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2.xml" ContentType="application/vnd.openxmlformats-officedocument.presentationml.comments+xml"/>
  <Override PartName="/ppt/notesSlides/notesSlide7.xml" ContentType="application/vnd.openxmlformats-officedocument.presentationml.notesSlide+xml"/>
  <Override PartName="/ppt/comments/comment3.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4.xml" ContentType="application/vnd.openxmlformats-officedocument.presentationml.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comment5.xml" ContentType="application/vnd.openxmlformats-officedocument.presentationml.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omments/comment6.xml" ContentType="application/vnd.openxmlformats-officedocument.presentationml.comment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 id="2147483654" r:id="rId2"/>
    <p:sldMasterId id="2147483673" r:id="rId3"/>
  </p:sldMasterIdLst>
  <p:notesMasterIdLst>
    <p:notesMasterId r:id="rId140"/>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 id="359" r:id="rId107"/>
    <p:sldId id="360" r:id="rId108"/>
    <p:sldId id="361" r:id="rId109"/>
    <p:sldId id="362" r:id="rId110"/>
    <p:sldId id="363" r:id="rId111"/>
    <p:sldId id="364" r:id="rId112"/>
    <p:sldId id="365" r:id="rId113"/>
    <p:sldId id="366" r:id="rId114"/>
    <p:sldId id="367" r:id="rId115"/>
    <p:sldId id="368" r:id="rId116"/>
    <p:sldId id="369" r:id="rId117"/>
    <p:sldId id="370" r:id="rId118"/>
    <p:sldId id="371" r:id="rId119"/>
    <p:sldId id="372" r:id="rId120"/>
    <p:sldId id="373" r:id="rId121"/>
    <p:sldId id="374" r:id="rId122"/>
    <p:sldId id="375" r:id="rId123"/>
    <p:sldId id="376" r:id="rId124"/>
    <p:sldId id="377" r:id="rId125"/>
    <p:sldId id="378" r:id="rId126"/>
    <p:sldId id="379" r:id="rId127"/>
    <p:sldId id="380" r:id="rId128"/>
    <p:sldId id="381" r:id="rId129"/>
    <p:sldId id="382" r:id="rId130"/>
    <p:sldId id="383" r:id="rId131"/>
    <p:sldId id="384" r:id="rId132"/>
    <p:sldId id="385" r:id="rId133"/>
    <p:sldId id="386" r:id="rId134"/>
    <p:sldId id="387" r:id="rId135"/>
    <p:sldId id="388" r:id="rId136"/>
    <p:sldId id="389" r:id="rId137"/>
    <p:sldId id="390" r:id="rId138"/>
    <p:sldId id="391" r:id="rId139"/>
  </p:sldIdLst>
  <p:sldSz cx="9144000" cy="5143500" type="screen16x9"/>
  <p:notesSz cx="6858000" cy="9144000"/>
  <p:embeddedFontLst>
    <p:embeddedFont>
      <p:font typeface="Century Gothic" panose="020B0502020202020204" pitchFamily="34" charset="0"/>
      <p:regular r:id="rId141"/>
      <p:bold r:id="rId142"/>
      <p:italic r:id="rId143"/>
      <p:boldItalic r:id="rId144"/>
    </p:embeddedFont>
    <p:embeddedFont>
      <p:font typeface="Constantia" panose="02030602050306030303" pitchFamily="18" charset="0"/>
      <p:regular r:id="rId145"/>
      <p:bold r:id="rId146"/>
      <p:italic r:id="rId147"/>
      <p:boldItalic r:id="rId148"/>
    </p:embeddedFont>
    <p:embeddedFont>
      <p:font typeface="Montserrat" pitchFamily="2" charset="77"/>
      <p:regular r:id="rId149"/>
      <p:bold r:id="rId150"/>
      <p:italic r:id="rId151"/>
      <p:boldItalic r:id="rId1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57" roundtripDataSignature="AMtx7mg3wgaKsKuBaLNFwBbE45GS7VmUI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obert Curry"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74"/>
  </p:normalViewPr>
  <p:slideViewPr>
    <p:cSldViewPr snapToGrid="0">
      <p:cViewPr varScale="1">
        <p:scale>
          <a:sx n="136" d="100"/>
          <a:sy n="136" d="100"/>
        </p:scale>
        <p:origin x="200" y="5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presProps" Target="presProps.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font" Target="fonts/font9.fntdata"/><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viewProps" Target="viewProps.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font" Target="fonts/font10.fntdata"/><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notesMaster" Target="notesMasters/notesMaster1.xml"/><Relationship Id="rId145" Type="http://schemas.openxmlformats.org/officeDocument/2006/relationships/font" Target="fonts/font5.fntdata"/><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font" Target="fonts/font11.fntdata"/><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font" Target="fonts/font1.fntdata"/><Relationship Id="rId146" Type="http://schemas.openxmlformats.org/officeDocument/2006/relationships/font" Target="fonts/font6.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customschemas.google.com/relationships/presentationmetadata" Target="metadata"/><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font" Target="fonts/font12.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font" Target="fonts/font7.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font" Target="fonts/font2.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commentAuthors" Target="commentAuthors.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font" Target="fonts/font3.fntdata"/><Relationship Id="rId148" Type="http://schemas.openxmlformats.org/officeDocument/2006/relationships/font" Target="fonts/font8.fntdata"/><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font" Target="fonts/font4.fntdata"/><Relationship Id="rId90" Type="http://schemas.openxmlformats.org/officeDocument/2006/relationships/slide" Target="slides/slide87.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0-02-09T21:03:25.216" idx="1">
    <p:pos x="6000" y="0"/>
    <p:text>start time 8:18
One comment that applies throughout is what I interpret as using breadcrumbs - if we are talking about something like the different approaches for bounded contexts, then have all listed across the top and highlight the one we are on.</p:text>
    <p:extLst>
      <p:ext uri="{C676402C-5697-4E1C-873F-D02D1690AC5C}">
        <p15:threadingInfo xmlns:p15="http://schemas.microsoft.com/office/powerpoint/2012/main" timeZoneBias="0"/>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GN6Sd0w"/>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20-02-09T20:50:14.941" idx="2">
    <p:pos x="6000" y="0"/>
    <p:text>time 8:24</p:text>
    <p:extLst>
      <p:ext uri="{C676402C-5697-4E1C-873F-D02D1690AC5C}">
        <p15:threadingInfo xmlns:p15="http://schemas.microsoft.com/office/powerpoint/2012/main" timeZoneBias="0"/>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GN6Sd1A"/>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0" dt="2020-02-09T20:50:30.864" idx="3">
    <p:pos x="6000" y="0"/>
    <p:text>time 8:20</p:text>
    <p:extLst>
      <p:ext uri="{C676402C-5697-4E1C-873F-D02D1690AC5C}">
        <p15:threadingInfo xmlns:p15="http://schemas.microsoft.com/office/powerpoint/2012/main" timeZoneBias="0"/>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GN6Sd0s"/>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0" dt="2020-02-09T20:58:04.262" idx="4">
    <p:pos x="6000" y="0"/>
    <p:text>time 8:30</p:text>
    <p:extLst>
      <p:ext uri="{C676402C-5697-4E1C-873F-D02D1690AC5C}">
        <p15:threadingInfo xmlns:p15="http://schemas.microsoft.com/office/powerpoint/2012/main" timeZoneBias="0"/>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GN6Sd08"/>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0" dt="2020-02-09T21:10:32.875" idx="5">
    <p:pos x="6000" y="0"/>
    <p:text>time 8:41</p:text>
    <p:extLst>
      <p:ext uri="{C676402C-5697-4E1C-873F-D02D1690AC5C}">
        <p15:threadingInfo xmlns:p15="http://schemas.microsoft.com/office/powerpoint/2012/main" timeZoneBias="0"/>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GN6Sd0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0" dt="2020-02-09T21:13:23.546" idx="6">
    <p:pos x="6000" y="0"/>
    <p:text>time 8:48</p:text>
    <p:extLst>
      <p:ext uri="{C676402C-5697-4E1C-873F-D02D1690AC5C}">
        <p15:threadingInfo xmlns:p15="http://schemas.microsoft.com/office/powerpoint/2012/main" timeZoneBias="0"/>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GN6Sd04"/>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3" Type="http://schemas.openxmlformats.org/officeDocument/2006/relationships/hyperlink" Target="http://schlichtermath.blogspot.com/2015/10/now-what-next-steps-for-implementing.html"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3" Type="http://schemas.openxmlformats.org/officeDocument/2006/relationships/hyperlink" Target="http://www.mamuz.de/article/from-big-ball-of-mud-to-emergent-design/0Pw682Kxk" TargetMode="External"/><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www.brcommunity.com/articles.php?id=b422" TargetMode="External"/><Relationship Id="rId2" Type="http://schemas.openxmlformats.org/officeDocument/2006/relationships/slide" Target="../slides/slide123.xml"/><Relationship Id="rId1" Type="http://schemas.openxmlformats.org/officeDocument/2006/relationships/notesMaster" Target="../notesMasters/notesMaster1.xml"/><Relationship Id="rId4" Type="http://schemas.openxmlformats.org/officeDocument/2006/relationships/hyperlink" Target="https://www.brsolutions.com/tag/business-rules-vs-business-processes/" TargetMode="External"/></Relationships>
</file>

<file path=ppt/notesSlides/_rels/notesSlide124.xml.rels><?xml version="1.0" encoding="UTF-8" standalone="yes"?>
<Relationships xmlns="http://schemas.openxmlformats.org/package/2006/relationships"><Relationship Id="rId3" Type="http://schemas.openxmlformats.org/officeDocument/2006/relationships/hyperlink" Target="http://www.brcommunity.com/articles.php?id=b422" TargetMode="External"/><Relationship Id="rId2" Type="http://schemas.openxmlformats.org/officeDocument/2006/relationships/slide" Target="../slides/slide124.xml"/><Relationship Id="rId1" Type="http://schemas.openxmlformats.org/officeDocument/2006/relationships/notesMaster" Target="../notesMasters/notesMaster1.xml"/><Relationship Id="rId4" Type="http://schemas.openxmlformats.org/officeDocument/2006/relationships/hyperlink" Target="https://www.brsolutions.com/tag/business-rules-vs-business-processes/" TargetMode="Externa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vaadin.com/learn/tutorials/ddd/strategic_domain_driven_design"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culttt.com/2014/11/26/strategies-integrating-bounded-contexts/"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vaadin.com/learn/tutorials/ddd/strategic_domain_driven_design" TargetMode="External"/><Relationship Id="rId2" Type="http://schemas.openxmlformats.org/officeDocument/2006/relationships/slide" Target="../slides/slide82.xml"/><Relationship Id="rId1" Type="http://schemas.openxmlformats.org/officeDocument/2006/relationships/notesMaster" Target="../notesMasters/notesMaster1.xml"/><Relationship Id="rId4" Type="http://schemas.openxmlformats.org/officeDocument/2006/relationships/hyperlink" Target="https://inside.getyourguide.com/blog/2019/11/18/tackling-business-complexity-with-strategic-domain-driven-design" TargetMode="Externa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www.abhijainsblog.com/2016/11/anti-corruption-layer-and-shared-kernel.html" TargetMode="External"/><Relationship Id="rId2" Type="http://schemas.openxmlformats.org/officeDocument/2006/relationships/slide" Target="../slides/slide84.xml"/><Relationship Id="rId1" Type="http://schemas.openxmlformats.org/officeDocument/2006/relationships/notesMaster" Target="../notesMasters/notesMaster1.xml"/><Relationship Id="rId5" Type="http://schemas.openxmlformats.org/officeDocument/2006/relationships/hyperlink" Target="https://inside.getyourguide.com/blog/2019/11/18/tackling-business-complexity-with-strategic-domain-driven-design" TargetMode="External"/><Relationship Id="rId4" Type="http://schemas.openxmlformats.org/officeDocument/2006/relationships/hyperlink" Target="https://vaadin.com/learn/tutorials/ddd/strategic_domain_driven_design" TargetMode="Externa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vaadin.com/learn/tutorials/ddd/strategic_domain_driven_design"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www.informit.com/articles/article.aspx?p=2738465&amp;seqNum=3" TargetMode="External"/><Relationship Id="rId2" Type="http://schemas.openxmlformats.org/officeDocument/2006/relationships/slide" Target="../slides/slide86.xml"/><Relationship Id="rId1" Type="http://schemas.openxmlformats.org/officeDocument/2006/relationships/notesMaster" Target="../notesMasters/notesMaster1.xml"/><Relationship Id="rId4" Type="http://schemas.openxmlformats.org/officeDocument/2006/relationships/hyperlink" Target="https://vaadin.com/learn/tutorials/ddd/strategic_domain_driven_design" TargetMode="Externa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notes"/>
          <p:cNvSpPr txBox="1">
            <a:spLocks noGrp="1"/>
          </p:cNvSpPr>
          <p:nvPr>
            <p:ph type="body" idx="1"/>
          </p:nvPr>
        </p:nvSpPr>
        <p:spPr>
          <a:xfrm>
            <a:off x="685800" y="4400551"/>
            <a:ext cx="5486400" cy="3600450"/>
          </a:xfrm>
          <a:prstGeom prst="rect">
            <a:avLst/>
          </a:prstGeom>
          <a:noFill/>
          <a:ln>
            <a:noFill/>
          </a:ln>
        </p:spPr>
        <p:txBody>
          <a:bodyPr spcFirstLastPara="1" wrap="square" lIns="89850" tIns="89850" rIns="89850" bIns="89850" anchor="t" anchorCtr="0">
            <a:noAutofit/>
          </a:bodyPr>
          <a:lstStyle/>
          <a:p>
            <a:pPr marL="0" lvl="0" indent="0" algn="l" rtl="0">
              <a:lnSpc>
                <a:spcPct val="100000"/>
              </a:lnSpc>
              <a:spcBef>
                <a:spcPts val="0"/>
              </a:spcBef>
              <a:spcAft>
                <a:spcPts val="0"/>
              </a:spcAft>
              <a:buSzPts val="1100"/>
              <a:buNone/>
            </a:pPr>
            <a:endParaRPr/>
          </a:p>
        </p:txBody>
      </p:sp>
      <p:sp>
        <p:nvSpPr>
          <p:cNvPr id="282" name="Google Shape;282;p1: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6" name="Google Shape;39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p100:notes"/>
          <p:cNvSpPr txBox="1">
            <a:spLocks noGrp="1"/>
          </p:cNvSpPr>
          <p:nvPr>
            <p:ph type="body" idx="1"/>
          </p:nvPr>
        </p:nvSpPr>
        <p:spPr>
          <a:xfrm>
            <a:off x="685800" y="4400551"/>
            <a:ext cx="5486400" cy="3600600"/>
          </a:xfrm>
          <a:prstGeom prst="rect">
            <a:avLst/>
          </a:prstGeom>
          <a:noFill/>
          <a:ln>
            <a:noFill/>
          </a:ln>
        </p:spPr>
        <p:txBody>
          <a:bodyPr spcFirstLastPara="1" wrap="square" lIns="89850" tIns="89850" rIns="89850" bIns="89850" anchor="t" anchorCtr="0">
            <a:noAutofit/>
          </a:bodyPr>
          <a:lstStyle/>
          <a:p>
            <a:pPr marL="0" lvl="0" indent="0" algn="l" rtl="0">
              <a:lnSpc>
                <a:spcPct val="100000"/>
              </a:lnSpc>
              <a:spcBef>
                <a:spcPts val="0"/>
              </a:spcBef>
              <a:spcAft>
                <a:spcPts val="0"/>
              </a:spcAft>
              <a:buSzPts val="1100"/>
              <a:buNone/>
            </a:pPr>
            <a:endParaRPr/>
          </a:p>
        </p:txBody>
      </p:sp>
      <p:sp>
        <p:nvSpPr>
          <p:cNvPr id="1216" name="Google Shape;1216;p100: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p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3" name="Google Shape;1233;p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Google Shape;1240;p102:notes"/>
          <p:cNvSpPr txBox="1">
            <a:spLocks noGrp="1"/>
          </p:cNvSpPr>
          <p:nvPr>
            <p:ph type="body" idx="1"/>
          </p:nvPr>
        </p:nvSpPr>
        <p:spPr>
          <a:xfrm>
            <a:off x="685800" y="4400551"/>
            <a:ext cx="5486400" cy="3600600"/>
          </a:xfrm>
          <a:prstGeom prst="rect">
            <a:avLst/>
          </a:prstGeom>
          <a:noFill/>
          <a:ln>
            <a:noFill/>
          </a:ln>
        </p:spPr>
        <p:txBody>
          <a:bodyPr spcFirstLastPara="1" wrap="square" lIns="89850" tIns="89850" rIns="89850" bIns="89850" anchor="t" anchorCtr="0">
            <a:noAutofit/>
          </a:bodyPr>
          <a:lstStyle/>
          <a:p>
            <a:pPr marL="0" lvl="0" indent="0" algn="l" rtl="0">
              <a:lnSpc>
                <a:spcPct val="100000"/>
              </a:lnSpc>
              <a:spcBef>
                <a:spcPts val="0"/>
              </a:spcBef>
              <a:spcAft>
                <a:spcPts val="0"/>
              </a:spcAft>
              <a:buSzPts val="1100"/>
              <a:buNone/>
            </a:pPr>
            <a:endParaRPr/>
          </a:p>
        </p:txBody>
      </p:sp>
      <p:sp>
        <p:nvSpPr>
          <p:cNvPr id="1241" name="Google Shape;1241;p102: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6"/>
        <p:cNvGrpSpPr/>
        <p:nvPr/>
      </p:nvGrpSpPr>
      <p:grpSpPr>
        <a:xfrm>
          <a:off x="0" y="0"/>
          <a:ext cx="0" cy="0"/>
          <a:chOff x="0" y="0"/>
          <a:chExt cx="0" cy="0"/>
        </a:xfrm>
      </p:grpSpPr>
      <p:sp>
        <p:nvSpPr>
          <p:cNvPr id="1247" name="Google Shape;1247;p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8" name="Google Shape;1248;p1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p104:notes"/>
          <p:cNvSpPr txBox="1">
            <a:spLocks noGrp="1"/>
          </p:cNvSpPr>
          <p:nvPr>
            <p:ph type="body" idx="1"/>
          </p:nvPr>
        </p:nvSpPr>
        <p:spPr>
          <a:xfrm>
            <a:off x="685800" y="4400551"/>
            <a:ext cx="5486400" cy="3600600"/>
          </a:xfrm>
          <a:prstGeom prst="rect">
            <a:avLst/>
          </a:prstGeom>
          <a:noFill/>
          <a:ln>
            <a:noFill/>
          </a:ln>
        </p:spPr>
        <p:txBody>
          <a:bodyPr spcFirstLastPara="1" wrap="square" lIns="89850" tIns="89850" rIns="89850" bIns="89850" anchor="t" anchorCtr="0">
            <a:noAutofit/>
          </a:bodyPr>
          <a:lstStyle/>
          <a:p>
            <a:pPr marL="0" lvl="0" indent="0" algn="l" rtl="0">
              <a:lnSpc>
                <a:spcPct val="100000"/>
              </a:lnSpc>
              <a:spcBef>
                <a:spcPts val="0"/>
              </a:spcBef>
              <a:spcAft>
                <a:spcPts val="0"/>
              </a:spcAft>
              <a:buSzPts val="1100"/>
              <a:buNone/>
            </a:pPr>
            <a:endParaRPr/>
          </a:p>
        </p:txBody>
      </p:sp>
      <p:sp>
        <p:nvSpPr>
          <p:cNvPr id="1254" name="Google Shape;1254;p104: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Google Shape;1263;p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4" name="Google Shape;1264;p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p106:notes"/>
          <p:cNvSpPr txBox="1">
            <a:spLocks noGrp="1"/>
          </p:cNvSpPr>
          <p:nvPr>
            <p:ph type="body" idx="1"/>
          </p:nvPr>
        </p:nvSpPr>
        <p:spPr>
          <a:xfrm>
            <a:off x="685800" y="4400551"/>
            <a:ext cx="5486400" cy="3600600"/>
          </a:xfrm>
          <a:prstGeom prst="rect">
            <a:avLst/>
          </a:prstGeom>
          <a:noFill/>
          <a:ln>
            <a:noFill/>
          </a:ln>
        </p:spPr>
        <p:txBody>
          <a:bodyPr spcFirstLastPara="1" wrap="square" lIns="89850" tIns="89850" rIns="89850" bIns="89850" anchor="t" anchorCtr="0">
            <a:noAutofit/>
          </a:bodyPr>
          <a:lstStyle/>
          <a:p>
            <a:pPr marL="0" lvl="0" indent="0" algn="l" rtl="0">
              <a:lnSpc>
                <a:spcPct val="100000"/>
              </a:lnSpc>
              <a:spcBef>
                <a:spcPts val="0"/>
              </a:spcBef>
              <a:spcAft>
                <a:spcPts val="0"/>
              </a:spcAft>
              <a:buSzPts val="1100"/>
              <a:buNone/>
            </a:pPr>
            <a:endParaRPr/>
          </a:p>
        </p:txBody>
      </p:sp>
      <p:sp>
        <p:nvSpPr>
          <p:cNvPr id="1271" name="Google Shape;1271;p106: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p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0" name="Google Shape;1280;p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p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7" name="Google Shape;1287;p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p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4" name="Google Shape;1294;p1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3" name="Google Shape;40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p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1" name="Google Shape;1301;p1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p111:notes"/>
          <p:cNvSpPr txBox="1">
            <a:spLocks noGrp="1"/>
          </p:cNvSpPr>
          <p:nvPr>
            <p:ph type="body" idx="1"/>
          </p:nvPr>
        </p:nvSpPr>
        <p:spPr>
          <a:xfrm>
            <a:off x="685800" y="4400551"/>
            <a:ext cx="5486400" cy="3600600"/>
          </a:xfrm>
          <a:prstGeom prst="rect">
            <a:avLst/>
          </a:prstGeom>
          <a:noFill/>
          <a:ln>
            <a:noFill/>
          </a:ln>
        </p:spPr>
        <p:txBody>
          <a:bodyPr spcFirstLastPara="1" wrap="square" lIns="89850" tIns="89850" rIns="89850" bIns="89850" anchor="t" anchorCtr="0">
            <a:noAutofit/>
          </a:bodyPr>
          <a:lstStyle/>
          <a:p>
            <a:pPr marL="0" lvl="0" indent="0" algn="l" rtl="0">
              <a:lnSpc>
                <a:spcPct val="100000"/>
              </a:lnSpc>
              <a:spcBef>
                <a:spcPts val="0"/>
              </a:spcBef>
              <a:spcAft>
                <a:spcPts val="0"/>
              </a:spcAft>
              <a:buSzPts val="1100"/>
              <a:buNone/>
            </a:pPr>
            <a:endParaRPr/>
          </a:p>
        </p:txBody>
      </p:sp>
      <p:sp>
        <p:nvSpPr>
          <p:cNvPr id="1308" name="Google Shape;1308;p111: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Google Shape;1317;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8" name="Google Shape;1318;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p113:notes"/>
          <p:cNvSpPr txBox="1">
            <a:spLocks noGrp="1"/>
          </p:cNvSpPr>
          <p:nvPr>
            <p:ph type="body" idx="1"/>
          </p:nvPr>
        </p:nvSpPr>
        <p:spPr>
          <a:xfrm>
            <a:off x="685800" y="4400551"/>
            <a:ext cx="5486400" cy="3600600"/>
          </a:xfrm>
          <a:prstGeom prst="rect">
            <a:avLst/>
          </a:prstGeom>
          <a:noFill/>
          <a:ln>
            <a:noFill/>
          </a:ln>
        </p:spPr>
        <p:txBody>
          <a:bodyPr spcFirstLastPara="1" wrap="square" lIns="89850" tIns="89850" rIns="89850" bIns="89850" anchor="t" anchorCtr="0">
            <a:noAutofit/>
          </a:bodyPr>
          <a:lstStyle/>
          <a:p>
            <a:pPr marL="0" lvl="0" indent="0" algn="l" rtl="0">
              <a:lnSpc>
                <a:spcPct val="100000"/>
              </a:lnSpc>
              <a:spcBef>
                <a:spcPts val="0"/>
              </a:spcBef>
              <a:spcAft>
                <a:spcPts val="0"/>
              </a:spcAft>
              <a:buSzPts val="1100"/>
              <a:buNone/>
            </a:pPr>
            <a:endParaRPr/>
          </a:p>
        </p:txBody>
      </p:sp>
      <p:sp>
        <p:nvSpPr>
          <p:cNvPr id="1324" name="Google Shape;1324;p113: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p114:notes"/>
          <p:cNvSpPr txBox="1">
            <a:spLocks noGrp="1"/>
          </p:cNvSpPr>
          <p:nvPr>
            <p:ph type="body" idx="1"/>
          </p:nvPr>
        </p:nvSpPr>
        <p:spPr>
          <a:xfrm>
            <a:off x="685800" y="4400551"/>
            <a:ext cx="5486400" cy="3600600"/>
          </a:xfrm>
          <a:prstGeom prst="rect">
            <a:avLst/>
          </a:prstGeom>
          <a:noFill/>
          <a:ln>
            <a:noFill/>
          </a:ln>
        </p:spPr>
        <p:txBody>
          <a:bodyPr spcFirstLastPara="1" wrap="square" lIns="89850" tIns="89850" rIns="89850" bIns="89850" anchor="t" anchorCtr="0">
            <a:noAutofit/>
          </a:bodyPr>
          <a:lstStyle/>
          <a:p>
            <a:pPr marL="0" lvl="0" indent="0" algn="l" rtl="0">
              <a:lnSpc>
                <a:spcPct val="100000"/>
              </a:lnSpc>
              <a:spcBef>
                <a:spcPts val="0"/>
              </a:spcBef>
              <a:spcAft>
                <a:spcPts val="0"/>
              </a:spcAft>
              <a:buSzPts val="1100"/>
              <a:buNone/>
            </a:pPr>
            <a:endParaRPr/>
          </a:p>
        </p:txBody>
      </p:sp>
      <p:sp>
        <p:nvSpPr>
          <p:cNvPr id="1330" name="Google Shape;1330;p114: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p115:notes"/>
          <p:cNvSpPr txBox="1">
            <a:spLocks noGrp="1"/>
          </p:cNvSpPr>
          <p:nvPr>
            <p:ph type="body" idx="1"/>
          </p:nvPr>
        </p:nvSpPr>
        <p:spPr>
          <a:xfrm>
            <a:off x="685800" y="4400551"/>
            <a:ext cx="5486400" cy="3600600"/>
          </a:xfrm>
          <a:prstGeom prst="rect">
            <a:avLst/>
          </a:prstGeom>
          <a:noFill/>
          <a:ln>
            <a:noFill/>
          </a:ln>
        </p:spPr>
        <p:txBody>
          <a:bodyPr spcFirstLastPara="1" wrap="square" lIns="89850" tIns="89850" rIns="89850" bIns="89850" anchor="t" anchorCtr="0">
            <a:noAutofit/>
          </a:bodyPr>
          <a:lstStyle/>
          <a:p>
            <a:pPr marL="0" lvl="0" indent="0" algn="l" rtl="0">
              <a:lnSpc>
                <a:spcPct val="100000"/>
              </a:lnSpc>
              <a:spcBef>
                <a:spcPts val="0"/>
              </a:spcBef>
              <a:spcAft>
                <a:spcPts val="0"/>
              </a:spcAft>
              <a:buSzPts val="1100"/>
              <a:buNone/>
            </a:pPr>
            <a:endParaRPr/>
          </a:p>
        </p:txBody>
      </p:sp>
      <p:sp>
        <p:nvSpPr>
          <p:cNvPr id="1337" name="Google Shape;1337;p115: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p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3" name="Google Shape;1343;p1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20"/>
              </a:spcBef>
              <a:spcAft>
                <a:spcPts val="0"/>
              </a:spcAft>
              <a:buSzPts val="1100"/>
              <a:buNone/>
            </a:pPr>
            <a:r>
              <a:rPr lang="en" u="sng">
                <a:solidFill>
                  <a:schemeClr val="hlink"/>
                </a:solidFill>
                <a:hlinkClick r:id="rId3"/>
              </a:rPr>
              <a:t>http://schlichtermath.blogspot.com/2015/10/now-what-next-steps-for-implementing.html</a:t>
            </a:r>
            <a:endParaRPr sz="1600">
              <a:solidFill>
                <a:srgbClr val="181818"/>
              </a:solidFill>
              <a:latin typeface="Georgia"/>
              <a:ea typeface="Georgia"/>
              <a:cs typeface="Georgia"/>
              <a:sym typeface="Georgia"/>
            </a:endParaRPr>
          </a:p>
          <a:p>
            <a:pPr marL="0" lvl="0" indent="0" algn="l" rtl="0">
              <a:lnSpc>
                <a:spcPct val="100000"/>
              </a:lnSpc>
              <a:spcBef>
                <a:spcPts val="320"/>
              </a:spcBef>
              <a:spcAft>
                <a:spcPts val="0"/>
              </a:spcAft>
              <a:buSzPts val="1100"/>
              <a:buNone/>
            </a:pPr>
            <a:endParaRPr sz="1600">
              <a:solidFill>
                <a:srgbClr val="181818"/>
              </a:solidFill>
              <a:latin typeface="Georgia"/>
              <a:ea typeface="Georgia"/>
              <a:cs typeface="Georgia"/>
              <a:sym typeface="Georgia"/>
            </a:endParaRPr>
          </a:p>
          <a:p>
            <a:pPr marL="0" lvl="0" indent="0" algn="l" rtl="0">
              <a:lnSpc>
                <a:spcPct val="100000"/>
              </a:lnSpc>
              <a:spcBef>
                <a:spcPts val="320"/>
              </a:spcBef>
              <a:spcAft>
                <a:spcPts val="0"/>
              </a:spcAft>
              <a:buSzPts val="1100"/>
              <a:buNone/>
            </a:pPr>
            <a:r>
              <a:rPr lang="en" sz="1600">
                <a:solidFill>
                  <a:srgbClr val="181818"/>
                </a:solidFill>
                <a:latin typeface="Georgia"/>
                <a:ea typeface="Georgia"/>
                <a:cs typeface="Georgia"/>
                <a:sym typeface="Georgia"/>
              </a:rPr>
              <a:t>The new Domain Model that you have just designed is not going to live in isolation in your enterprise.</a:t>
            </a:r>
            <a:endParaRPr sz="1600">
              <a:solidFill>
                <a:srgbClr val="181818"/>
              </a:solidFill>
              <a:latin typeface="Georgia"/>
              <a:ea typeface="Georgia"/>
              <a:cs typeface="Georgia"/>
              <a:sym typeface="Georgia"/>
            </a:endParaRPr>
          </a:p>
          <a:p>
            <a:pPr marL="0" lvl="0" indent="0" algn="l" rtl="0">
              <a:lnSpc>
                <a:spcPct val="100000"/>
              </a:lnSpc>
              <a:spcBef>
                <a:spcPts val="320"/>
              </a:spcBef>
              <a:spcAft>
                <a:spcPts val="0"/>
              </a:spcAft>
              <a:buSzPts val="1100"/>
              <a:buNone/>
            </a:pPr>
            <a:r>
              <a:rPr lang="en" sz="1600">
                <a:solidFill>
                  <a:srgbClr val="181818"/>
                </a:solidFill>
                <a:latin typeface="Georgia"/>
                <a:ea typeface="Georgia"/>
                <a:cs typeface="Georgia"/>
                <a:sym typeface="Georgia"/>
              </a:rPr>
              <a:t>In fact, it is likely to be a small, although well-designed and important, part of your enterprise-wide software landscape.</a:t>
            </a:r>
            <a:endParaRPr sz="1600">
              <a:solidFill>
                <a:srgbClr val="181818"/>
              </a:solidFill>
              <a:latin typeface="Georgia"/>
              <a:ea typeface="Georgia"/>
              <a:cs typeface="Georgia"/>
              <a:sym typeface="Georgia"/>
            </a:endParaRPr>
          </a:p>
          <a:p>
            <a:pPr marL="0" lvl="0" indent="0" algn="l" rtl="0">
              <a:lnSpc>
                <a:spcPct val="100000"/>
              </a:lnSpc>
              <a:spcBef>
                <a:spcPts val="320"/>
              </a:spcBef>
              <a:spcAft>
                <a:spcPts val="0"/>
              </a:spcAft>
              <a:buSzPts val="1100"/>
              <a:buNone/>
            </a:pPr>
            <a:r>
              <a:rPr lang="en" sz="1600">
                <a:solidFill>
                  <a:srgbClr val="181818"/>
                </a:solidFill>
                <a:latin typeface="Georgia"/>
                <a:ea typeface="Georgia"/>
                <a:cs typeface="Georgia"/>
                <a:sym typeface="Georgia"/>
              </a:rPr>
              <a:t>How do we keep the new Domain Model “clean” as we push it out into that Big Ball of Mud that is all the other software?</a:t>
            </a:r>
            <a:endParaRPr sz="1600">
              <a:solidFill>
                <a:srgbClr val="181818"/>
              </a:solidFill>
              <a:latin typeface="Georgia"/>
              <a:ea typeface="Georgia"/>
              <a:cs typeface="Georgia"/>
              <a:sym typeface="Georgia"/>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p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0" name="Google Shape;1350;p1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20"/>
              </a:spcBef>
              <a:spcAft>
                <a:spcPts val="0"/>
              </a:spcAft>
              <a:buSzPts val="1100"/>
              <a:buNone/>
            </a:pPr>
            <a:r>
              <a:rPr lang="en"/>
              <a:t>Commonly referred to as an n-tier architecture.  Model View Controller is a one example.</a:t>
            </a:r>
            <a:endParaRPr/>
          </a:p>
          <a:p>
            <a:pPr marL="0" lvl="0" indent="0" algn="l" rtl="0">
              <a:lnSpc>
                <a:spcPct val="100000"/>
              </a:lnSpc>
              <a:spcBef>
                <a:spcPts val="320"/>
              </a:spcBef>
              <a:spcAft>
                <a:spcPts val="0"/>
              </a:spcAft>
              <a:buSzPts val="1100"/>
              <a:buNone/>
            </a:pPr>
            <a:r>
              <a:rPr lang="en"/>
              <a:t>Most of the time, n = 4</a:t>
            </a:r>
            <a:endParaRPr/>
          </a:p>
          <a:p>
            <a:pPr marL="0" lvl="0" indent="0" algn="l" rtl="0">
              <a:lnSpc>
                <a:spcPct val="100000"/>
              </a:lnSpc>
              <a:spcBef>
                <a:spcPts val="320"/>
              </a:spcBef>
              <a:spcAft>
                <a:spcPts val="0"/>
              </a:spcAft>
              <a:buSzPts val="1100"/>
              <a:buNone/>
            </a:pPr>
            <a:r>
              <a:rPr lang="en"/>
              <a:t>Other layers can be stubbed or mocked.</a:t>
            </a:r>
            <a:endParaRPr/>
          </a:p>
          <a:p>
            <a:pPr marL="0" lvl="0" indent="0" algn="l" rtl="0">
              <a:lnSpc>
                <a:spcPct val="100000"/>
              </a:lnSpc>
              <a:spcBef>
                <a:spcPts val="320"/>
              </a:spcBef>
              <a:spcAft>
                <a:spcPts val="0"/>
              </a:spcAft>
              <a:buSzPts val="1100"/>
              <a:buNone/>
            </a:pPr>
            <a:r>
              <a:rPr lang="en"/>
              <a:t>Interfaces and abstractions also facilitate testing.</a:t>
            </a:r>
            <a:endParaRPr/>
          </a:p>
          <a:p>
            <a:pPr marL="0" lvl="0" indent="0" algn="l" rtl="0">
              <a:lnSpc>
                <a:spcPct val="100000"/>
              </a:lnSpc>
              <a:spcBef>
                <a:spcPts val="320"/>
              </a:spcBef>
              <a:spcAft>
                <a:spcPts val="0"/>
              </a:spcAft>
              <a:buSzPts val="1100"/>
              <a:buNone/>
            </a:pPr>
            <a:r>
              <a:rPr lang="en">
                <a:solidFill>
                  <a:srgbClr val="181818"/>
                </a:solidFill>
              </a:rPr>
              <a:t>Reliance on interfaces and abstractions means that the domain remains blissfully ignorant of the implementation details of other parts of the system</a:t>
            </a:r>
            <a:endParaRPr/>
          </a:p>
          <a:p>
            <a:pPr marL="0" lvl="0" indent="0" algn="l" rtl="0">
              <a:lnSpc>
                <a:spcPct val="100000"/>
              </a:lnSpc>
              <a:spcBef>
                <a:spcPts val="320"/>
              </a:spcBef>
              <a:spcAft>
                <a:spcPts val="0"/>
              </a:spcAft>
              <a:buSzPts val="1100"/>
              <a:buNone/>
            </a:pPr>
            <a:r>
              <a:rPr lang="en"/>
              <a:t>Loose coupling between layers may facilitate a distributed, easily-deployable, easily-scalable system.</a:t>
            </a:r>
            <a:endParaRPr/>
          </a:p>
          <a:p>
            <a:pPr marL="0" lvl="0" indent="0" algn="l" rtl="0">
              <a:lnSpc>
                <a:spcPct val="100000"/>
              </a:lnSpc>
              <a:spcBef>
                <a:spcPts val="320"/>
              </a:spcBef>
              <a:spcAft>
                <a:spcPts val="0"/>
              </a:spcAft>
              <a:buSzPts val="1100"/>
              <a:buNone/>
            </a:pPr>
            <a:r>
              <a:rPr lang="en"/>
              <a:t>Layered architecture is not the only way to go.  It is, however, the easiest one to understand within the limitations of 2 hours out of an 8 hour session.</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p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7" name="Google Shape;1357;p1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20"/>
              </a:spcBef>
              <a:spcAft>
                <a:spcPts val="0"/>
              </a:spcAft>
              <a:buSzPts val="1100"/>
              <a:buNone/>
            </a:pPr>
            <a:r>
              <a:rPr lang="en" u="sng">
                <a:solidFill>
                  <a:schemeClr val="hlink"/>
                </a:solidFill>
                <a:hlinkClick r:id="rId3"/>
              </a:rPr>
              <a:t>http://www.mamuz.de/article/from-big-ball-of-mud-to-emergent-design/0Pw682Kxk</a:t>
            </a:r>
            <a:endParaRPr/>
          </a:p>
          <a:p>
            <a:pPr marL="0" lvl="0" indent="0" algn="l" rtl="0">
              <a:lnSpc>
                <a:spcPct val="100000"/>
              </a:lnSpc>
              <a:spcBef>
                <a:spcPts val="320"/>
              </a:spcBef>
              <a:spcAft>
                <a:spcPts val="0"/>
              </a:spcAft>
              <a:buSzPts val="1100"/>
              <a:buNone/>
            </a:pPr>
            <a:r>
              <a:rPr lang="en"/>
              <a:t>M</a:t>
            </a:r>
            <a:r>
              <a:rPr lang="en">
                <a:solidFill>
                  <a:srgbClr val="181818"/>
                </a:solidFill>
              </a:rPr>
              <a:t>any systems devolve over time without that feedback loop.</a:t>
            </a:r>
            <a:endParaRPr>
              <a:solidFill>
                <a:srgbClr val="181818"/>
              </a:solidFill>
            </a:endParaRPr>
          </a:p>
          <a:p>
            <a:pPr marL="0" lvl="0" indent="0" algn="l" rtl="0">
              <a:lnSpc>
                <a:spcPct val="100000"/>
              </a:lnSpc>
              <a:spcBef>
                <a:spcPts val="320"/>
              </a:spcBef>
              <a:spcAft>
                <a:spcPts val="0"/>
              </a:spcAft>
              <a:buSzPts val="1100"/>
              <a:buNone/>
            </a:pPr>
            <a:r>
              <a:rPr lang="en">
                <a:solidFill>
                  <a:srgbClr val="181818"/>
                </a:solidFill>
              </a:rPr>
              <a:t>Common signs of this are business logic scattered across all layers, from the GUI to the database and every layer in between.</a:t>
            </a:r>
            <a:endParaRPr>
              <a:solidFill>
                <a:srgbClr val="181818"/>
              </a:solidFill>
            </a:endParaRPr>
          </a:p>
          <a:p>
            <a:pPr marL="0" lvl="0" indent="0" algn="l" rtl="0">
              <a:lnSpc>
                <a:spcPct val="100000"/>
              </a:lnSpc>
              <a:spcBef>
                <a:spcPts val="320"/>
              </a:spcBef>
              <a:spcAft>
                <a:spcPts val="0"/>
              </a:spcAft>
              <a:buSzPts val="1100"/>
              <a:buNone/>
            </a:pPr>
            <a:r>
              <a:rPr lang="en">
                <a:solidFill>
                  <a:srgbClr val="181818"/>
                </a:solidFill>
              </a:rPr>
              <a:t>There are no simple use cases!  The GET data request that is straightforward today may required business logic tomorrow.</a:t>
            </a:r>
            <a:endParaRPr>
              <a:solidFill>
                <a:srgbClr val="181818"/>
              </a:solidFill>
            </a:endParaRPr>
          </a:p>
          <a:p>
            <a:pPr marL="0" lvl="0" indent="0" algn="l" rtl="0">
              <a:lnSpc>
                <a:spcPct val="100000"/>
              </a:lnSpc>
              <a:spcBef>
                <a:spcPts val="320"/>
              </a:spcBef>
              <a:spcAft>
                <a:spcPts val="0"/>
              </a:spcAft>
              <a:buSzPts val="1100"/>
              <a:buNone/>
            </a:pPr>
            <a:r>
              <a:rPr lang="en">
                <a:solidFill>
                  <a:srgbClr val="181818"/>
                </a:solidFill>
              </a:rPr>
              <a:t>With DDD, isolation of the business domain is a primary objective right from the start. Isolation in the design serves as the “guide rails” for subsequent development.</a:t>
            </a:r>
            <a:endParaRPr>
              <a:solidFill>
                <a:srgbClr val="181818"/>
              </a:solidFill>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Google Shape;1363;p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4" name="Google Shape;1364;p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This is not GUI, but bounded context end points exposed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12:notes"/>
          <p:cNvSpPr txBox="1">
            <a:spLocks noGrp="1"/>
          </p:cNvSpPr>
          <p:nvPr>
            <p:ph type="body" idx="1"/>
          </p:nvPr>
        </p:nvSpPr>
        <p:spPr>
          <a:xfrm>
            <a:off x="685800" y="4400551"/>
            <a:ext cx="5486400" cy="3600600"/>
          </a:xfrm>
          <a:prstGeom prst="rect">
            <a:avLst/>
          </a:prstGeom>
          <a:noFill/>
          <a:ln>
            <a:noFill/>
          </a:ln>
        </p:spPr>
        <p:txBody>
          <a:bodyPr spcFirstLastPara="1" wrap="square" lIns="89850" tIns="89850" rIns="89850" bIns="89850" anchor="t" anchorCtr="0">
            <a:noAutofit/>
          </a:bodyPr>
          <a:lstStyle/>
          <a:p>
            <a:pPr marL="0" lvl="0" indent="0" algn="l" rtl="0">
              <a:lnSpc>
                <a:spcPct val="100000"/>
              </a:lnSpc>
              <a:spcBef>
                <a:spcPts val="0"/>
              </a:spcBef>
              <a:spcAft>
                <a:spcPts val="0"/>
              </a:spcAft>
              <a:buSzPts val="1100"/>
              <a:buNone/>
            </a:pPr>
            <a:endParaRPr/>
          </a:p>
        </p:txBody>
      </p:sp>
      <p:sp>
        <p:nvSpPr>
          <p:cNvPr id="410" name="Google Shape;410;p12: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Google Shape;1376;p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7" name="Google Shape;1377;p1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Go over Strict (thick arrows) vs. Relaxed (narrow arrows).</a:t>
            </a:r>
            <a:endParaRPr/>
          </a:p>
          <a:p>
            <a:pPr marL="0" lvl="0" indent="0" algn="l" rtl="0">
              <a:lnSpc>
                <a:spcPct val="100000"/>
              </a:lnSpc>
              <a:spcBef>
                <a:spcPts val="0"/>
              </a:spcBef>
              <a:spcAft>
                <a:spcPts val="0"/>
              </a:spcAft>
              <a:buSzPts val="1100"/>
              <a:buNone/>
            </a:pPr>
            <a:r>
              <a:rPr lang="en"/>
              <a:t>This is an alternative view of the layered architecture, with the key DDD elements positioned in their respective layers.</a:t>
            </a:r>
            <a:endParaRPr/>
          </a:p>
          <a:p>
            <a:pPr marL="0" lvl="0" indent="0" algn="l" rtl="0">
              <a:lnSpc>
                <a:spcPct val="100000"/>
              </a:lnSpc>
              <a:spcBef>
                <a:spcPts val="0"/>
              </a:spcBef>
              <a:spcAft>
                <a:spcPts val="0"/>
              </a:spcAft>
              <a:buSzPts val="1100"/>
              <a:buNone/>
            </a:pPr>
            <a:r>
              <a:rPr lang="en"/>
              <a:t>The arrows show here indicate that the layers are not completely closed.  </a:t>
            </a:r>
            <a:endParaRPr/>
          </a:p>
          <a:p>
            <a:pPr marL="0" lvl="0" indent="0" algn="l" rtl="0">
              <a:lnSpc>
                <a:spcPct val="100000"/>
              </a:lnSpc>
              <a:spcBef>
                <a:spcPts val="0"/>
              </a:spcBef>
              <a:spcAft>
                <a:spcPts val="0"/>
              </a:spcAft>
              <a:buSzPts val="1100"/>
              <a:buNone/>
            </a:pPr>
            <a:r>
              <a:rPr lang="en"/>
              <a:t>Beware of the architecture sinkhole anti-pattern of using pass throughs at rates higher than about 20% of your code.</a:t>
            </a:r>
            <a:endParaRPr/>
          </a:p>
          <a:p>
            <a:pPr marL="0" lvl="0" indent="0" algn="l" rtl="0">
              <a:lnSpc>
                <a:spcPct val="100000"/>
              </a:lnSpc>
              <a:spcBef>
                <a:spcPts val="0"/>
              </a:spcBef>
              <a:spcAft>
                <a:spcPts val="0"/>
              </a:spcAft>
              <a:buSzPts val="1100"/>
              <a:buNone/>
            </a:pPr>
            <a:r>
              <a:rPr lang="en"/>
              <a:t>For example, it often makes sense to have the application layer manage transaction boundaries. </a:t>
            </a:r>
            <a:endParaRPr/>
          </a:p>
          <a:p>
            <a:pPr marL="0" lvl="0" indent="0" algn="l" rtl="0">
              <a:lnSpc>
                <a:spcPct val="100000"/>
              </a:lnSpc>
              <a:spcBef>
                <a:spcPts val="0"/>
              </a:spcBef>
              <a:spcAft>
                <a:spcPts val="0"/>
              </a:spcAft>
              <a:buSzPts val="1100"/>
              <a:buNone/>
            </a:pPr>
            <a:r>
              <a:rPr lang="en"/>
              <a:t>We will go into more detail in the following slides.</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p121:notes"/>
          <p:cNvSpPr txBox="1">
            <a:spLocks noGrp="1"/>
          </p:cNvSpPr>
          <p:nvPr>
            <p:ph type="body" idx="1"/>
          </p:nvPr>
        </p:nvSpPr>
        <p:spPr>
          <a:xfrm>
            <a:off x="685800" y="4400551"/>
            <a:ext cx="5486400" cy="3600600"/>
          </a:xfrm>
          <a:prstGeom prst="rect">
            <a:avLst/>
          </a:prstGeom>
          <a:noFill/>
          <a:ln>
            <a:noFill/>
          </a:ln>
        </p:spPr>
        <p:txBody>
          <a:bodyPr spcFirstLastPara="1" wrap="square" lIns="89850" tIns="89850" rIns="89850" bIns="89850" anchor="t" anchorCtr="0">
            <a:noAutofit/>
          </a:bodyPr>
          <a:lstStyle/>
          <a:p>
            <a:pPr marL="0" lvl="0" indent="0" algn="l" rtl="0">
              <a:lnSpc>
                <a:spcPct val="100000"/>
              </a:lnSpc>
              <a:spcBef>
                <a:spcPts val="0"/>
              </a:spcBef>
              <a:spcAft>
                <a:spcPts val="0"/>
              </a:spcAft>
              <a:buSzPts val="1100"/>
              <a:buNone/>
            </a:pPr>
            <a:r>
              <a:rPr lang="en"/>
              <a:t>What is good RDD is good DDD, with the responsibility we are focused on being the domain logic/rules.</a:t>
            </a:r>
            <a:endParaRPr/>
          </a:p>
          <a:p>
            <a:pPr marL="0" lvl="0" indent="0" algn="l" rtl="0">
              <a:lnSpc>
                <a:spcPct val="100000"/>
              </a:lnSpc>
              <a:spcBef>
                <a:spcPts val="0"/>
              </a:spcBef>
              <a:spcAft>
                <a:spcPts val="0"/>
              </a:spcAft>
              <a:buSzPts val="1100"/>
              <a:buNone/>
            </a:pPr>
            <a:r>
              <a:rPr lang="en"/>
              <a:t>Microservices perhaps a Subdomain?</a:t>
            </a:r>
            <a:endParaRPr/>
          </a:p>
        </p:txBody>
      </p:sp>
      <p:sp>
        <p:nvSpPr>
          <p:cNvPr id="1402" name="Google Shape;1402;p121: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p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9" name="Google Shape;1409;p1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6"/>
        <p:cNvGrpSpPr/>
        <p:nvPr/>
      </p:nvGrpSpPr>
      <p:grpSpPr>
        <a:xfrm>
          <a:off x="0" y="0"/>
          <a:ext cx="0" cy="0"/>
          <a:chOff x="0" y="0"/>
          <a:chExt cx="0" cy="0"/>
        </a:xfrm>
      </p:grpSpPr>
      <p:sp>
        <p:nvSpPr>
          <p:cNvPr id="1417" name="Google Shape;1417;p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8" name="Google Shape;1418;p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u="sng">
                <a:solidFill>
                  <a:schemeClr val="hlink"/>
                </a:solidFill>
                <a:hlinkClick r:id="rId3"/>
              </a:rPr>
              <a:t>http://www.brcommunity.com/articles.php?id=b422</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u="sng">
                <a:solidFill>
                  <a:schemeClr val="hlink"/>
                </a:solidFill>
                <a:hlinkClick r:id="rId4"/>
              </a:rPr>
              <a:t>https://www.brsolutions.com/tag/business-rules-vs-business-processes/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I am going to use business rule and business logic interchangeably.</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p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4" name="Google Shape;1424;p1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u="sng">
                <a:solidFill>
                  <a:schemeClr val="hlink"/>
                </a:solidFill>
                <a:hlinkClick r:id="rId3"/>
              </a:rPr>
              <a:t>http://www.brcommunity.com/articles.php?id=b422</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u="sng">
                <a:solidFill>
                  <a:schemeClr val="hlink"/>
                </a:solidFill>
                <a:hlinkClick r:id="rId4"/>
              </a:rPr>
              <a:t>https://www.brsolutions.com/tag/business-rules-vs-business-processes/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I am going to use business rule and business logic interchangeably.</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6"/>
        <p:cNvGrpSpPr/>
        <p:nvPr/>
      </p:nvGrpSpPr>
      <p:grpSpPr>
        <a:xfrm>
          <a:off x="0" y="0"/>
          <a:ext cx="0" cy="0"/>
          <a:chOff x="0" y="0"/>
          <a:chExt cx="0" cy="0"/>
        </a:xfrm>
      </p:grpSpPr>
      <p:sp>
        <p:nvSpPr>
          <p:cNvPr id="1437" name="Google Shape;1437;p125:notes"/>
          <p:cNvSpPr txBox="1">
            <a:spLocks noGrp="1"/>
          </p:cNvSpPr>
          <p:nvPr>
            <p:ph type="body" idx="1"/>
          </p:nvPr>
        </p:nvSpPr>
        <p:spPr>
          <a:xfrm>
            <a:off x="685800" y="4400551"/>
            <a:ext cx="5486400" cy="3600600"/>
          </a:xfrm>
          <a:prstGeom prst="rect">
            <a:avLst/>
          </a:prstGeom>
          <a:noFill/>
          <a:ln>
            <a:noFill/>
          </a:ln>
        </p:spPr>
        <p:txBody>
          <a:bodyPr spcFirstLastPara="1" wrap="square" lIns="89850" tIns="89850" rIns="89850" bIns="89850" anchor="t" anchorCtr="0">
            <a:noAutofit/>
          </a:bodyPr>
          <a:lstStyle/>
          <a:p>
            <a:pPr marL="0" lvl="0" indent="0" algn="l" rtl="0">
              <a:lnSpc>
                <a:spcPct val="100000"/>
              </a:lnSpc>
              <a:spcBef>
                <a:spcPts val="0"/>
              </a:spcBef>
              <a:spcAft>
                <a:spcPts val="0"/>
              </a:spcAft>
              <a:buSzPts val="1100"/>
              <a:buNone/>
            </a:pPr>
            <a:r>
              <a:rPr lang="en"/>
              <a:t>What does this look like?  (Next slide)</a:t>
            </a:r>
            <a:endParaRPr/>
          </a:p>
        </p:txBody>
      </p:sp>
      <p:sp>
        <p:nvSpPr>
          <p:cNvPr id="1438" name="Google Shape;1438;p125: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p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8" name="Google Shape;1448;p1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When discussing Presentation Layer, don’t conflate ‘presentation’ with GUI, which is one particular kind of client.</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p127:notes"/>
          <p:cNvSpPr txBox="1">
            <a:spLocks noGrp="1"/>
          </p:cNvSpPr>
          <p:nvPr>
            <p:ph type="body" idx="1"/>
          </p:nvPr>
        </p:nvSpPr>
        <p:spPr>
          <a:xfrm>
            <a:off x="685800" y="4400551"/>
            <a:ext cx="5486400" cy="3600600"/>
          </a:xfrm>
          <a:prstGeom prst="rect">
            <a:avLst/>
          </a:prstGeom>
          <a:noFill/>
          <a:ln>
            <a:noFill/>
          </a:ln>
        </p:spPr>
        <p:txBody>
          <a:bodyPr spcFirstLastPara="1" wrap="square" lIns="89850" tIns="89850" rIns="89850" bIns="89850" anchor="t" anchorCtr="0">
            <a:noAutofit/>
          </a:bodyPr>
          <a:lstStyle/>
          <a:p>
            <a:pPr marL="0" lvl="0" indent="0" algn="l" rtl="0">
              <a:lnSpc>
                <a:spcPct val="100000"/>
              </a:lnSpc>
              <a:spcBef>
                <a:spcPts val="0"/>
              </a:spcBef>
              <a:spcAft>
                <a:spcPts val="0"/>
              </a:spcAft>
              <a:buSzPts val="1100"/>
              <a:buNone/>
            </a:pPr>
            <a:r>
              <a:rPr lang="en"/>
              <a:t>May contain state/progress of task execution.</a:t>
            </a:r>
            <a:endParaRPr/>
          </a:p>
          <a:p>
            <a:pPr marL="0" lvl="0" indent="0" algn="l" rtl="0">
              <a:lnSpc>
                <a:spcPct val="100000"/>
              </a:lnSpc>
              <a:spcBef>
                <a:spcPts val="0"/>
              </a:spcBef>
              <a:spcAft>
                <a:spcPts val="0"/>
              </a:spcAft>
              <a:buSzPts val="1100"/>
              <a:buNone/>
            </a:pPr>
            <a:r>
              <a:rPr lang="en"/>
              <a:t>Knows </a:t>
            </a:r>
            <a:r>
              <a:rPr lang="en" i="1"/>
              <a:t>when</a:t>
            </a:r>
            <a:r>
              <a:rPr lang="en"/>
              <a:t> to send a message, doesn’t need to know </a:t>
            </a:r>
            <a:r>
              <a:rPr lang="en" i="1"/>
              <a:t>how</a:t>
            </a:r>
            <a:r>
              <a:rPr lang="en"/>
              <a:t>.</a:t>
            </a:r>
            <a:endParaRPr/>
          </a:p>
        </p:txBody>
      </p:sp>
      <p:sp>
        <p:nvSpPr>
          <p:cNvPr id="1472" name="Google Shape;1472;p127: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p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2" name="Google Shape;1482;p1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p129:notes"/>
          <p:cNvSpPr txBox="1">
            <a:spLocks noGrp="1"/>
          </p:cNvSpPr>
          <p:nvPr>
            <p:ph type="body" idx="1"/>
          </p:nvPr>
        </p:nvSpPr>
        <p:spPr>
          <a:xfrm>
            <a:off x="685800" y="4400551"/>
            <a:ext cx="5486400" cy="3600600"/>
          </a:xfrm>
          <a:prstGeom prst="rect">
            <a:avLst/>
          </a:prstGeom>
          <a:noFill/>
          <a:ln>
            <a:noFill/>
          </a:ln>
        </p:spPr>
        <p:txBody>
          <a:bodyPr spcFirstLastPara="1" wrap="square" lIns="89850" tIns="89850" rIns="89850" bIns="89850" anchor="t" anchorCtr="0">
            <a:noAutofit/>
          </a:bodyPr>
          <a:lstStyle/>
          <a:p>
            <a:pPr marL="0" lvl="0" indent="0" algn="l" rtl="0">
              <a:lnSpc>
                <a:spcPct val="100000"/>
              </a:lnSpc>
              <a:spcBef>
                <a:spcPts val="0"/>
              </a:spcBef>
              <a:spcAft>
                <a:spcPts val="0"/>
              </a:spcAft>
              <a:buSzPts val="1100"/>
              <a:buNone/>
            </a:pPr>
            <a:r>
              <a:rPr lang="en"/>
              <a:t>In order for something to have ‘state’, it must have identity and continuity.</a:t>
            </a:r>
            <a:endParaRPr/>
          </a:p>
          <a:p>
            <a:pPr marL="0" lvl="0" indent="0" algn="l" rtl="0">
              <a:lnSpc>
                <a:spcPct val="100000"/>
              </a:lnSpc>
              <a:spcBef>
                <a:spcPts val="0"/>
              </a:spcBef>
              <a:spcAft>
                <a:spcPts val="0"/>
              </a:spcAft>
              <a:buSzPts val="1100"/>
              <a:buNone/>
            </a:pPr>
            <a:r>
              <a:rPr lang="en"/>
              <a:t>Evans says, “this layer is the heart of business software”</a:t>
            </a:r>
            <a:endParaRPr/>
          </a:p>
        </p:txBody>
      </p:sp>
      <p:sp>
        <p:nvSpPr>
          <p:cNvPr id="1513" name="Google Shape;1513;p129: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6" name="Google Shape;41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1"/>
        <p:cNvGrpSpPr/>
        <p:nvPr/>
      </p:nvGrpSpPr>
      <p:grpSpPr>
        <a:xfrm>
          <a:off x="0" y="0"/>
          <a:ext cx="0" cy="0"/>
          <a:chOff x="0" y="0"/>
          <a:chExt cx="0" cy="0"/>
        </a:xfrm>
      </p:grpSpPr>
      <p:sp>
        <p:nvSpPr>
          <p:cNvPr id="1522" name="Google Shape;1522;p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3" name="Google Shape;1523;p1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400">
                <a:solidFill>
                  <a:srgbClr val="333333"/>
                </a:solidFill>
                <a:highlight>
                  <a:srgbClr val="FFFFFF"/>
                </a:highlight>
                <a:latin typeface="Georgia"/>
                <a:ea typeface="Georgia"/>
                <a:cs typeface="Georgia"/>
                <a:sym typeface="Georgia"/>
              </a:rPr>
              <a:t>(Evans) goal: building an implementation that expresses a domain model and uses it to solve important problems</a:t>
            </a:r>
            <a:endParaRPr sz="1400">
              <a:solidFill>
                <a:srgbClr val="333333"/>
              </a:solidFill>
              <a:highlight>
                <a:srgbClr val="FFFFFF"/>
              </a:highlight>
              <a:latin typeface="Georgia"/>
              <a:ea typeface="Georgia"/>
              <a:cs typeface="Georgia"/>
              <a:sym typeface="Georgia"/>
            </a:endParaRPr>
          </a:p>
          <a:p>
            <a:pPr marL="0" lvl="0" indent="0" algn="l" rtl="0">
              <a:lnSpc>
                <a:spcPct val="100000"/>
              </a:lnSpc>
              <a:spcBef>
                <a:spcPts val="0"/>
              </a:spcBef>
              <a:spcAft>
                <a:spcPts val="0"/>
              </a:spcAft>
              <a:buSzPts val="1100"/>
              <a:buNone/>
            </a:pPr>
            <a:r>
              <a:rPr lang="en" sz="1400">
                <a:solidFill>
                  <a:srgbClr val="333333"/>
                </a:solidFill>
                <a:highlight>
                  <a:srgbClr val="FFFFFF"/>
                </a:highlight>
                <a:latin typeface="Georgia"/>
                <a:ea typeface="Georgia"/>
                <a:cs typeface="Georgia"/>
                <a:sym typeface="Georgia"/>
              </a:rPr>
              <a:t>(Evans) minimalism helps keep the business objects readable and expressive</a:t>
            </a:r>
            <a:endParaRPr sz="1400">
              <a:solidFill>
                <a:srgbClr val="333333"/>
              </a:solidFill>
              <a:highlight>
                <a:srgbClr val="FFFFFF"/>
              </a:highlight>
              <a:latin typeface="Georgia"/>
              <a:ea typeface="Georgia"/>
              <a:cs typeface="Georgia"/>
              <a:sym typeface="Georgia"/>
            </a:endParaRPr>
          </a:p>
          <a:p>
            <a:pPr marL="0" lvl="0" indent="0" algn="l" rtl="0">
              <a:lnSpc>
                <a:spcPct val="100000"/>
              </a:lnSpc>
              <a:spcBef>
                <a:spcPts val="0"/>
              </a:spcBef>
              <a:spcAft>
                <a:spcPts val="0"/>
              </a:spcAft>
              <a:buSzPts val="1100"/>
              <a:buNone/>
            </a:pPr>
            <a:r>
              <a:rPr lang="en" sz="1400">
                <a:solidFill>
                  <a:srgbClr val="333333"/>
                </a:solidFill>
                <a:highlight>
                  <a:srgbClr val="FFFFFF"/>
                </a:highlight>
                <a:latin typeface="Georgia"/>
                <a:ea typeface="Georgia"/>
                <a:cs typeface="Georgia"/>
                <a:sym typeface="Georgia"/>
              </a:rPr>
              <a:t>Single Responsibility Principle of Domains: every design decision should be motivated by some insight into the domain</a:t>
            </a:r>
            <a:endParaRPr sz="1400">
              <a:solidFill>
                <a:srgbClr val="333333"/>
              </a:solidFill>
              <a:highlight>
                <a:srgbClr val="FFFFFF"/>
              </a:highlight>
              <a:latin typeface="Georgia"/>
              <a:ea typeface="Georgia"/>
              <a:cs typeface="Georgia"/>
              <a:sym typeface="Georgia"/>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p131:notes"/>
          <p:cNvSpPr txBox="1">
            <a:spLocks noGrp="1"/>
          </p:cNvSpPr>
          <p:nvPr>
            <p:ph type="body" idx="1"/>
          </p:nvPr>
        </p:nvSpPr>
        <p:spPr>
          <a:xfrm>
            <a:off x="685800" y="4400551"/>
            <a:ext cx="5486400" cy="3600600"/>
          </a:xfrm>
          <a:prstGeom prst="rect">
            <a:avLst/>
          </a:prstGeom>
          <a:noFill/>
          <a:ln>
            <a:noFill/>
          </a:ln>
        </p:spPr>
        <p:txBody>
          <a:bodyPr spcFirstLastPara="1" wrap="square" lIns="89850" tIns="89850" rIns="89850" bIns="89850" anchor="t" anchorCtr="0">
            <a:noAutofit/>
          </a:bodyPr>
          <a:lstStyle/>
          <a:p>
            <a:pPr marL="0" lvl="0" indent="0" algn="l" rtl="0">
              <a:lnSpc>
                <a:spcPct val="100000"/>
              </a:lnSpc>
              <a:spcBef>
                <a:spcPts val="0"/>
              </a:spcBef>
              <a:spcAft>
                <a:spcPts val="0"/>
              </a:spcAft>
              <a:buSzPts val="1100"/>
              <a:buNone/>
            </a:pPr>
            <a:endParaRPr/>
          </a:p>
        </p:txBody>
      </p:sp>
      <p:sp>
        <p:nvSpPr>
          <p:cNvPr id="1552" name="Google Shape;1552;p131: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0"/>
        <p:cNvGrpSpPr/>
        <p:nvPr/>
      </p:nvGrpSpPr>
      <p:grpSpPr>
        <a:xfrm>
          <a:off x="0" y="0"/>
          <a:ext cx="0" cy="0"/>
          <a:chOff x="0" y="0"/>
          <a:chExt cx="0" cy="0"/>
        </a:xfrm>
      </p:grpSpPr>
      <p:sp>
        <p:nvSpPr>
          <p:cNvPr id="1561" name="Google Shape;1561;p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2" name="Google Shape;1562;p1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3"/>
        <p:cNvGrpSpPr/>
        <p:nvPr/>
      </p:nvGrpSpPr>
      <p:grpSpPr>
        <a:xfrm>
          <a:off x="0" y="0"/>
          <a:ext cx="0" cy="0"/>
          <a:chOff x="0" y="0"/>
          <a:chExt cx="0" cy="0"/>
        </a:xfrm>
      </p:grpSpPr>
      <p:sp>
        <p:nvSpPr>
          <p:cNvPr id="1584" name="Google Shape;1584;p133:notes"/>
          <p:cNvSpPr txBox="1">
            <a:spLocks noGrp="1"/>
          </p:cNvSpPr>
          <p:nvPr>
            <p:ph type="body" idx="1"/>
          </p:nvPr>
        </p:nvSpPr>
        <p:spPr>
          <a:xfrm>
            <a:off x="685800" y="4400551"/>
            <a:ext cx="5486400" cy="3600600"/>
          </a:xfrm>
          <a:prstGeom prst="rect">
            <a:avLst/>
          </a:prstGeom>
          <a:noFill/>
          <a:ln>
            <a:noFill/>
          </a:ln>
        </p:spPr>
        <p:txBody>
          <a:bodyPr spcFirstLastPara="1" wrap="square" lIns="89850" tIns="89850" rIns="89850" bIns="89850" anchor="t" anchorCtr="0">
            <a:noAutofit/>
          </a:bodyPr>
          <a:lstStyle/>
          <a:p>
            <a:pPr marL="0" lvl="0" indent="0" algn="l" rtl="0">
              <a:lnSpc>
                <a:spcPct val="100000"/>
              </a:lnSpc>
              <a:spcBef>
                <a:spcPts val="0"/>
              </a:spcBef>
              <a:spcAft>
                <a:spcPts val="0"/>
              </a:spcAft>
              <a:buSzPts val="1100"/>
              <a:buNone/>
            </a:pPr>
            <a:endParaRPr/>
          </a:p>
        </p:txBody>
      </p:sp>
      <p:sp>
        <p:nvSpPr>
          <p:cNvPr id="1585" name="Google Shape;1585;p133: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9"/>
        <p:cNvGrpSpPr/>
        <p:nvPr/>
      </p:nvGrpSpPr>
      <p:grpSpPr>
        <a:xfrm>
          <a:off x="0" y="0"/>
          <a:ext cx="0" cy="0"/>
          <a:chOff x="0" y="0"/>
          <a:chExt cx="0" cy="0"/>
        </a:xfrm>
      </p:grpSpPr>
      <p:sp>
        <p:nvSpPr>
          <p:cNvPr id="1590" name="Google Shape;1590;p134:notes"/>
          <p:cNvSpPr txBox="1">
            <a:spLocks noGrp="1"/>
          </p:cNvSpPr>
          <p:nvPr>
            <p:ph type="body" idx="1"/>
          </p:nvPr>
        </p:nvSpPr>
        <p:spPr>
          <a:xfrm>
            <a:off x="685800" y="4400551"/>
            <a:ext cx="5486400" cy="3600600"/>
          </a:xfrm>
          <a:prstGeom prst="rect">
            <a:avLst/>
          </a:prstGeom>
          <a:noFill/>
          <a:ln>
            <a:noFill/>
          </a:ln>
        </p:spPr>
        <p:txBody>
          <a:bodyPr spcFirstLastPara="1" wrap="square" lIns="89850" tIns="89850" rIns="89850" bIns="89850" anchor="t" anchorCtr="0">
            <a:noAutofit/>
          </a:bodyPr>
          <a:lstStyle/>
          <a:p>
            <a:pPr marL="0" lvl="0" indent="0" algn="l" rtl="0">
              <a:lnSpc>
                <a:spcPct val="100000"/>
              </a:lnSpc>
              <a:spcBef>
                <a:spcPts val="0"/>
              </a:spcBef>
              <a:spcAft>
                <a:spcPts val="0"/>
              </a:spcAft>
              <a:buSzPts val="1100"/>
              <a:buNone/>
            </a:pPr>
            <a:endParaRPr/>
          </a:p>
        </p:txBody>
      </p:sp>
      <p:sp>
        <p:nvSpPr>
          <p:cNvPr id="1591" name="Google Shape;1591;p134: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p135:notes"/>
          <p:cNvSpPr txBox="1">
            <a:spLocks noGrp="1"/>
          </p:cNvSpPr>
          <p:nvPr>
            <p:ph type="body" idx="1"/>
          </p:nvPr>
        </p:nvSpPr>
        <p:spPr>
          <a:xfrm>
            <a:off x="685800" y="4400551"/>
            <a:ext cx="5486400" cy="3600450"/>
          </a:xfrm>
          <a:prstGeom prst="rect">
            <a:avLst/>
          </a:prstGeom>
          <a:noFill/>
          <a:ln>
            <a:noFill/>
          </a:ln>
        </p:spPr>
        <p:txBody>
          <a:bodyPr spcFirstLastPara="1" wrap="square" lIns="89850" tIns="89850" rIns="89850" bIns="89850" anchor="t" anchorCtr="0">
            <a:noAutofit/>
          </a:bodyPr>
          <a:lstStyle/>
          <a:p>
            <a:pPr marL="0" lvl="0" indent="0" algn="l" rtl="0">
              <a:lnSpc>
                <a:spcPct val="100000"/>
              </a:lnSpc>
              <a:spcBef>
                <a:spcPts val="0"/>
              </a:spcBef>
              <a:spcAft>
                <a:spcPts val="0"/>
              </a:spcAft>
              <a:buSzPts val="1100"/>
              <a:buNone/>
            </a:pPr>
            <a:endParaRPr/>
          </a:p>
        </p:txBody>
      </p:sp>
      <p:sp>
        <p:nvSpPr>
          <p:cNvPr id="1598" name="Google Shape;1598;p135: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7e13a2640b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5" name="Google Shape;1605;g7e13a2640b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8" name="Google Shape;42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8" name="Google Shape;438;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9" name="Google Shape;449;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0" name="Google Shape;46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4" name="Google Shape;47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0" name="Google Shape;49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2:notes"/>
          <p:cNvSpPr txBox="1">
            <a:spLocks noGrp="1"/>
          </p:cNvSpPr>
          <p:nvPr>
            <p:ph type="body" idx="1"/>
          </p:nvPr>
        </p:nvSpPr>
        <p:spPr>
          <a:xfrm>
            <a:off x="685800" y="4400551"/>
            <a:ext cx="5486400" cy="3600450"/>
          </a:xfrm>
          <a:prstGeom prst="rect">
            <a:avLst/>
          </a:prstGeom>
          <a:noFill/>
          <a:ln>
            <a:noFill/>
          </a:ln>
        </p:spPr>
        <p:txBody>
          <a:bodyPr spcFirstLastPara="1" wrap="square" lIns="89850" tIns="89850" rIns="89850" bIns="89850" anchor="t" anchorCtr="0">
            <a:noAutofit/>
          </a:bodyPr>
          <a:lstStyle/>
          <a:p>
            <a:pPr marL="0" lvl="0" indent="0" algn="l" rtl="0">
              <a:lnSpc>
                <a:spcPct val="100000"/>
              </a:lnSpc>
              <a:spcBef>
                <a:spcPts val="0"/>
              </a:spcBef>
              <a:spcAft>
                <a:spcPts val="0"/>
              </a:spcAft>
              <a:buSzPts val="1100"/>
              <a:buNone/>
            </a:pPr>
            <a:r>
              <a:rPr lang="en"/>
              <a:t>Remove “Confidential and Proprietary…” on this and subsequent footers?</a:t>
            </a:r>
            <a:endParaRPr/>
          </a:p>
        </p:txBody>
      </p:sp>
      <p:sp>
        <p:nvSpPr>
          <p:cNvPr id="288" name="Google Shape;288;p2: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7" name="Google Shape;497;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4" name="Google Shape;50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1" name="Google Shape;511;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8" name="Google Shape;518;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24:notes"/>
          <p:cNvSpPr txBox="1">
            <a:spLocks noGrp="1"/>
          </p:cNvSpPr>
          <p:nvPr>
            <p:ph type="body" idx="1"/>
          </p:nvPr>
        </p:nvSpPr>
        <p:spPr>
          <a:xfrm>
            <a:off x="685800" y="4400551"/>
            <a:ext cx="5486400" cy="3600600"/>
          </a:xfrm>
          <a:prstGeom prst="rect">
            <a:avLst/>
          </a:prstGeom>
          <a:noFill/>
          <a:ln>
            <a:noFill/>
          </a:ln>
        </p:spPr>
        <p:txBody>
          <a:bodyPr spcFirstLastPara="1" wrap="square" lIns="89850" tIns="89850" rIns="89850" bIns="89850" anchor="t" anchorCtr="0">
            <a:noAutofit/>
          </a:bodyPr>
          <a:lstStyle/>
          <a:p>
            <a:pPr marL="0" lvl="0" indent="0" algn="l" rtl="0">
              <a:lnSpc>
                <a:spcPct val="100000"/>
              </a:lnSpc>
              <a:spcBef>
                <a:spcPts val="0"/>
              </a:spcBef>
              <a:spcAft>
                <a:spcPts val="0"/>
              </a:spcAft>
              <a:buSzPts val="1100"/>
              <a:buNone/>
            </a:pPr>
            <a:endParaRPr/>
          </a:p>
        </p:txBody>
      </p:sp>
      <p:sp>
        <p:nvSpPr>
          <p:cNvPr id="525" name="Google Shape;525;p24: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25:notes"/>
          <p:cNvSpPr txBox="1">
            <a:spLocks noGrp="1"/>
          </p:cNvSpPr>
          <p:nvPr>
            <p:ph type="body" idx="1"/>
          </p:nvPr>
        </p:nvSpPr>
        <p:spPr>
          <a:xfrm>
            <a:off x="685800" y="4400551"/>
            <a:ext cx="5486400" cy="3600450"/>
          </a:xfrm>
          <a:prstGeom prst="rect">
            <a:avLst/>
          </a:prstGeom>
          <a:noFill/>
          <a:ln>
            <a:noFill/>
          </a:ln>
        </p:spPr>
        <p:txBody>
          <a:bodyPr spcFirstLastPara="1" wrap="square" lIns="89850" tIns="89850" rIns="89850" bIns="89850" anchor="t" anchorCtr="0">
            <a:noAutofit/>
          </a:bodyPr>
          <a:lstStyle/>
          <a:p>
            <a:pPr marL="0" lvl="0" indent="0" algn="l" rtl="0">
              <a:lnSpc>
                <a:spcPct val="100000"/>
              </a:lnSpc>
              <a:spcBef>
                <a:spcPts val="0"/>
              </a:spcBef>
              <a:spcAft>
                <a:spcPts val="0"/>
              </a:spcAft>
              <a:buSzPts val="1100"/>
              <a:buNone/>
            </a:pPr>
            <a:r>
              <a:rPr lang="en"/>
              <a:t>DDD focuses on three core principles:</a:t>
            </a:r>
            <a:endParaRPr/>
          </a:p>
          <a:p>
            <a:pPr marL="457200" lvl="0" indent="-298450" algn="l" rtl="0">
              <a:lnSpc>
                <a:spcPct val="100000"/>
              </a:lnSpc>
              <a:spcBef>
                <a:spcPts val="0"/>
              </a:spcBef>
              <a:spcAft>
                <a:spcPts val="0"/>
              </a:spcAft>
              <a:buSzPts val="1100"/>
              <a:buChar char="●"/>
            </a:pPr>
            <a:r>
              <a:rPr lang="en"/>
              <a:t>Focus on the core domain and domain logic.</a:t>
            </a:r>
            <a:endParaRPr/>
          </a:p>
          <a:p>
            <a:pPr marL="457200" lvl="0" indent="-298450" algn="l" rtl="0">
              <a:lnSpc>
                <a:spcPct val="100000"/>
              </a:lnSpc>
              <a:spcBef>
                <a:spcPts val="0"/>
              </a:spcBef>
              <a:spcAft>
                <a:spcPts val="0"/>
              </a:spcAft>
              <a:buSzPts val="1100"/>
              <a:buChar char="●"/>
            </a:pPr>
            <a:r>
              <a:rPr lang="en"/>
              <a:t>Base complex designs on models of the domain.</a:t>
            </a:r>
            <a:endParaRPr/>
          </a:p>
          <a:p>
            <a:pPr marL="457200" lvl="0" indent="-298450" algn="l" rtl="0">
              <a:lnSpc>
                <a:spcPct val="100000"/>
              </a:lnSpc>
              <a:spcBef>
                <a:spcPts val="0"/>
              </a:spcBef>
              <a:spcAft>
                <a:spcPts val="0"/>
              </a:spcAft>
              <a:buSzPts val="1100"/>
              <a:buChar char="●"/>
            </a:pPr>
            <a:r>
              <a:rPr lang="en"/>
              <a:t>Constantly collaborate with domain experts, in order to improve the application model and resolve any emerging domain-related issues.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[Expand on “development philosophy”]</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320"/>
              </a:spcBef>
              <a:spcAft>
                <a:spcPts val="0"/>
              </a:spcAft>
              <a:buClr>
                <a:srgbClr val="181818"/>
              </a:buClr>
              <a:buSzPts val="1600"/>
              <a:buFont typeface="Arial"/>
              <a:buNone/>
            </a:pPr>
            <a:r>
              <a:rPr lang="en" sz="1400">
                <a:solidFill>
                  <a:srgbClr val="181818"/>
                </a:solidFill>
                <a:latin typeface="Georgia"/>
                <a:ea typeface="Georgia"/>
                <a:cs typeface="Georgia"/>
                <a:sym typeface="Georgia"/>
              </a:rPr>
              <a:t>Set of </a:t>
            </a:r>
            <a:r>
              <a:rPr lang="en" sz="1400" b="1">
                <a:solidFill>
                  <a:srgbClr val="181818"/>
                </a:solidFill>
                <a:latin typeface="Georgia"/>
                <a:ea typeface="Georgia"/>
                <a:cs typeface="Georgia"/>
                <a:sym typeface="Georgia"/>
              </a:rPr>
              <a:t>principles</a:t>
            </a:r>
            <a:r>
              <a:rPr lang="en" sz="1400">
                <a:solidFill>
                  <a:srgbClr val="181818"/>
                </a:solidFill>
                <a:latin typeface="Georgia"/>
                <a:ea typeface="Georgia"/>
                <a:cs typeface="Georgia"/>
                <a:sym typeface="Georgia"/>
              </a:rPr>
              <a:t> and </a:t>
            </a:r>
            <a:r>
              <a:rPr lang="en" sz="1400" b="1">
                <a:solidFill>
                  <a:srgbClr val="181818"/>
                </a:solidFill>
                <a:latin typeface="Georgia"/>
                <a:ea typeface="Georgia"/>
                <a:cs typeface="Georgia"/>
                <a:sym typeface="Georgia"/>
              </a:rPr>
              <a:t>patterns</a:t>
            </a:r>
            <a:r>
              <a:rPr lang="en" sz="1400">
                <a:solidFill>
                  <a:srgbClr val="181818"/>
                </a:solidFill>
                <a:latin typeface="Georgia"/>
                <a:ea typeface="Georgia"/>
                <a:cs typeface="Georgia"/>
                <a:sym typeface="Georgia"/>
              </a:rPr>
              <a:t> for creating a software design</a:t>
            </a:r>
            <a:endParaRPr sz="1400">
              <a:solidFill>
                <a:srgbClr val="181818"/>
              </a:solidFill>
              <a:latin typeface="Georgia"/>
              <a:ea typeface="Georgia"/>
              <a:cs typeface="Georgia"/>
              <a:sym typeface="Georgia"/>
            </a:endParaRPr>
          </a:p>
          <a:p>
            <a:pPr marL="0" lvl="0" indent="0" algn="l" rtl="0">
              <a:lnSpc>
                <a:spcPct val="100000"/>
              </a:lnSpc>
              <a:spcBef>
                <a:spcPts val="320"/>
              </a:spcBef>
              <a:spcAft>
                <a:spcPts val="0"/>
              </a:spcAft>
              <a:buClr>
                <a:srgbClr val="181818"/>
              </a:buClr>
              <a:buSzPts val="1600"/>
              <a:buFont typeface="Arial"/>
              <a:buNone/>
            </a:pPr>
            <a:endParaRPr sz="1400">
              <a:solidFill>
                <a:srgbClr val="181818"/>
              </a:solidFill>
              <a:latin typeface="Georgia"/>
              <a:ea typeface="Georgia"/>
              <a:cs typeface="Georgia"/>
              <a:sym typeface="Georgia"/>
            </a:endParaRPr>
          </a:p>
          <a:p>
            <a:pPr marL="0" lvl="0" indent="0" algn="l" rtl="0">
              <a:lnSpc>
                <a:spcPct val="100000"/>
              </a:lnSpc>
              <a:spcBef>
                <a:spcPts val="320"/>
              </a:spcBef>
              <a:spcAft>
                <a:spcPts val="0"/>
              </a:spcAft>
              <a:buClr>
                <a:srgbClr val="181818"/>
              </a:buClr>
              <a:buSzPts val="1600"/>
              <a:buFont typeface="Arial"/>
              <a:buNone/>
            </a:pPr>
            <a:r>
              <a:rPr lang="en" sz="1400" b="1">
                <a:solidFill>
                  <a:srgbClr val="181818"/>
                </a:solidFill>
                <a:latin typeface="Georgia"/>
                <a:ea typeface="Georgia"/>
                <a:cs typeface="Georgia"/>
                <a:sym typeface="Georgia"/>
              </a:rPr>
              <a:t>Basic steps</a:t>
            </a:r>
            <a:endParaRPr sz="1400" b="1">
              <a:solidFill>
                <a:srgbClr val="181818"/>
              </a:solidFill>
              <a:latin typeface="Georgia"/>
              <a:ea typeface="Georgia"/>
              <a:cs typeface="Georgia"/>
              <a:sym typeface="Georgia"/>
            </a:endParaRPr>
          </a:p>
          <a:p>
            <a:pPr marL="342900" lvl="0" indent="-330200" algn="l" rtl="0">
              <a:lnSpc>
                <a:spcPct val="100000"/>
              </a:lnSpc>
              <a:spcBef>
                <a:spcPts val="320"/>
              </a:spcBef>
              <a:spcAft>
                <a:spcPts val="0"/>
              </a:spcAft>
              <a:buClr>
                <a:srgbClr val="181818"/>
              </a:buClr>
              <a:buSzPts val="1400"/>
              <a:buChar char="•"/>
            </a:pPr>
            <a:r>
              <a:rPr lang="en" sz="1400">
                <a:solidFill>
                  <a:srgbClr val="181818"/>
                </a:solidFill>
                <a:latin typeface="Georgia"/>
                <a:ea typeface="Georgia"/>
                <a:cs typeface="Georgia"/>
                <a:sym typeface="Georgia"/>
              </a:rPr>
              <a:t>Understand the domain</a:t>
            </a:r>
            <a:endParaRPr sz="1400">
              <a:solidFill>
                <a:srgbClr val="181818"/>
              </a:solidFill>
              <a:latin typeface="Georgia"/>
              <a:ea typeface="Georgia"/>
              <a:cs typeface="Georgia"/>
              <a:sym typeface="Georgia"/>
            </a:endParaRPr>
          </a:p>
          <a:p>
            <a:pPr marL="342900" lvl="0" indent="-330200" algn="l" rtl="0">
              <a:lnSpc>
                <a:spcPct val="100000"/>
              </a:lnSpc>
              <a:spcBef>
                <a:spcPts val="320"/>
              </a:spcBef>
              <a:spcAft>
                <a:spcPts val="0"/>
              </a:spcAft>
              <a:buClr>
                <a:srgbClr val="181818"/>
              </a:buClr>
              <a:buSzPts val="1400"/>
              <a:buChar char="•"/>
            </a:pPr>
            <a:r>
              <a:rPr lang="en" sz="1400">
                <a:solidFill>
                  <a:srgbClr val="181818"/>
                </a:solidFill>
                <a:latin typeface="Georgia"/>
                <a:ea typeface="Georgia"/>
                <a:cs typeface="Georgia"/>
                <a:sym typeface="Georgia"/>
              </a:rPr>
              <a:t>Create a ubiquitous language</a:t>
            </a:r>
            <a:endParaRPr sz="1400">
              <a:solidFill>
                <a:srgbClr val="181818"/>
              </a:solidFill>
              <a:latin typeface="Georgia"/>
              <a:ea typeface="Georgia"/>
              <a:cs typeface="Georgia"/>
              <a:sym typeface="Georgia"/>
            </a:endParaRPr>
          </a:p>
          <a:p>
            <a:pPr marL="342900" lvl="0" indent="-330200" algn="l" rtl="0">
              <a:lnSpc>
                <a:spcPct val="100000"/>
              </a:lnSpc>
              <a:spcBef>
                <a:spcPts val="320"/>
              </a:spcBef>
              <a:spcAft>
                <a:spcPts val="0"/>
              </a:spcAft>
              <a:buClr>
                <a:srgbClr val="181818"/>
              </a:buClr>
              <a:buSzPts val="1400"/>
              <a:buChar char="•"/>
            </a:pPr>
            <a:r>
              <a:rPr lang="en" sz="1400">
                <a:solidFill>
                  <a:srgbClr val="181818"/>
                </a:solidFill>
                <a:latin typeface="Georgia"/>
                <a:ea typeface="Georgia"/>
                <a:cs typeface="Georgia"/>
                <a:sym typeface="Georgia"/>
              </a:rPr>
              <a:t>Build a model of the domain</a:t>
            </a:r>
            <a:endParaRPr sz="1400">
              <a:solidFill>
                <a:srgbClr val="181818"/>
              </a:solidFill>
              <a:latin typeface="Georgia"/>
              <a:ea typeface="Georgia"/>
              <a:cs typeface="Georgia"/>
              <a:sym typeface="Georgia"/>
            </a:endParaRPr>
          </a:p>
          <a:p>
            <a:pPr marL="0" lvl="0" indent="0" algn="l" rtl="0">
              <a:lnSpc>
                <a:spcPct val="100000"/>
              </a:lnSpc>
              <a:spcBef>
                <a:spcPts val="0"/>
              </a:spcBef>
              <a:spcAft>
                <a:spcPts val="0"/>
              </a:spcAft>
              <a:buSzPts val="1100"/>
              <a:buNone/>
            </a:pPr>
            <a:endParaRPr/>
          </a:p>
        </p:txBody>
      </p:sp>
      <p:sp>
        <p:nvSpPr>
          <p:cNvPr id="531" name="Google Shape;531;p25: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0" name="Google Shape;540;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27:notes"/>
          <p:cNvSpPr txBox="1">
            <a:spLocks noGrp="1"/>
          </p:cNvSpPr>
          <p:nvPr>
            <p:ph type="body" idx="1"/>
          </p:nvPr>
        </p:nvSpPr>
        <p:spPr>
          <a:xfrm>
            <a:off x="685800" y="4400551"/>
            <a:ext cx="5486400" cy="3600450"/>
          </a:xfrm>
          <a:prstGeom prst="rect">
            <a:avLst/>
          </a:prstGeom>
          <a:noFill/>
          <a:ln>
            <a:noFill/>
          </a:ln>
        </p:spPr>
        <p:txBody>
          <a:bodyPr spcFirstLastPara="1" wrap="square" lIns="89850" tIns="89850" rIns="89850" bIns="89850" anchor="t" anchorCtr="0">
            <a:noAutofit/>
          </a:bodyPr>
          <a:lstStyle/>
          <a:p>
            <a:pPr marL="457200" lvl="0" indent="-298450" algn="l" rtl="0">
              <a:lnSpc>
                <a:spcPct val="100000"/>
              </a:lnSpc>
              <a:spcBef>
                <a:spcPts val="0"/>
              </a:spcBef>
              <a:spcAft>
                <a:spcPts val="0"/>
              </a:spcAft>
              <a:buSzPts val="1100"/>
              <a:buChar char="-"/>
            </a:pPr>
            <a:r>
              <a:rPr lang="en"/>
              <a:t>Strategic initiatives: </a:t>
            </a:r>
            <a:r>
              <a:rPr lang="en" sz="950">
                <a:highlight>
                  <a:srgbClr val="FFFFFF"/>
                </a:highlight>
              </a:rPr>
              <a:t>While this </a:t>
            </a:r>
            <a:r>
              <a:rPr lang="en" sz="950" i="1">
                <a:highlight>
                  <a:srgbClr val="FFFFFF"/>
                </a:highlight>
              </a:rPr>
              <a:t>strategic design</a:t>
            </a:r>
            <a:r>
              <a:rPr lang="en" sz="950">
                <a:highlight>
                  <a:srgbClr val="FFFFFF"/>
                </a:highlight>
              </a:rPr>
              <a:t> approach naturally includes technical analysis, its concern is more for the strategic direction of the business. It helps define the best inter-team organizational relationships, and provides early warning systems for recognizing when a given relationship could cause software and even project failure.</a:t>
            </a:r>
            <a:endParaRPr sz="950">
              <a:highlight>
                <a:srgbClr val="FFFFFF"/>
              </a:highlight>
            </a:endParaRPr>
          </a:p>
          <a:p>
            <a:pPr marL="457200" lvl="0" indent="-288925" algn="l" rtl="0">
              <a:lnSpc>
                <a:spcPct val="100000"/>
              </a:lnSpc>
              <a:spcBef>
                <a:spcPts val="0"/>
              </a:spcBef>
              <a:spcAft>
                <a:spcPts val="0"/>
              </a:spcAft>
              <a:buSzPts val="950"/>
              <a:buChar char="-"/>
            </a:pPr>
            <a:r>
              <a:rPr lang="en" sz="950">
                <a:highlight>
                  <a:srgbClr val="FFFFFF"/>
                </a:highlight>
              </a:rPr>
              <a:t>Tactical Design: tactical design tools allow developers to produce software that is a correct codification of the domain experts' mental model, is highly testable, is less error prone (a provable statement), performs to SLAs, is scalable, and allows for distributed computing.</a:t>
            </a:r>
            <a:endParaRPr sz="950">
              <a:highlight>
                <a:srgbClr val="FFFFFF"/>
              </a:highlight>
            </a:endParaRPr>
          </a:p>
          <a:p>
            <a:pPr marL="457200" lvl="0" indent="-288925" algn="l" rtl="0">
              <a:lnSpc>
                <a:spcPct val="100000"/>
              </a:lnSpc>
              <a:spcBef>
                <a:spcPts val="0"/>
              </a:spcBef>
              <a:spcAft>
                <a:spcPts val="0"/>
              </a:spcAft>
              <a:buSzPts val="950"/>
              <a:buChar char="-"/>
            </a:pPr>
            <a:r>
              <a:rPr lang="en" sz="950">
                <a:highlight>
                  <a:srgbClr val="FFFFFF"/>
                </a:highlight>
              </a:rPr>
              <a:t>We might want to mention Fast Learning Loops that apply and refine understanding of the core domain knowledge.</a:t>
            </a:r>
            <a:endParaRPr sz="950">
              <a:highlight>
                <a:srgbClr val="FFFFFF"/>
              </a:highlight>
            </a:endParaRPr>
          </a:p>
        </p:txBody>
      </p:sp>
      <p:sp>
        <p:nvSpPr>
          <p:cNvPr id="547" name="Google Shape;547;p27: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5" name="Google Shape;555;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29:notes"/>
          <p:cNvSpPr txBox="1">
            <a:spLocks noGrp="1"/>
          </p:cNvSpPr>
          <p:nvPr>
            <p:ph type="body" idx="1"/>
          </p:nvPr>
        </p:nvSpPr>
        <p:spPr>
          <a:xfrm>
            <a:off x="685800" y="4400551"/>
            <a:ext cx="5486400" cy="3600600"/>
          </a:xfrm>
          <a:prstGeom prst="rect">
            <a:avLst/>
          </a:prstGeom>
          <a:noFill/>
          <a:ln>
            <a:noFill/>
          </a:ln>
        </p:spPr>
        <p:txBody>
          <a:bodyPr spcFirstLastPara="1" wrap="square" lIns="89850" tIns="89850" rIns="89850" bIns="89850" anchor="t" anchorCtr="0">
            <a:noAutofit/>
          </a:bodyPr>
          <a:lstStyle/>
          <a:p>
            <a:pPr marL="0" lvl="0" indent="0" algn="l" rtl="0">
              <a:lnSpc>
                <a:spcPct val="100000"/>
              </a:lnSpc>
              <a:spcBef>
                <a:spcPts val="0"/>
              </a:spcBef>
              <a:spcAft>
                <a:spcPts val="0"/>
              </a:spcAft>
              <a:buSzPts val="1100"/>
              <a:buNone/>
            </a:pPr>
            <a:endParaRPr/>
          </a:p>
        </p:txBody>
      </p:sp>
      <p:sp>
        <p:nvSpPr>
          <p:cNvPr id="582" name="Google Shape;582;p29: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txBox="1">
            <a:spLocks noGrp="1"/>
          </p:cNvSpPr>
          <p:nvPr>
            <p:ph type="body" idx="1"/>
          </p:nvPr>
        </p:nvSpPr>
        <p:spPr>
          <a:xfrm>
            <a:off x="685800" y="4400551"/>
            <a:ext cx="5486400" cy="3600600"/>
          </a:xfrm>
          <a:prstGeom prst="rect">
            <a:avLst/>
          </a:prstGeom>
          <a:noFill/>
          <a:ln>
            <a:noFill/>
          </a:ln>
        </p:spPr>
        <p:txBody>
          <a:bodyPr spcFirstLastPara="1" wrap="square" lIns="89850" tIns="89850" rIns="89850" bIns="89850" anchor="t" anchorCtr="0">
            <a:noAutofit/>
          </a:bodyPr>
          <a:lstStyle/>
          <a:p>
            <a:pPr marL="0" lvl="0" indent="0" algn="l" rtl="0">
              <a:lnSpc>
                <a:spcPct val="100000"/>
              </a:lnSpc>
              <a:spcBef>
                <a:spcPts val="0"/>
              </a:spcBef>
              <a:spcAft>
                <a:spcPts val="0"/>
              </a:spcAft>
              <a:buSzPts val="1100"/>
              <a:buNone/>
            </a:pPr>
            <a:endParaRPr/>
          </a:p>
        </p:txBody>
      </p:sp>
      <p:sp>
        <p:nvSpPr>
          <p:cNvPr id="295" name="Google Shape;295;p3: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8" name="Google Shape;588;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7" name="Google Shape;597;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3" name="Google Shape;603;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33:notes"/>
          <p:cNvSpPr txBox="1">
            <a:spLocks noGrp="1"/>
          </p:cNvSpPr>
          <p:nvPr>
            <p:ph type="body" idx="1"/>
          </p:nvPr>
        </p:nvSpPr>
        <p:spPr>
          <a:xfrm>
            <a:off x="685800" y="4400551"/>
            <a:ext cx="5486400" cy="3600600"/>
          </a:xfrm>
          <a:prstGeom prst="rect">
            <a:avLst/>
          </a:prstGeom>
          <a:noFill/>
          <a:ln>
            <a:noFill/>
          </a:ln>
        </p:spPr>
        <p:txBody>
          <a:bodyPr spcFirstLastPara="1" wrap="square" lIns="89850" tIns="89850" rIns="89850" bIns="89850" anchor="t" anchorCtr="0">
            <a:noAutofit/>
          </a:bodyPr>
          <a:lstStyle/>
          <a:p>
            <a:pPr marL="0" lvl="0" indent="0" algn="l" rtl="0">
              <a:lnSpc>
                <a:spcPct val="100000"/>
              </a:lnSpc>
              <a:spcBef>
                <a:spcPts val="0"/>
              </a:spcBef>
              <a:spcAft>
                <a:spcPts val="0"/>
              </a:spcAft>
              <a:buSzPts val="1100"/>
              <a:buNone/>
            </a:pPr>
            <a:endParaRPr/>
          </a:p>
        </p:txBody>
      </p:sp>
      <p:sp>
        <p:nvSpPr>
          <p:cNvPr id="608" name="Google Shape;608;p33: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2" name="Google Shape;622;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7" name="Google Shape;627;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2" name="Google Shape;632;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37:notes"/>
          <p:cNvSpPr txBox="1">
            <a:spLocks noGrp="1"/>
          </p:cNvSpPr>
          <p:nvPr>
            <p:ph type="body" idx="1"/>
          </p:nvPr>
        </p:nvSpPr>
        <p:spPr>
          <a:xfrm>
            <a:off x="685800" y="4400551"/>
            <a:ext cx="5486400" cy="3600600"/>
          </a:xfrm>
          <a:prstGeom prst="rect">
            <a:avLst/>
          </a:prstGeom>
          <a:noFill/>
          <a:ln>
            <a:noFill/>
          </a:ln>
        </p:spPr>
        <p:txBody>
          <a:bodyPr spcFirstLastPara="1" wrap="square" lIns="89850" tIns="89850" rIns="89850" bIns="89850" anchor="t" anchorCtr="0">
            <a:noAutofit/>
          </a:bodyPr>
          <a:lstStyle/>
          <a:p>
            <a:pPr marL="0" lvl="0" indent="0" algn="l" rtl="0">
              <a:lnSpc>
                <a:spcPct val="100000"/>
              </a:lnSpc>
              <a:spcBef>
                <a:spcPts val="0"/>
              </a:spcBef>
              <a:spcAft>
                <a:spcPts val="0"/>
              </a:spcAft>
              <a:buSzPts val="1100"/>
              <a:buNone/>
            </a:pPr>
            <a:endParaRPr/>
          </a:p>
        </p:txBody>
      </p:sp>
      <p:sp>
        <p:nvSpPr>
          <p:cNvPr id="637" name="Google Shape;637;p37: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9" name="Google Shape;649;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4" name="Google Shape;654;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4: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1" name="Google Shape;301;p4:notes"/>
          <p:cNvSpPr txBox="1">
            <a:spLocks noGrp="1"/>
          </p:cNvSpPr>
          <p:nvPr>
            <p:ph type="body" idx="1"/>
          </p:nvPr>
        </p:nvSpPr>
        <p:spPr>
          <a:xfrm>
            <a:off x="685800" y="4400551"/>
            <a:ext cx="5486400" cy="3600600"/>
          </a:xfrm>
          <a:prstGeom prst="rect">
            <a:avLst/>
          </a:prstGeom>
          <a:noFill/>
          <a:ln>
            <a:noFill/>
          </a:ln>
        </p:spPr>
        <p:txBody>
          <a:bodyPr spcFirstLastPara="1" wrap="square" lIns="78600" tIns="39300" rIns="78600" bIns="39300" anchor="t" anchorCtr="0">
            <a:noAutofit/>
          </a:bodyPr>
          <a:lstStyle/>
          <a:p>
            <a:pPr marL="0" lvl="0" indent="0" algn="l" rtl="0">
              <a:lnSpc>
                <a:spcPct val="100000"/>
              </a:lnSpc>
              <a:spcBef>
                <a:spcPts val="0"/>
              </a:spcBef>
              <a:spcAft>
                <a:spcPts val="0"/>
              </a:spcAft>
              <a:buSzPts val="1100"/>
              <a:buNone/>
            </a:pPr>
            <a:endParaRPr sz="1400"/>
          </a:p>
        </p:txBody>
      </p:sp>
      <p:sp>
        <p:nvSpPr>
          <p:cNvPr id="302" name="Google Shape;302;p4:notes"/>
          <p:cNvSpPr txBox="1">
            <a:spLocks noGrp="1"/>
          </p:cNvSpPr>
          <p:nvPr>
            <p:ph type="sldNum" idx="12"/>
          </p:nvPr>
        </p:nvSpPr>
        <p:spPr>
          <a:xfrm>
            <a:off x="3884613" y="8685213"/>
            <a:ext cx="2971800" cy="458700"/>
          </a:xfrm>
          <a:prstGeom prst="rect">
            <a:avLst/>
          </a:prstGeom>
          <a:noFill/>
          <a:ln>
            <a:noFill/>
          </a:ln>
        </p:spPr>
        <p:txBody>
          <a:bodyPr spcFirstLastPara="1" wrap="square" lIns="78600" tIns="39300" rIns="78600" bIns="393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40:notes"/>
          <p:cNvSpPr txBox="1">
            <a:spLocks noGrp="1"/>
          </p:cNvSpPr>
          <p:nvPr>
            <p:ph type="body" idx="1"/>
          </p:nvPr>
        </p:nvSpPr>
        <p:spPr>
          <a:xfrm>
            <a:off x="685800" y="4400551"/>
            <a:ext cx="5486400" cy="3600600"/>
          </a:xfrm>
          <a:prstGeom prst="rect">
            <a:avLst/>
          </a:prstGeom>
          <a:noFill/>
          <a:ln>
            <a:noFill/>
          </a:ln>
        </p:spPr>
        <p:txBody>
          <a:bodyPr spcFirstLastPara="1" wrap="square" lIns="89850" tIns="89850" rIns="89850" bIns="89850" anchor="t" anchorCtr="0">
            <a:noAutofit/>
          </a:bodyPr>
          <a:lstStyle/>
          <a:p>
            <a:pPr marL="0" lvl="0" indent="0" algn="l" rtl="0">
              <a:lnSpc>
                <a:spcPct val="100000"/>
              </a:lnSpc>
              <a:spcBef>
                <a:spcPts val="0"/>
              </a:spcBef>
              <a:spcAft>
                <a:spcPts val="0"/>
              </a:spcAft>
              <a:buSzPts val="1100"/>
              <a:buNone/>
            </a:pPr>
            <a:endParaRPr/>
          </a:p>
        </p:txBody>
      </p:sp>
      <p:sp>
        <p:nvSpPr>
          <p:cNvPr id="659" name="Google Shape;659;p40: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p41:notes"/>
          <p:cNvSpPr txBox="1">
            <a:spLocks noGrp="1"/>
          </p:cNvSpPr>
          <p:nvPr>
            <p:ph type="body" idx="1"/>
          </p:nvPr>
        </p:nvSpPr>
        <p:spPr>
          <a:xfrm>
            <a:off x="685800" y="4400551"/>
            <a:ext cx="5486400" cy="3600600"/>
          </a:xfrm>
          <a:prstGeom prst="rect">
            <a:avLst/>
          </a:prstGeom>
          <a:noFill/>
          <a:ln>
            <a:noFill/>
          </a:ln>
        </p:spPr>
        <p:txBody>
          <a:bodyPr spcFirstLastPara="1" wrap="square" lIns="89850" tIns="89850" rIns="89850" bIns="89850" anchor="t" anchorCtr="0">
            <a:noAutofit/>
          </a:bodyPr>
          <a:lstStyle/>
          <a:p>
            <a:pPr marL="0" lvl="0" indent="0" algn="l" rtl="0">
              <a:lnSpc>
                <a:spcPct val="100000"/>
              </a:lnSpc>
              <a:spcBef>
                <a:spcPts val="0"/>
              </a:spcBef>
              <a:spcAft>
                <a:spcPts val="0"/>
              </a:spcAft>
              <a:buSzPts val="1100"/>
              <a:buNone/>
            </a:pPr>
            <a:endParaRPr/>
          </a:p>
        </p:txBody>
      </p:sp>
      <p:sp>
        <p:nvSpPr>
          <p:cNvPr id="666" name="Google Shape;666;p41: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p42:notes"/>
          <p:cNvSpPr txBox="1">
            <a:spLocks noGrp="1"/>
          </p:cNvSpPr>
          <p:nvPr>
            <p:ph type="body" idx="1"/>
          </p:nvPr>
        </p:nvSpPr>
        <p:spPr>
          <a:xfrm>
            <a:off x="685800" y="4400551"/>
            <a:ext cx="5486400" cy="3600600"/>
          </a:xfrm>
          <a:prstGeom prst="rect">
            <a:avLst/>
          </a:prstGeom>
          <a:noFill/>
          <a:ln>
            <a:noFill/>
          </a:ln>
        </p:spPr>
        <p:txBody>
          <a:bodyPr spcFirstLastPara="1" wrap="square" lIns="89850" tIns="89850" rIns="89850" bIns="89850" anchor="t" anchorCtr="0">
            <a:noAutofit/>
          </a:bodyPr>
          <a:lstStyle/>
          <a:p>
            <a:pPr marL="0" lvl="0" indent="0" algn="l" rtl="0">
              <a:lnSpc>
                <a:spcPct val="100000"/>
              </a:lnSpc>
              <a:spcBef>
                <a:spcPts val="0"/>
              </a:spcBef>
              <a:spcAft>
                <a:spcPts val="0"/>
              </a:spcAft>
              <a:buSzPts val="1100"/>
              <a:buNone/>
            </a:pPr>
            <a:endParaRPr/>
          </a:p>
        </p:txBody>
      </p:sp>
      <p:sp>
        <p:nvSpPr>
          <p:cNvPr id="678" name="Google Shape;678;p42: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43:notes"/>
          <p:cNvSpPr txBox="1">
            <a:spLocks noGrp="1"/>
          </p:cNvSpPr>
          <p:nvPr>
            <p:ph type="body" idx="1"/>
          </p:nvPr>
        </p:nvSpPr>
        <p:spPr>
          <a:xfrm>
            <a:off x="685800" y="4400551"/>
            <a:ext cx="5486400" cy="3600600"/>
          </a:xfrm>
          <a:prstGeom prst="rect">
            <a:avLst/>
          </a:prstGeom>
          <a:noFill/>
          <a:ln>
            <a:noFill/>
          </a:ln>
        </p:spPr>
        <p:txBody>
          <a:bodyPr spcFirstLastPara="1" wrap="square" lIns="89850" tIns="89850" rIns="89850" bIns="89850" anchor="t" anchorCtr="0">
            <a:noAutofit/>
          </a:bodyPr>
          <a:lstStyle/>
          <a:p>
            <a:pPr marL="0" lvl="0" indent="0" algn="l" rtl="0">
              <a:lnSpc>
                <a:spcPct val="100000"/>
              </a:lnSpc>
              <a:spcBef>
                <a:spcPts val="0"/>
              </a:spcBef>
              <a:spcAft>
                <a:spcPts val="0"/>
              </a:spcAft>
              <a:buSzPts val="1100"/>
              <a:buNone/>
            </a:pPr>
            <a:endParaRPr/>
          </a:p>
        </p:txBody>
      </p:sp>
      <p:sp>
        <p:nvSpPr>
          <p:cNvPr id="690" name="Google Shape;690;p43: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p44:notes"/>
          <p:cNvSpPr txBox="1">
            <a:spLocks noGrp="1"/>
          </p:cNvSpPr>
          <p:nvPr>
            <p:ph type="body" idx="1"/>
          </p:nvPr>
        </p:nvSpPr>
        <p:spPr>
          <a:xfrm>
            <a:off x="685800" y="4400551"/>
            <a:ext cx="5486400" cy="3600600"/>
          </a:xfrm>
          <a:prstGeom prst="rect">
            <a:avLst/>
          </a:prstGeom>
          <a:noFill/>
          <a:ln>
            <a:noFill/>
          </a:ln>
        </p:spPr>
        <p:txBody>
          <a:bodyPr spcFirstLastPara="1" wrap="square" lIns="89850" tIns="89850" rIns="89850" bIns="89850" anchor="t" anchorCtr="0">
            <a:noAutofit/>
          </a:bodyPr>
          <a:lstStyle/>
          <a:p>
            <a:pPr marL="0" lvl="0" indent="0" algn="l" rtl="0">
              <a:lnSpc>
                <a:spcPct val="100000"/>
              </a:lnSpc>
              <a:spcBef>
                <a:spcPts val="0"/>
              </a:spcBef>
              <a:spcAft>
                <a:spcPts val="0"/>
              </a:spcAft>
              <a:buSzPts val="1100"/>
              <a:buNone/>
            </a:pPr>
            <a:endParaRPr/>
          </a:p>
        </p:txBody>
      </p:sp>
      <p:sp>
        <p:nvSpPr>
          <p:cNvPr id="701" name="Google Shape;701;p44: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p45:notes"/>
          <p:cNvSpPr txBox="1">
            <a:spLocks noGrp="1"/>
          </p:cNvSpPr>
          <p:nvPr>
            <p:ph type="body" idx="1"/>
          </p:nvPr>
        </p:nvSpPr>
        <p:spPr>
          <a:xfrm>
            <a:off x="685800" y="4400551"/>
            <a:ext cx="5486400" cy="3600600"/>
          </a:xfrm>
          <a:prstGeom prst="rect">
            <a:avLst/>
          </a:prstGeom>
          <a:noFill/>
          <a:ln>
            <a:noFill/>
          </a:ln>
        </p:spPr>
        <p:txBody>
          <a:bodyPr spcFirstLastPara="1" wrap="square" lIns="89850" tIns="89850" rIns="89850" bIns="89850" anchor="t" anchorCtr="0">
            <a:noAutofit/>
          </a:bodyPr>
          <a:lstStyle/>
          <a:p>
            <a:pPr marL="0" lvl="0" indent="0" algn="l" rtl="0">
              <a:lnSpc>
                <a:spcPct val="100000"/>
              </a:lnSpc>
              <a:spcBef>
                <a:spcPts val="0"/>
              </a:spcBef>
              <a:spcAft>
                <a:spcPts val="0"/>
              </a:spcAft>
              <a:buSzPts val="1100"/>
              <a:buNone/>
            </a:pPr>
            <a:endParaRPr/>
          </a:p>
        </p:txBody>
      </p:sp>
      <p:sp>
        <p:nvSpPr>
          <p:cNvPr id="712" name="Google Shape;712;p45: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3" name="Google Shape;723;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8" name="Google Shape;728;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4" name="Google Shape;744;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0" name="Google Shape;750;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4" name="Google Shape;324;p5:notes"/>
          <p:cNvSpPr txBox="1">
            <a:spLocks noGrp="1"/>
          </p:cNvSpPr>
          <p:nvPr>
            <p:ph type="body" idx="1"/>
          </p:nvPr>
        </p:nvSpPr>
        <p:spPr>
          <a:xfrm>
            <a:off x="685800" y="4400551"/>
            <a:ext cx="5486400" cy="3600600"/>
          </a:xfrm>
          <a:prstGeom prst="rect">
            <a:avLst/>
          </a:prstGeom>
          <a:noFill/>
          <a:ln>
            <a:noFill/>
          </a:ln>
        </p:spPr>
        <p:txBody>
          <a:bodyPr spcFirstLastPara="1" wrap="square" lIns="78600" tIns="39300" rIns="78600" bIns="39300" anchor="t" anchorCtr="0">
            <a:noAutofit/>
          </a:bodyPr>
          <a:lstStyle/>
          <a:p>
            <a:pPr marL="0" lvl="0" indent="0" algn="l" rtl="0">
              <a:lnSpc>
                <a:spcPct val="100000"/>
              </a:lnSpc>
              <a:spcBef>
                <a:spcPts val="0"/>
              </a:spcBef>
              <a:spcAft>
                <a:spcPts val="0"/>
              </a:spcAft>
              <a:buSzPts val="1100"/>
              <a:buNone/>
            </a:pPr>
            <a:endParaRPr sz="1400"/>
          </a:p>
        </p:txBody>
      </p:sp>
      <p:sp>
        <p:nvSpPr>
          <p:cNvPr id="325" name="Google Shape;325;p5:notes"/>
          <p:cNvSpPr txBox="1">
            <a:spLocks noGrp="1"/>
          </p:cNvSpPr>
          <p:nvPr>
            <p:ph type="sldNum" idx="12"/>
          </p:nvPr>
        </p:nvSpPr>
        <p:spPr>
          <a:xfrm>
            <a:off x="3884613" y="8685213"/>
            <a:ext cx="2971800" cy="458700"/>
          </a:xfrm>
          <a:prstGeom prst="rect">
            <a:avLst/>
          </a:prstGeom>
          <a:noFill/>
          <a:ln>
            <a:noFill/>
          </a:ln>
        </p:spPr>
        <p:txBody>
          <a:bodyPr spcFirstLastPara="1" wrap="square" lIns="78600" tIns="39300" rIns="78600" bIns="393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0" name="Google Shape;760;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p51:notes"/>
          <p:cNvSpPr txBox="1">
            <a:spLocks noGrp="1"/>
          </p:cNvSpPr>
          <p:nvPr>
            <p:ph type="body" idx="1"/>
          </p:nvPr>
        </p:nvSpPr>
        <p:spPr>
          <a:xfrm>
            <a:off x="685800" y="4400551"/>
            <a:ext cx="5486400" cy="3600600"/>
          </a:xfrm>
          <a:prstGeom prst="rect">
            <a:avLst/>
          </a:prstGeom>
          <a:noFill/>
          <a:ln>
            <a:noFill/>
          </a:ln>
        </p:spPr>
        <p:txBody>
          <a:bodyPr spcFirstLastPara="1" wrap="square" lIns="89850" tIns="89850" rIns="89850" bIns="89850" anchor="t" anchorCtr="0">
            <a:noAutofit/>
          </a:bodyPr>
          <a:lstStyle/>
          <a:p>
            <a:pPr marL="0" lvl="0" indent="0" algn="l" rtl="0">
              <a:lnSpc>
                <a:spcPct val="100000"/>
              </a:lnSpc>
              <a:spcBef>
                <a:spcPts val="0"/>
              </a:spcBef>
              <a:spcAft>
                <a:spcPts val="0"/>
              </a:spcAft>
              <a:buSzPts val="1100"/>
              <a:buNone/>
            </a:pPr>
            <a:r>
              <a:rPr lang="en"/>
              <a:t>Kelly will look at this and make it better</a:t>
            </a:r>
            <a:endParaRPr/>
          </a:p>
        </p:txBody>
      </p:sp>
      <p:sp>
        <p:nvSpPr>
          <p:cNvPr id="765" name="Google Shape;765;p51: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p52:notes"/>
          <p:cNvSpPr txBox="1">
            <a:spLocks noGrp="1"/>
          </p:cNvSpPr>
          <p:nvPr>
            <p:ph type="body" idx="1"/>
          </p:nvPr>
        </p:nvSpPr>
        <p:spPr>
          <a:xfrm>
            <a:off x="685800" y="4400551"/>
            <a:ext cx="5486400" cy="3600600"/>
          </a:xfrm>
          <a:prstGeom prst="rect">
            <a:avLst/>
          </a:prstGeom>
          <a:noFill/>
          <a:ln>
            <a:noFill/>
          </a:ln>
        </p:spPr>
        <p:txBody>
          <a:bodyPr spcFirstLastPara="1" wrap="square" lIns="89850" tIns="89850" rIns="89850" bIns="89850" anchor="t" anchorCtr="0">
            <a:noAutofit/>
          </a:bodyPr>
          <a:lstStyle/>
          <a:p>
            <a:pPr marL="0" lvl="0" indent="0" algn="l" rtl="0">
              <a:lnSpc>
                <a:spcPct val="100000"/>
              </a:lnSpc>
              <a:spcBef>
                <a:spcPts val="0"/>
              </a:spcBef>
              <a:spcAft>
                <a:spcPts val="0"/>
              </a:spcAft>
              <a:buSzPts val="1100"/>
              <a:buNone/>
            </a:pPr>
            <a:r>
              <a:rPr lang="en"/>
              <a:t>Kelly will look at this and make it better</a:t>
            </a:r>
            <a:endParaRPr/>
          </a:p>
        </p:txBody>
      </p:sp>
      <p:sp>
        <p:nvSpPr>
          <p:cNvPr id="772" name="Google Shape;772;p52: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p53:notes"/>
          <p:cNvSpPr txBox="1">
            <a:spLocks noGrp="1"/>
          </p:cNvSpPr>
          <p:nvPr>
            <p:ph type="body" idx="1"/>
          </p:nvPr>
        </p:nvSpPr>
        <p:spPr>
          <a:xfrm>
            <a:off x="685800" y="4400551"/>
            <a:ext cx="5486400" cy="3600600"/>
          </a:xfrm>
          <a:prstGeom prst="rect">
            <a:avLst/>
          </a:prstGeom>
          <a:noFill/>
          <a:ln>
            <a:noFill/>
          </a:ln>
        </p:spPr>
        <p:txBody>
          <a:bodyPr spcFirstLastPara="1" wrap="square" lIns="89850" tIns="89850" rIns="89850" bIns="89850" anchor="t" anchorCtr="0">
            <a:noAutofit/>
          </a:bodyPr>
          <a:lstStyle/>
          <a:p>
            <a:pPr marL="0" lvl="0" indent="0" algn="l" rtl="0">
              <a:lnSpc>
                <a:spcPct val="100000"/>
              </a:lnSpc>
              <a:spcBef>
                <a:spcPts val="0"/>
              </a:spcBef>
              <a:spcAft>
                <a:spcPts val="0"/>
              </a:spcAft>
              <a:buSzPts val="1100"/>
              <a:buNone/>
            </a:pPr>
            <a:r>
              <a:rPr lang="en"/>
              <a:t>Kelly will look at this and make it better</a:t>
            </a:r>
            <a:endParaRPr/>
          </a:p>
        </p:txBody>
      </p:sp>
      <p:sp>
        <p:nvSpPr>
          <p:cNvPr id="779" name="Google Shape;779;p53: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p54:notes"/>
          <p:cNvSpPr txBox="1">
            <a:spLocks noGrp="1"/>
          </p:cNvSpPr>
          <p:nvPr>
            <p:ph type="body" idx="1"/>
          </p:nvPr>
        </p:nvSpPr>
        <p:spPr>
          <a:xfrm>
            <a:off x="685800" y="4400551"/>
            <a:ext cx="5486400" cy="3600600"/>
          </a:xfrm>
          <a:prstGeom prst="rect">
            <a:avLst/>
          </a:prstGeom>
          <a:noFill/>
          <a:ln>
            <a:noFill/>
          </a:ln>
        </p:spPr>
        <p:txBody>
          <a:bodyPr spcFirstLastPara="1" wrap="square" lIns="89850" tIns="89850" rIns="89850" bIns="89850" anchor="t" anchorCtr="0">
            <a:noAutofit/>
          </a:bodyPr>
          <a:lstStyle/>
          <a:p>
            <a:pPr marL="0" lvl="0" indent="0" algn="l" rtl="0">
              <a:lnSpc>
                <a:spcPct val="100000"/>
              </a:lnSpc>
              <a:spcBef>
                <a:spcPts val="0"/>
              </a:spcBef>
              <a:spcAft>
                <a:spcPts val="0"/>
              </a:spcAft>
              <a:buSzPts val="1100"/>
              <a:buNone/>
            </a:pPr>
            <a:endParaRPr/>
          </a:p>
        </p:txBody>
      </p:sp>
      <p:sp>
        <p:nvSpPr>
          <p:cNvPr id="786" name="Google Shape;786;p54: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p55:notes"/>
          <p:cNvSpPr txBox="1">
            <a:spLocks noGrp="1"/>
          </p:cNvSpPr>
          <p:nvPr>
            <p:ph type="body" idx="1"/>
          </p:nvPr>
        </p:nvSpPr>
        <p:spPr>
          <a:xfrm>
            <a:off x="685800" y="4400551"/>
            <a:ext cx="5486400" cy="3600600"/>
          </a:xfrm>
          <a:prstGeom prst="rect">
            <a:avLst/>
          </a:prstGeom>
          <a:noFill/>
          <a:ln>
            <a:noFill/>
          </a:ln>
        </p:spPr>
        <p:txBody>
          <a:bodyPr spcFirstLastPara="1" wrap="square" lIns="89850" tIns="89850" rIns="89850" bIns="89850" anchor="t" anchorCtr="0">
            <a:noAutofit/>
          </a:bodyPr>
          <a:lstStyle/>
          <a:p>
            <a:pPr marL="0" lvl="0" indent="0" algn="l" rtl="0">
              <a:lnSpc>
                <a:spcPct val="100000"/>
              </a:lnSpc>
              <a:spcBef>
                <a:spcPts val="0"/>
              </a:spcBef>
              <a:spcAft>
                <a:spcPts val="0"/>
              </a:spcAft>
              <a:buSzPts val="1100"/>
              <a:buNone/>
            </a:pPr>
            <a:endParaRPr/>
          </a:p>
        </p:txBody>
      </p:sp>
      <p:sp>
        <p:nvSpPr>
          <p:cNvPr id="793" name="Google Shape;793;p55: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p56:notes"/>
          <p:cNvSpPr txBox="1">
            <a:spLocks noGrp="1"/>
          </p:cNvSpPr>
          <p:nvPr>
            <p:ph type="body" idx="1"/>
          </p:nvPr>
        </p:nvSpPr>
        <p:spPr>
          <a:xfrm>
            <a:off x="685800" y="4400551"/>
            <a:ext cx="5486400" cy="3600600"/>
          </a:xfrm>
          <a:prstGeom prst="rect">
            <a:avLst/>
          </a:prstGeom>
          <a:noFill/>
          <a:ln>
            <a:noFill/>
          </a:ln>
        </p:spPr>
        <p:txBody>
          <a:bodyPr spcFirstLastPara="1" wrap="square" lIns="89850" tIns="89850" rIns="89850" bIns="89850" anchor="t" anchorCtr="0">
            <a:noAutofit/>
          </a:bodyPr>
          <a:lstStyle/>
          <a:p>
            <a:pPr marL="0" lvl="0" indent="0" algn="l" rtl="0">
              <a:lnSpc>
                <a:spcPct val="100000"/>
              </a:lnSpc>
              <a:spcBef>
                <a:spcPts val="0"/>
              </a:spcBef>
              <a:spcAft>
                <a:spcPts val="0"/>
              </a:spcAft>
              <a:buSzPts val="1100"/>
              <a:buNone/>
            </a:pPr>
            <a:endParaRPr/>
          </a:p>
        </p:txBody>
      </p:sp>
      <p:sp>
        <p:nvSpPr>
          <p:cNvPr id="800" name="Google Shape;800;p56: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p57:notes"/>
          <p:cNvSpPr txBox="1">
            <a:spLocks noGrp="1"/>
          </p:cNvSpPr>
          <p:nvPr>
            <p:ph type="body" idx="1"/>
          </p:nvPr>
        </p:nvSpPr>
        <p:spPr>
          <a:xfrm>
            <a:off x="685800" y="4400551"/>
            <a:ext cx="5486400" cy="3600600"/>
          </a:xfrm>
          <a:prstGeom prst="rect">
            <a:avLst/>
          </a:prstGeom>
          <a:noFill/>
          <a:ln>
            <a:noFill/>
          </a:ln>
        </p:spPr>
        <p:txBody>
          <a:bodyPr spcFirstLastPara="1" wrap="square" lIns="89850" tIns="89850" rIns="89850" bIns="89850" anchor="t" anchorCtr="0">
            <a:noAutofit/>
          </a:bodyPr>
          <a:lstStyle/>
          <a:p>
            <a:pPr marL="0" lvl="0" indent="0" algn="l" rtl="0">
              <a:lnSpc>
                <a:spcPct val="100000"/>
              </a:lnSpc>
              <a:spcBef>
                <a:spcPts val="0"/>
              </a:spcBef>
              <a:spcAft>
                <a:spcPts val="0"/>
              </a:spcAft>
              <a:buSzPts val="1100"/>
              <a:buNone/>
            </a:pPr>
            <a:endParaRPr/>
          </a:p>
        </p:txBody>
      </p:sp>
      <p:sp>
        <p:nvSpPr>
          <p:cNvPr id="807" name="Google Shape;807;p57: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p58:notes"/>
          <p:cNvSpPr txBox="1">
            <a:spLocks noGrp="1"/>
          </p:cNvSpPr>
          <p:nvPr>
            <p:ph type="body" idx="1"/>
          </p:nvPr>
        </p:nvSpPr>
        <p:spPr>
          <a:xfrm>
            <a:off x="685800" y="4400551"/>
            <a:ext cx="5486400" cy="3600600"/>
          </a:xfrm>
          <a:prstGeom prst="rect">
            <a:avLst/>
          </a:prstGeom>
          <a:noFill/>
          <a:ln>
            <a:noFill/>
          </a:ln>
        </p:spPr>
        <p:txBody>
          <a:bodyPr spcFirstLastPara="1" wrap="square" lIns="89850" tIns="89850" rIns="89850" bIns="89850" anchor="t" anchorCtr="0">
            <a:noAutofit/>
          </a:bodyPr>
          <a:lstStyle/>
          <a:p>
            <a:pPr marL="0" lvl="0" indent="0" algn="l" rtl="0">
              <a:lnSpc>
                <a:spcPct val="100000"/>
              </a:lnSpc>
              <a:spcBef>
                <a:spcPts val="0"/>
              </a:spcBef>
              <a:spcAft>
                <a:spcPts val="0"/>
              </a:spcAft>
              <a:buSzPts val="1100"/>
              <a:buNone/>
            </a:pPr>
            <a:endParaRPr/>
          </a:p>
        </p:txBody>
      </p:sp>
      <p:sp>
        <p:nvSpPr>
          <p:cNvPr id="814" name="Google Shape;814;p58: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p59:notes"/>
          <p:cNvSpPr txBox="1">
            <a:spLocks noGrp="1"/>
          </p:cNvSpPr>
          <p:nvPr>
            <p:ph type="body" idx="1"/>
          </p:nvPr>
        </p:nvSpPr>
        <p:spPr>
          <a:xfrm>
            <a:off x="685800" y="4400551"/>
            <a:ext cx="5486400" cy="3600600"/>
          </a:xfrm>
          <a:prstGeom prst="rect">
            <a:avLst/>
          </a:prstGeom>
          <a:noFill/>
          <a:ln>
            <a:noFill/>
          </a:ln>
        </p:spPr>
        <p:txBody>
          <a:bodyPr spcFirstLastPara="1" wrap="square" lIns="89850" tIns="89850" rIns="89850" bIns="89850" anchor="t" anchorCtr="0">
            <a:noAutofit/>
          </a:bodyPr>
          <a:lstStyle/>
          <a:p>
            <a:pPr marL="0" lvl="0" indent="0" algn="l" rtl="0">
              <a:lnSpc>
                <a:spcPct val="100000"/>
              </a:lnSpc>
              <a:spcBef>
                <a:spcPts val="0"/>
              </a:spcBef>
              <a:spcAft>
                <a:spcPts val="0"/>
              </a:spcAft>
              <a:buSzPts val="1100"/>
              <a:buNone/>
            </a:pPr>
            <a:endParaRPr/>
          </a:p>
        </p:txBody>
      </p:sp>
      <p:sp>
        <p:nvSpPr>
          <p:cNvPr id="821" name="Google Shape;821;p59: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6: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 name="Google Shape;343;p6:notes"/>
          <p:cNvSpPr txBox="1">
            <a:spLocks noGrp="1"/>
          </p:cNvSpPr>
          <p:nvPr>
            <p:ph type="body" idx="1"/>
          </p:nvPr>
        </p:nvSpPr>
        <p:spPr>
          <a:xfrm>
            <a:off x="685800" y="4400551"/>
            <a:ext cx="5486400" cy="3600600"/>
          </a:xfrm>
          <a:prstGeom prst="rect">
            <a:avLst/>
          </a:prstGeom>
          <a:noFill/>
          <a:ln>
            <a:noFill/>
          </a:ln>
        </p:spPr>
        <p:txBody>
          <a:bodyPr spcFirstLastPara="1" wrap="square" lIns="78600" tIns="39300" rIns="78600" bIns="39300" anchor="t" anchorCtr="0">
            <a:noAutofit/>
          </a:bodyPr>
          <a:lstStyle/>
          <a:p>
            <a:pPr marL="0" lvl="0" indent="0" algn="l" rtl="0">
              <a:lnSpc>
                <a:spcPct val="100000"/>
              </a:lnSpc>
              <a:spcBef>
                <a:spcPts val="0"/>
              </a:spcBef>
              <a:spcAft>
                <a:spcPts val="0"/>
              </a:spcAft>
              <a:buSzPts val="1100"/>
              <a:buNone/>
            </a:pPr>
            <a:endParaRPr sz="1400"/>
          </a:p>
        </p:txBody>
      </p:sp>
      <p:sp>
        <p:nvSpPr>
          <p:cNvPr id="344" name="Google Shape;344;p6:notes"/>
          <p:cNvSpPr txBox="1">
            <a:spLocks noGrp="1"/>
          </p:cNvSpPr>
          <p:nvPr>
            <p:ph type="sldNum" idx="12"/>
          </p:nvPr>
        </p:nvSpPr>
        <p:spPr>
          <a:xfrm>
            <a:off x="3884613" y="8685213"/>
            <a:ext cx="2971800" cy="458700"/>
          </a:xfrm>
          <a:prstGeom prst="rect">
            <a:avLst/>
          </a:prstGeom>
          <a:noFill/>
          <a:ln>
            <a:noFill/>
          </a:ln>
        </p:spPr>
        <p:txBody>
          <a:bodyPr spcFirstLastPara="1" wrap="square" lIns="78600" tIns="39300" rIns="78600" bIns="393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p60:notes"/>
          <p:cNvSpPr txBox="1">
            <a:spLocks noGrp="1"/>
          </p:cNvSpPr>
          <p:nvPr>
            <p:ph type="body" idx="1"/>
          </p:nvPr>
        </p:nvSpPr>
        <p:spPr>
          <a:xfrm>
            <a:off x="685800" y="4400551"/>
            <a:ext cx="5486400" cy="3600600"/>
          </a:xfrm>
          <a:prstGeom prst="rect">
            <a:avLst/>
          </a:prstGeom>
          <a:noFill/>
          <a:ln>
            <a:noFill/>
          </a:ln>
        </p:spPr>
        <p:txBody>
          <a:bodyPr spcFirstLastPara="1" wrap="square" lIns="89850" tIns="89850" rIns="89850" bIns="89850" anchor="t" anchorCtr="0">
            <a:noAutofit/>
          </a:bodyPr>
          <a:lstStyle/>
          <a:p>
            <a:pPr marL="0" lvl="0" indent="0" algn="l" rtl="0">
              <a:lnSpc>
                <a:spcPct val="100000"/>
              </a:lnSpc>
              <a:spcBef>
                <a:spcPts val="0"/>
              </a:spcBef>
              <a:spcAft>
                <a:spcPts val="0"/>
              </a:spcAft>
              <a:buSzPts val="1100"/>
              <a:buNone/>
            </a:pPr>
            <a:endParaRPr/>
          </a:p>
        </p:txBody>
      </p:sp>
      <p:sp>
        <p:nvSpPr>
          <p:cNvPr id="828" name="Google Shape;828;p60: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5" name="Google Shape;835;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2" name="Google Shape;842;p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8" name="Google Shape;848;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p64:notes"/>
          <p:cNvSpPr txBox="1">
            <a:spLocks noGrp="1"/>
          </p:cNvSpPr>
          <p:nvPr>
            <p:ph type="body" idx="1"/>
          </p:nvPr>
        </p:nvSpPr>
        <p:spPr>
          <a:xfrm>
            <a:off x="685800" y="4400551"/>
            <a:ext cx="5486400" cy="3600600"/>
          </a:xfrm>
          <a:prstGeom prst="rect">
            <a:avLst/>
          </a:prstGeom>
          <a:noFill/>
          <a:ln>
            <a:noFill/>
          </a:ln>
        </p:spPr>
        <p:txBody>
          <a:bodyPr spcFirstLastPara="1" wrap="square" lIns="89850" tIns="89850" rIns="89850" bIns="89850" anchor="t" anchorCtr="0">
            <a:noAutofit/>
          </a:bodyPr>
          <a:lstStyle/>
          <a:p>
            <a:pPr marL="0" lvl="0" indent="0" algn="l" rtl="0">
              <a:lnSpc>
                <a:spcPct val="100000"/>
              </a:lnSpc>
              <a:spcBef>
                <a:spcPts val="0"/>
              </a:spcBef>
              <a:spcAft>
                <a:spcPts val="0"/>
              </a:spcAft>
              <a:buSzPts val="1100"/>
              <a:buNone/>
            </a:pPr>
            <a:endParaRPr/>
          </a:p>
        </p:txBody>
      </p:sp>
      <p:sp>
        <p:nvSpPr>
          <p:cNvPr id="854" name="Google Shape;854;p64: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p65:notes"/>
          <p:cNvSpPr txBox="1">
            <a:spLocks noGrp="1"/>
          </p:cNvSpPr>
          <p:nvPr>
            <p:ph type="body" idx="1"/>
          </p:nvPr>
        </p:nvSpPr>
        <p:spPr>
          <a:xfrm>
            <a:off x="685800" y="4400551"/>
            <a:ext cx="5486400" cy="3600600"/>
          </a:xfrm>
          <a:prstGeom prst="rect">
            <a:avLst/>
          </a:prstGeom>
          <a:noFill/>
          <a:ln>
            <a:noFill/>
          </a:ln>
        </p:spPr>
        <p:txBody>
          <a:bodyPr spcFirstLastPara="1" wrap="square" lIns="89850" tIns="89850" rIns="89850" bIns="89850" anchor="t" anchorCtr="0">
            <a:noAutofit/>
          </a:bodyPr>
          <a:lstStyle/>
          <a:p>
            <a:pPr marL="0" lvl="0" indent="0" algn="l" rtl="0">
              <a:lnSpc>
                <a:spcPct val="100000"/>
              </a:lnSpc>
              <a:spcBef>
                <a:spcPts val="0"/>
              </a:spcBef>
              <a:spcAft>
                <a:spcPts val="0"/>
              </a:spcAft>
              <a:buSzPts val="1100"/>
              <a:buNone/>
            </a:pPr>
            <a:endParaRPr/>
          </a:p>
        </p:txBody>
      </p:sp>
      <p:sp>
        <p:nvSpPr>
          <p:cNvPr id="860" name="Google Shape;860;p65: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p66:notes"/>
          <p:cNvSpPr txBox="1">
            <a:spLocks noGrp="1"/>
          </p:cNvSpPr>
          <p:nvPr>
            <p:ph type="body" idx="1"/>
          </p:nvPr>
        </p:nvSpPr>
        <p:spPr>
          <a:xfrm>
            <a:off x="685800" y="4400551"/>
            <a:ext cx="5486400" cy="3600600"/>
          </a:xfrm>
          <a:prstGeom prst="rect">
            <a:avLst/>
          </a:prstGeom>
          <a:noFill/>
          <a:ln>
            <a:noFill/>
          </a:ln>
        </p:spPr>
        <p:txBody>
          <a:bodyPr spcFirstLastPara="1" wrap="square" lIns="89850" tIns="89850" rIns="89850" bIns="89850" anchor="t" anchorCtr="0">
            <a:noAutofit/>
          </a:bodyPr>
          <a:lstStyle/>
          <a:p>
            <a:pPr marL="0" lvl="0" indent="0" algn="l" rtl="0">
              <a:lnSpc>
                <a:spcPct val="100000"/>
              </a:lnSpc>
              <a:spcBef>
                <a:spcPts val="0"/>
              </a:spcBef>
              <a:spcAft>
                <a:spcPts val="0"/>
              </a:spcAft>
              <a:buSzPts val="1100"/>
              <a:buNone/>
            </a:pPr>
            <a:endParaRPr/>
          </a:p>
        </p:txBody>
      </p:sp>
      <p:sp>
        <p:nvSpPr>
          <p:cNvPr id="867" name="Google Shape;867;p66: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p67:notes"/>
          <p:cNvSpPr txBox="1">
            <a:spLocks noGrp="1"/>
          </p:cNvSpPr>
          <p:nvPr>
            <p:ph type="body" idx="1"/>
          </p:nvPr>
        </p:nvSpPr>
        <p:spPr>
          <a:xfrm>
            <a:off x="685800" y="4400551"/>
            <a:ext cx="5486400" cy="3600600"/>
          </a:xfrm>
          <a:prstGeom prst="rect">
            <a:avLst/>
          </a:prstGeom>
          <a:noFill/>
          <a:ln>
            <a:noFill/>
          </a:ln>
        </p:spPr>
        <p:txBody>
          <a:bodyPr spcFirstLastPara="1" wrap="square" lIns="89850" tIns="89850" rIns="89850" bIns="89850" anchor="t" anchorCtr="0">
            <a:noAutofit/>
          </a:bodyPr>
          <a:lstStyle/>
          <a:p>
            <a:pPr marL="0" lvl="0" indent="0" algn="l" rtl="0">
              <a:lnSpc>
                <a:spcPct val="115000"/>
              </a:lnSpc>
              <a:spcBef>
                <a:spcPts val="0"/>
              </a:spcBef>
              <a:spcAft>
                <a:spcPts val="0"/>
              </a:spcAft>
              <a:buSzPts val="1100"/>
              <a:buNone/>
            </a:pPr>
            <a:r>
              <a:rPr lang="en"/>
              <a:t>Also sometimes called strategic modeling. it is a pillar of the </a:t>
            </a:r>
            <a:r>
              <a:rPr lang="en" i="1"/>
              <a:t>DDD along with Tactical Design, which will be covered later.  </a:t>
            </a:r>
            <a:r>
              <a:rPr lang="en"/>
              <a:t>The main objective of Strategic design is to define the Domain, Sub-domain, B</a:t>
            </a:r>
            <a:r>
              <a:rPr lang="en" i="1"/>
              <a:t>ounded contexts</a:t>
            </a:r>
            <a:r>
              <a:rPr lang="en"/>
              <a:t>, the </a:t>
            </a:r>
            <a:r>
              <a:rPr lang="en" i="1"/>
              <a:t>Ubiquitous Language</a:t>
            </a:r>
            <a:r>
              <a:rPr lang="en"/>
              <a:t> and the </a:t>
            </a:r>
            <a:r>
              <a:rPr lang="en" i="1"/>
              <a:t>Context Maps</a:t>
            </a:r>
            <a:r>
              <a:rPr lang="en"/>
              <a:t> together with the entire project team, which are the domain experts and the technical team. To clearly understand what the strategic design is, you need to understand each of these concepts.</a:t>
            </a:r>
            <a:endParaRPr/>
          </a:p>
          <a:p>
            <a:pPr marL="0" lvl="0" indent="0" algn="l" rtl="0">
              <a:lnSpc>
                <a:spcPct val="100000"/>
              </a:lnSpc>
              <a:spcBef>
                <a:spcPts val="0"/>
              </a:spcBef>
              <a:spcAft>
                <a:spcPts val="0"/>
              </a:spcAft>
              <a:buSzPts val="1100"/>
              <a:buNone/>
            </a:pPr>
            <a:endParaRPr/>
          </a:p>
        </p:txBody>
      </p:sp>
      <p:sp>
        <p:nvSpPr>
          <p:cNvPr id="873" name="Google Shape;873;p67: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p68:notes"/>
          <p:cNvSpPr txBox="1">
            <a:spLocks noGrp="1"/>
          </p:cNvSpPr>
          <p:nvPr>
            <p:ph type="body" idx="1"/>
          </p:nvPr>
        </p:nvSpPr>
        <p:spPr>
          <a:xfrm>
            <a:off x="685800" y="4400551"/>
            <a:ext cx="5486400" cy="3600600"/>
          </a:xfrm>
          <a:prstGeom prst="rect">
            <a:avLst/>
          </a:prstGeom>
          <a:noFill/>
          <a:ln>
            <a:noFill/>
          </a:ln>
        </p:spPr>
        <p:txBody>
          <a:bodyPr spcFirstLastPara="1" wrap="square" lIns="89850" tIns="89850" rIns="89850" bIns="89850" anchor="t" anchorCtr="0">
            <a:noAutofit/>
          </a:bodyPr>
          <a:lstStyle/>
          <a:p>
            <a:pPr marL="0" lvl="0" indent="0" algn="l" rtl="0">
              <a:lnSpc>
                <a:spcPct val="100000"/>
              </a:lnSpc>
              <a:spcBef>
                <a:spcPts val="0"/>
              </a:spcBef>
              <a:spcAft>
                <a:spcPts val="0"/>
              </a:spcAft>
              <a:buSzPts val="1100"/>
              <a:buNone/>
            </a:pPr>
            <a:endParaRPr/>
          </a:p>
        </p:txBody>
      </p:sp>
      <p:sp>
        <p:nvSpPr>
          <p:cNvPr id="885" name="Google Shape;885;p68: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p69:notes"/>
          <p:cNvSpPr txBox="1">
            <a:spLocks noGrp="1"/>
          </p:cNvSpPr>
          <p:nvPr>
            <p:ph type="body" idx="1"/>
          </p:nvPr>
        </p:nvSpPr>
        <p:spPr>
          <a:xfrm>
            <a:off x="685800" y="4400551"/>
            <a:ext cx="5486400" cy="3600600"/>
          </a:xfrm>
          <a:prstGeom prst="rect">
            <a:avLst/>
          </a:prstGeom>
          <a:noFill/>
          <a:ln>
            <a:noFill/>
          </a:ln>
        </p:spPr>
        <p:txBody>
          <a:bodyPr spcFirstLastPara="1" wrap="square" lIns="89850" tIns="89850" rIns="89850" bIns="89850" anchor="t" anchorCtr="0">
            <a:noAutofit/>
          </a:bodyPr>
          <a:lstStyle/>
          <a:p>
            <a:pPr marL="0" lvl="0" indent="0" algn="l" rtl="0">
              <a:lnSpc>
                <a:spcPct val="100000"/>
              </a:lnSpc>
              <a:spcBef>
                <a:spcPts val="0"/>
              </a:spcBef>
              <a:spcAft>
                <a:spcPts val="0"/>
              </a:spcAft>
              <a:buSzPts val="1100"/>
              <a:buNone/>
            </a:pPr>
            <a:r>
              <a:rPr lang="en">
                <a:latin typeface="Georgia"/>
                <a:ea typeface="Georgia"/>
                <a:cs typeface="Georgia"/>
                <a:sym typeface="Georgia"/>
              </a:rPr>
              <a:t>Another common term used during software development is the domain layer or domain logic, which may be better known to many developers as the business logic. The business logic of an application refers to the higher-level rules for how business objects  interact with one another to create and modify modelled data.</a:t>
            </a:r>
            <a:endParaRPr>
              <a:latin typeface="Georgia"/>
              <a:ea typeface="Georgia"/>
              <a:cs typeface="Georgia"/>
              <a:sym typeface="Georgia"/>
            </a:endParaRPr>
          </a:p>
          <a:p>
            <a:pPr marL="0" lvl="0" indent="0" algn="l" rtl="0">
              <a:lnSpc>
                <a:spcPct val="100000"/>
              </a:lnSpc>
              <a:spcBef>
                <a:spcPts val="0"/>
              </a:spcBef>
              <a:spcAft>
                <a:spcPts val="0"/>
              </a:spcAft>
              <a:buSzPts val="1100"/>
              <a:buNone/>
            </a:pPr>
            <a:endParaRPr>
              <a:latin typeface="Georgia"/>
              <a:ea typeface="Georgia"/>
              <a:cs typeface="Georgia"/>
              <a:sym typeface="Georgia"/>
            </a:endParaRPr>
          </a:p>
          <a:p>
            <a:pPr marL="0" lvl="0" indent="0" algn="l" rtl="0">
              <a:lnSpc>
                <a:spcPct val="100000"/>
              </a:lnSpc>
              <a:spcBef>
                <a:spcPts val="0"/>
              </a:spcBef>
              <a:spcAft>
                <a:spcPts val="0"/>
              </a:spcAft>
              <a:buSzPts val="1100"/>
              <a:buNone/>
            </a:pPr>
            <a:endParaRPr sz="1400">
              <a:latin typeface="Georgia"/>
              <a:ea typeface="Georgia"/>
              <a:cs typeface="Georgia"/>
              <a:sym typeface="Georgia"/>
            </a:endParaRPr>
          </a:p>
        </p:txBody>
      </p:sp>
      <p:sp>
        <p:nvSpPr>
          <p:cNvPr id="891" name="Google Shape;891;p69: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7: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p7:notes"/>
          <p:cNvSpPr txBox="1">
            <a:spLocks noGrp="1"/>
          </p:cNvSpPr>
          <p:nvPr>
            <p:ph type="body" idx="1"/>
          </p:nvPr>
        </p:nvSpPr>
        <p:spPr>
          <a:xfrm>
            <a:off x="685800" y="4400551"/>
            <a:ext cx="5486400" cy="3600600"/>
          </a:xfrm>
          <a:prstGeom prst="rect">
            <a:avLst/>
          </a:prstGeom>
          <a:noFill/>
          <a:ln>
            <a:noFill/>
          </a:ln>
        </p:spPr>
        <p:txBody>
          <a:bodyPr spcFirstLastPara="1" wrap="square" lIns="78600" tIns="39300" rIns="78600" bIns="39300" anchor="t" anchorCtr="0">
            <a:noAutofit/>
          </a:bodyPr>
          <a:lstStyle/>
          <a:p>
            <a:pPr marL="0" lvl="0" indent="0" algn="l" rtl="0">
              <a:lnSpc>
                <a:spcPct val="100000"/>
              </a:lnSpc>
              <a:spcBef>
                <a:spcPts val="0"/>
              </a:spcBef>
              <a:spcAft>
                <a:spcPts val="0"/>
              </a:spcAft>
              <a:buSzPts val="1100"/>
              <a:buNone/>
            </a:pPr>
            <a:endParaRPr sz="1400"/>
          </a:p>
        </p:txBody>
      </p:sp>
      <p:sp>
        <p:nvSpPr>
          <p:cNvPr id="363" name="Google Shape;363;p7:notes"/>
          <p:cNvSpPr txBox="1">
            <a:spLocks noGrp="1"/>
          </p:cNvSpPr>
          <p:nvPr>
            <p:ph type="sldNum" idx="12"/>
          </p:nvPr>
        </p:nvSpPr>
        <p:spPr>
          <a:xfrm>
            <a:off x="3884613" y="8685213"/>
            <a:ext cx="2971800" cy="458700"/>
          </a:xfrm>
          <a:prstGeom prst="rect">
            <a:avLst/>
          </a:prstGeom>
          <a:noFill/>
          <a:ln>
            <a:noFill/>
          </a:ln>
        </p:spPr>
        <p:txBody>
          <a:bodyPr spcFirstLastPara="1" wrap="square" lIns="78600" tIns="39300" rIns="78600" bIns="393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p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8" name="Google Shape;898;p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
              <a:t>Core Domain: </a:t>
            </a:r>
            <a:r>
              <a:rPr lang="en" sz="1400">
                <a:solidFill>
                  <a:schemeClr val="dk1"/>
                </a:solidFill>
                <a:latin typeface="Georgia"/>
                <a:ea typeface="Georgia"/>
                <a:cs typeface="Georgia"/>
                <a:sym typeface="Georgia"/>
              </a:rPr>
              <a:t>The competitive advantage of the business. It defines the business and this is where the money is made</a:t>
            </a:r>
            <a:endParaRPr/>
          </a:p>
          <a:p>
            <a:pPr marL="914400" lvl="1" indent="-298450" algn="l" rtl="0">
              <a:lnSpc>
                <a:spcPct val="100000"/>
              </a:lnSpc>
              <a:spcBef>
                <a:spcPts val="0"/>
              </a:spcBef>
              <a:spcAft>
                <a:spcPts val="0"/>
              </a:spcAft>
              <a:buSzPts val="1100"/>
              <a:buChar char="○"/>
            </a:pPr>
            <a:r>
              <a:rPr lang="en" sz="1350">
                <a:solidFill>
                  <a:srgbClr val="00253E"/>
                </a:solidFill>
                <a:highlight>
                  <a:schemeClr val="lt1"/>
                </a:highlight>
              </a:rPr>
              <a:t>The best way to identify the core domain is to have the application developers work closely with business leaders and business domain experts. Application developers can iteratively define and refine the core domain by asking the business domain experts questions like: What makes the system worth writing? Why not just buy if off the shelf? Why not just outsource it? The answers to these questions and others will help you distill the value of the application and provide focus around the essential core domain. Example: The Home depot’s core domain is “Home Improvement”</a:t>
            </a:r>
            <a:endParaRPr/>
          </a:p>
          <a:p>
            <a:pPr marL="457200" lvl="0" indent="-298450" algn="l" rtl="0">
              <a:lnSpc>
                <a:spcPct val="100000"/>
              </a:lnSpc>
              <a:spcBef>
                <a:spcPts val="0"/>
              </a:spcBef>
              <a:spcAft>
                <a:spcPts val="0"/>
              </a:spcAft>
              <a:buSzPts val="1100"/>
              <a:buChar char="●"/>
            </a:pPr>
            <a:r>
              <a:rPr lang="en"/>
              <a:t>Supporting Domain: </a:t>
            </a:r>
            <a:r>
              <a:rPr lang="en" sz="1350">
                <a:solidFill>
                  <a:srgbClr val="21252B"/>
                </a:solidFill>
                <a:highlight>
                  <a:srgbClr val="F5F6F6"/>
                </a:highlight>
              </a:rPr>
              <a:t>related to what the business does but not a differentiator. These can be implemented in-house or outsourced. Examples: user account creation, product listings</a:t>
            </a:r>
            <a:endParaRPr sz="1400">
              <a:solidFill>
                <a:schemeClr val="dk1"/>
              </a:solidFill>
              <a:latin typeface="Georgia"/>
              <a:ea typeface="Georgia"/>
              <a:cs typeface="Georgia"/>
              <a:sym typeface="Georgia"/>
            </a:endParaRPr>
          </a:p>
          <a:p>
            <a:pPr marL="457200" lvl="0" indent="-298450" algn="l" rtl="0">
              <a:lnSpc>
                <a:spcPct val="100000"/>
              </a:lnSpc>
              <a:spcBef>
                <a:spcPts val="0"/>
              </a:spcBef>
              <a:spcAft>
                <a:spcPts val="0"/>
              </a:spcAft>
              <a:buSzPts val="1100"/>
              <a:buChar char="●"/>
            </a:pPr>
            <a:r>
              <a:rPr lang="en"/>
              <a:t>Generic Domain: </a:t>
            </a:r>
            <a:r>
              <a:rPr lang="en" sz="1350">
                <a:solidFill>
                  <a:srgbClr val="21252B"/>
                </a:solidFill>
                <a:highlight>
                  <a:srgbClr val="F5F6F6"/>
                </a:highlight>
              </a:rPr>
              <a:t>not specific to the business and are ideally implemented using off-the-shelf software</a:t>
            </a:r>
            <a:r>
              <a:rPr lang="en" sz="1400">
                <a:solidFill>
                  <a:schemeClr val="dk1"/>
                </a:solidFill>
                <a:latin typeface="Georgia"/>
                <a:ea typeface="Georgia"/>
                <a:cs typeface="Georgia"/>
                <a:sym typeface="Georgia"/>
              </a:rPr>
              <a:t> Examples: reporting systems, email packages, payroll systems</a:t>
            </a:r>
            <a:endParaRPr sz="1400">
              <a:solidFill>
                <a:schemeClr val="dk1"/>
              </a:solidFill>
              <a:latin typeface="Georgia"/>
              <a:ea typeface="Georgia"/>
              <a:cs typeface="Georgia"/>
              <a:sym typeface="Georgia"/>
            </a:endParaRPr>
          </a:p>
          <a:p>
            <a:pPr marL="457200" lvl="0" indent="0" algn="l" rtl="0">
              <a:lnSpc>
                <a:spcPct val="100000"/>
              </a:lnSpc>
              <a:spcBef>
                <a:spcPts val="0"/>
              </a:spcBef>
              <a:spcAft>
                <a:spcPts val="0"/>
              </a:spcAft>
              <a:buSzPts val="1100"/>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p71:notes"/>
          <p:cNvSpPr txBox="1">
            <a:spLocks noGrp="1"/>
          </p:cNvSpPr>
          <p:nvPr>
            <p:ph type="body" idx="1"/>
          </p:nvPr>
        </p:nvSpPr>
        <p:spPr>
          <a:xfrm>
            <a:off x="685800" y="4400551"/>
            <a:ext cx="5486400" cy="3600600"/>
          </a:xfrm>
          <a:prstGeom prst="rect">
            <a:avLst/>
          </a:prstGeom>
          <a:noFill/>
          <a:ln>
            <a:noFill/>
          </a:ln>
        </p:spPr>
        <p:txBody>
          <a:bodyPr spcFirstLastPara="1" wrap="square" lIns="89850" tIns="89850" rIns="89850" bIns="89850" anchor="t" anchorCtr="0">
            <a:noAutofit/>
          </a:bodyPr>
          <a:lstStyle/>
          <a:p>
            <a:pPr marL="0" lvl="0" indent="0" algn="l" rtl="0">
              <a:lnSpc>
                <a:spcPct val="100000"/>
              </a:lnSpc>
              <a:spcBef>
                <a:spcPts val="0"/>
              </a:spcBef>
              <a:spcAft>
                <a:spcPts val="0"/>
              </a:spcAft>
              <a:buSzPts val="1100"/>
              <a:buNone/>
            </a:pPr>
            <a:r>
              <a:rPr lang="en"/>
              <a:t>Patient Records: for managing personal information, medical history</a:t>
            </a:r>
            <a:endParaRPr/>
          </a:p>
          <a:p>
            <a:pPr marL="0" lvl="0" indent="0" algn="l" rtl="0">
              <a:lnSpc>
                <a:spcPct val="100000"/>
              </a:lnSpc>
              <a:spcBef>
                <a:spcPts val="0"/>
              </a:spcBef>
              <a:spcAft>
                <a:spcPts val="0"/>
              </a:spcAft>
              <a:buSzPts val="1100"/>
              <a:buNone/>
            </a:pPr>
            <a:r>
              <a:rPr lang="en"/>
              <a:t>Lab: for ordering tests and managing test results. This is related to the business, but not really what the business does.</a:t>
            </a:r>
            <a:endParaRPr/>
          </a:p>
          <a:p>
            <a:pPr marL="0" lvl="0" indent="0" algn="l" rtl="0">
              <a:lnSpc>
                <a:spcPct val="100000"/>
              </a:lnSpc>
              <a:spcBef>
                <a:spcPts val="0"/>
              </a:spcBef>
              <a:spcAft>
                <a:spcPts val="0"/>
              </a:spcAft>
              <a:buSzPts val="1100"/>
              <a:buNone/>
            </a:pPr>
            <a:r>
              <a:rPr lang="en"/>
              <a:t>Scheduling: for scheduling appointments</a:t>
            </a:r>
            <a:endParaRPr/>
          </a:p>
          <a:p>
            <a:pPr marL="0" lvl="0" indent="0" algn="l" rtl="0">
              <a:lnSpc>
                <a:spcPct val="100000"/>
              </a:lnSpc>
              <a:spcBef>
                <a:spcPts val="0"/>
              </a:spcBef>
              <a:spcAft>
                <a:spcPts val="0"/>
              </a:spcAft>
              <a:buSzPts val="1100"/>
              <a:buNone/>
            </a:pPr>
            <a:r>
              <a:rPr lang="en"/>
              <a:t>File Archive: for storing files attached to the patient records (ex.x-rays)</a:t>
            </a:r>
            <a:endParaRPr/>
          </a:p>
          <a:p>
            <a:pPr marL="0" lvl="0" indent="0" algn="l" rtl="0">
              <a:lnSpc>
                <a:spcPct val="100000"/>
              </a:lnSpc>
              <a:spcBef>
                <a:spcPts val="0"/>
              </a:spcBef>
              <a:spcAft>
                <a:spcPts val="0"/>
              </a:spcAft>
              <a:buSzPts val="1100"/>
              <a:buNone/>
            </a:pPr>
            <a:r>
              <a:rPr lang="en"/>
              <a:t>Identity Management: for making sure right people have the right access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u="sng">
                <a:solidFill>
                  <a:schemeClr val="hlink"/>
                </a:solidFill>
                <a:hlinkClick r:id="rId3"/>
              </a:rPr>
              <a:t>https://vaadin.com/learn/tutorials/ddd/strategic_domain_driven_design</a:t>
            </a:r>
            <a:endParaRPr/>
          </a:p>
        </p:txBody>
      </p:sp>
      <p:sp>
        <p:nvSpPr>
          <p:cNvPr id="912" name="Google Shape;912;p71: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p72:notes"/>
          <p:cNvSpPr txBox="1">
            <a:spLocks noGrp="1"/>
          </p:cNvSpPr>
          <p:nvPr>
            <p:ph type="body" idx="1"/>
          </p:nvPr>
        </p:nvSpPr>
        <p:spPr>
          <a:xfrm>
            <a:off x="685800" y="4400551"/>
            <a:ext cx="5486400" cy="3600600"/>
          </a:xfrm>
          <a:prstGeom prst="rect">
            <a:avLst/>
          </a:prstGeom>
          <a:noFill/>
          <a:ln>
            <a:noFill/>
          </a:ln>
        </p:spPr>
        <p:txBody>
          <a:bodyPr spcFirstLastPara="1" wrap="square" lIns="89850" tIns="89850" rIns="89850" bIns="89850" anchor="t" anchorCtr="0">
            <a:noAutofit/>
          </a:bodyPr>
          <a:lstStyle/>
          <a:p>
            <a:pPr marL="0" lvl="0" indent="0" algn="l" rtl="0">
              <a:lnSpc>
                <a:spcPct val="100000"/>
              </a:lnSpc>
              <a:spcBef>
                <a:spcPts val="0"/>
              </a:spcBef>
              <a:spcAft>
                <a:spcPts val="0"/>
              </a:spcAft>
              <a:buSzPts val="1100"/>
              <a:buNone/>
            </a:pPr>
            <a:endParaRPr/>
          </a:p>
        </p:txBody>
      </p:sp>
      <p:sp>
        <p:nvSpPr>
          <p:cNvPr id="926" name="Google Shape;926;p72: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p73:notes"/>
          <p:cNvSpPr txBox="1">
            <a:spLocks noGrp="1"/>
          </p:cNvSpPr>
          <p:nvPr>
            <p:ph type="body" idx="1"/>
          </p:nvPr>
        </p:nvSpPr>
        <p:spPr>
          <a:xfrm>
            <a:off x="685800" y="4400551"/>
            <a:ext cx="5486400" cy="3600600"/>
          </a:xfrm>
          <a:prstGeom prst="rect">
            <a:avLst/>
          </a:prstGeom>
          <a:noFill/>
          <a:ln>
            <a:noFill/>
          </a:ln>
        </p:spPr>
        <p:txBody>
          <a:bodyPr spcFirstLastPara="1" wrap="square" lIns="89850" tIns="89850" rIns="89850" bIns="89850" anchor="t" anchorCtr="0">
            <a:noAutofit/>
          </a:bodyPr>
          <a:lstStyle/>
          <a:p>
            <a:pPr marL="0" lvl="0" indent="0" algn="l" rtl="0">
              <a:lnSpc>
                <a:spcPct val="100000"/>
              </a:lnSpc>
              <a:spcBef>
                <a:spcPts val="0"/>
              </a:spcBef>
              <a:spcAft>
                <a:spcPts val="0"/>
              </a:spcAft>
              <a:buSzPts val="1100"/>
              <a:buNone/>
            </a:pPr>
            <a:r>
              <a:rPr lang="en">
                <a:latin typeface="Georgia"/>
                <a:ea typeface="Georgia"/>
                <a:cs typeface="Georgia"/>
                <a:sym typeface="Georgia"/>
              </a:rPr>
              <a:t>Typically, we will have domain experts who will understand the aspects of the business well enough for a specific subdomain.</a:t>
            </a:r>
            <a:endParaRPr>
              <a:latin typeface="Georgia"/>
              <a:ea typeface="Georgia"/>
              <a:cs typeface="Georgia"/>
              <a:sym typeface="Georgia"/>
            </a:endParaRPr>
          </a:p>
        </p:txBody>
      </p:sp>
      <p:sp>
        <p:nvSpPr>
          <p:cNvPr id="932" name="Google Shape;932;p73: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p74:notes"/>
          <p:cNvSpPr txBox="1">
            <a:spLocks noGrp="1"/>
          </p:cNvSpPr>
          <p:nvPr>
            <p:ph type="body" idx="1"/>
          </p:nvPr>
        </p:nvSpPr>
        <p:spPr>
          <a:xfrm>
            <a:off x="685800" y="4400551"/>
            <a:ext cx="5486400" cy="3600600"/>
          </a:xfrm>
          <a:prstGeom prst="rect">
            <a:avLst/>
          </a:prstGeom>
          <a:noFill/>
          <a:ln>
            <a:noFill/>
          </a:ln>
        </p:spPr>
        <p:txBody>
          <a:bodyPr spcFirstLastPara="1" wrap="square" lIns="89850" tIns="89850" rIns="89850" bIns="89850" anchor="t" anchorCtr="0">
            <a:noAutofit/>
          </a:bodyPr>
          <a:lstStyle/>
          <a:p>
            <a:pPr marL="0" lvl="0" indent="0" algn="l" rtl="0">
              <a:lnSpc>
                <a:spcPct val="100000"/>
              </a:lnSpc>
              <a:spcBef>
                <a:spcPts val="0"/>
              </a:spcBef>
              <a:spcAft>
                <a:spcPts val="0"/>
              </a:spcAft>
              <a:buSzPts val="1100"/>
              <a:buNone/>
            </a:pPr>
            <a:endParaRPr/>
          </a:p>
        </p:txBody>
      </p:sp>
      <p:sp>
        <p:nvSpPr>
          <p:cNvPr id="941" name="Google Shape;941;p74: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p75:notes"/>
          <p:cNvSpPr txBox="1">
            <a:spLocks noGrp="1"/>
          </p:cNvSpPr>
          <p:nvPr>
            <p:ph type="body" idx="1"/>
          </p:nvPr>
        </p:nvSpPr>
        <p:spPr>
          <a:xfrm>
            <a:off x="685800" y="4400551"/>
            <a:ext cx="5486400" cy="3600600"/>
          </a:xfrm>
          <a:prstGeom prst="rect">
            <a:avLst/>
          </a:prstGeom>
          <a:noFill/>
          <a:ln>
            <a:noFill/>
          </a:ln>
        </p:spPr>
        <p:txBody>
          <a:bodyPr spcFirstLastPara="1" wrap="square" lIns="89850" tIns="89850" rIns="89850" bIns="89850" anchor="t" anchorCtr="0">
            <a:noAutofit/>
          </a:bodyPr>
          <a:lstStyle/>
          <a:p>
            <a:pPr marL="0" lvl="0" indent="0" algn="l" rtl="0">
              <a:lnSpc>
                <a:spcPct val="100000"/>
              </a:lnSpc>
              <a:spcBef>
                <a:spcPts val="0"/>
              </a:spcBef>
              <a:spcAft>
                <a:spcPts val="0"/>
              </a:spcAft>
              <a:buSzPts val="1100"/>
              <a:buNone/>
            </a:pPr>
            <a:r>
              <a:rPr lang="en">
                <a:latin typeface="Georgia"/>
                <a:ea typeface="Georgia"/>
                <a:cs typeface="Georgia"/>
                <a:sym typeface="Georgia"/>
              </a:rPr>
              <a:t>It is an area where a certain subdomain makes sense.</a:t>
            </a:r>
            <a:endParaRPr>
              <a:latin typeface="Georgia"/>
              <a:ea typeface="Georgia"/>
              <a:cs typeface="Georgia"/>
              <a:sym typeface="Georgia"/>
            </a:endParaRPr>
          </a:p>
          <a:p>
            <a:pPr marL="0" lvl="0" indent="0" algn="l" rtl="0">
              <a:lnSpc>
                <a:spcPct val="100000"/>
              </a:lnSpc>
              <a:spcBef>
                <a:spcPts val="0"/>
              </a:spcBef>
              <a:spcAft>
                <a:spcPts val="0"/>
              </a:spcAft>
              <a:buSzPts val="1100"/>
              <a:buNone/>
            </a:pPr>
            <a:r>
              <a:rPr lang="en" sz="1150">
                <a:solidFill>
                  <a:srgbClr val="36393D"/>
                </a:solidFill>
                <a:highlight>
                  <a:srgbClr val="FFFFFF"/>
                </a:highlight>
                <a:latin typeface="Montserrat"/>
                <a:ea typeface="Montserrat"/>
                <a:cs typeface="Montserrat"/>
                <a:sym typeface="Montserrat"/>
              </a:rPr>
              <a:t>There is not necessarily a one-to-one mapping between bounded contexts and subdomains. Since a bounded context belongs to the solution space and a subdomain to the problem space, you should think about the bounded context as one alternative solution among many possible solutions. Thus a single subdomain can contain multiple bounded contexts. You may also find yourself in a situation where a single bounded context spans multiple subdomains. There is no rule against this, but it is an indication that you may need to rethink your subdomains or context boundaries.</a:t>
            </a:r>
            <a:endParaRPr sz="2400">
              <a:solidFill>
                <a:schemeClr val="dk1"/>
              </a:solidFill>
              <a:latin typeface="Georgia"/>
              <a:ea typeface="Georgia"/>
              <a:cs typeface="Georgia"/>
              <a:sym typeface="Georgia"/>
            </a:endParaRPr>
          </a:p>
          <a:p>
            <a:pPr marL="0" lvl="0" indent="0" algn="l" rtl="0">
              <a:lnSpc>
                <a:spcPct val="100000"/>
              </a:lnSpc>
              <a:spcBef>
                <a:spcPts val="0"/>
              </a:spcBef>
              <a:spcAft>
                <a:spcPts val="0"/>
              </a:spcAft>
              <a:buSzPts val="1100"/>
              <a:buNone/>
            </a:pPr>
            <a:endParaRPr sz="2400">
              <a:highlight>
                <a:srgbClr val="F9F2F4"/>
              </a:highlight>
              <a:latin typeface="Georgia"/>
              <a:ea typeface="Georgia"/>
              <a:cs typeface="Georgia"/>
              <a:sym typeface="Georgia"/>
            </a:endParaRPr>
          </a:p>
          <a:p>
            <a:pPr marL="0" lvl="0" indent="0" algn="l" rtl="0">
              <a:lnSpc>
                <a:spcPct val="100000"/>
              </a:lnSpc>
              <a:spcBef>
                <a:spcPts val="0"/>
              </a:spcBef>
              <a:spcAft>
                <a:spcPts val="0"/>
              </a:spcAft>
              <a:buSzPts val="1100"/>
              <a:buNone/>
            </a:pPr>
            <a:endParaRPr>
              <a:latin typeface="Georgia"/>
              <a:ea typeface="Georgia"/>
              <a:cs typeface="Georgia"/>
              <a:sym typeface="Georgia"/>
            </a:endParaRPr>
          </a:p>
        </p:txBody>
      </p:sp>
      <p:sp>
        <p:nvSpPr>
          <p:cNvPr id="947" name="Google Shape;947;p75: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p76:notes"/>
          <p:cNvSpPr txBox="1">
            <a:spLocks noGrp="1"/>
          </p:cNvSpPr>
          <p:nvPr>
            <p:ph type="body" idx="1"/>
          </p:nvPr>
        </p:nvSpPr>
        <p:spPr>
          <a:xfrm>
            <a:off x="685800" y="4400551"/>
            <a:ext cx="5486400" cy="3600600"/>
          </a:xfrm>
          <a:prstGeom prst="rect">
            <a:avLst/>
          </a:prstGeom>
          <a:noFill/>
          <a:ln>
            <a:noFill/>
          </a:ln>
        </p:spPr>
        <p:txBody>
          <a:bodyPr spcFirstLastPara="1" wrap="square" lIns="89850" tIns="89850" rIns="89850" bIns="89850" anchor="t" anchorCtr="0">
            <a:noAutofit/>
          </a:bodyPr>
          <a:lstStyle/>
          <a:p>
            <a:pPr marL="285750" lvl="0" indent="-171450" algn="l" rtl="0">
              <a:lnSpc>
                <a:spcPct val="100000"/>
              </a:lnSpc>
              <a:spcBef>
                <a:spcPts val="0"/>
              </a:spcBef>
              <a:spcAft>
                <a:spcPts val="0"/>
              </a:spcAft>
              <a:buClr>
                <a:schemeClr val="dk1"/>
              </a:buClr>
              <a:buSzPts val="1800"/>
              <a:buFont typeface="Arial"/>
              <a:buNone/>
            </a:pPr>
            <a:endParaRPr sz="1800">
              <a:solidFill>
                <a:schemeClr val="dk1"/>
              </a:solidFill>
              <a:latin typeface="Georgia"/>
              <a:ea typeface="Georgia"/>
              <a:cs typeface="Georgia"/>
              <a:sym typeface="Georgia"/>
            </a:endParaRPr>
          </a:p>
          <a:p>
            <a:pPr marL="0" lvl="0" indent="0" algn="l" rtl="0">
              <a:lnSpc>
                <a:spcPct val="100000"/>
              </a:lnSpc>
              <a:spcBef>
                <a:spcPts val="0"/>
              </a:spcBef>
              <a:spcAft>
                <a:spcPts val="0"/>
              </a:spcAft>
              <a:buSzPts val="1100"/>
              <a:buNone/>
            </a:pPr>
            <a:endParaRPr sz="1400"/>
          </a:p>
          <a:p>
            <a:pPr marL="0" lvl="0" indent="0" algn="l" rtl="0">
              <a:lnSpc>
                <a:spcPct val="100000"/>
              </a:lnSpc>
              <a:spcBef>
                <a:spcPts val="0"/>
              </a:spcBef>
              <a:spcAft>
                <a:spcPts val="0"/>
              </a:spcAft>
              <a:buSzPts val="1100"/>
              <a:buNone/>
            </a:pPr>
            <a:endParaRPr/>
          </a:p>
        </p:txBody>
      </p:sp>
      <p:sp>
        <p:nvSpPr>
          <p:cNvPr id="955" name="Google Shape;955;p76: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77:notes"/>
          <p:cNvSpPr txBox="1">
            <a:spLocks noGrp="1"/>
          </p:cNvSpPr>
          <p:nvPr>
            <p:ph type="body" idx="1"/>
          </p:nvPr>
        </p:nvSpPr>
        <p:spPr>
          <a:xfrm>
            <a:off x="685800" y="4400551"/>
            <a:ext cx="5486400" cy="3600600"/>
          </a:xfrm>
          <a:prstGeom prst="rect">
            <a:avLst/>
          </a:prstGeom>
          <a:noFill/>
          <a:ln>
            <a:noFill/>
          </a:ln>
        </p:spPr>
        <p:txBody>
          <a:bodyPr spcFirstLastPara="1" wrap="square" lIns="89850" tIns="89850" rIns="89850" bIns="89850" anchor="t" anchorCtr="0">
            <a:noAutofit/>
          </a:bodyPr>
          <a:lstStyle/>
          <a:p>
            <a:pPr marL="0" lvl="0" indent="0" algn="l" rtl="0">
              <a:lnSpc>
                <a:spcPct val="100000"/>
              </a:lnSpc>
              <a:spcBef>
                <a:spcPts val="0"/>
              </a:spcBef>
              <a:spcAft>
                <a:spcPts val="0"/>
              </a:spcAft>
              <a:buSzPts val="1100"/>
              <a:buNone/>
            </a:pPr>
            <a:endParaRPr/>
          </a:p>
        </p:txBody>
      </p:sp>
      <p:sp>
        <p:nvSpPr>
          <p:cNvPr id="963" name="Google Shape;963;p77: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p78:notes"/>
          <p:cNvSpPr txBox="1">
            <a:spLocks noGrp="1"/>
          </p:cNvSpPr>
          <p:nvPr>
            <p:ph type="body" idx="1"/>
          </p:nvPr>
        </p:nvSpPr>
        <p:spPr>
          <a:xfrm>
            <a:off x="685800" y="4400551"/>
            <a:ext cx="5486400" cy="3600600"/>
          </a:xfrm>
          <a:prstGeom prst="rect">
            <a:avLst/>
          </a:prstGeom>
          <a:noFill/>
          <a:ln>
            <a:noFill/>
          </a:ln>
        </p:spPr>
        <p:txBody>
          <a:bodyPr spcFirstLastPara="1" wrap="square" lIns="89850" tIns="89850" rIns="89850" bIns="89850" anchor="t" anchorCtr="0">
            <a:noAutofit/>
          </a:bodyPr>
          <a:lstStyle/>
          <a:p>
            <a:pPr marL="0" lvl="0" indent="0" algn="l" rtl="0">
              <a:lnSpc>
                <a:spcPct val="100000"/>
              </a:lnSpc>
              <a:spcBef>
                <a:spcPts val="0"/>
              </a:spcBef>
              <a:spcAft>
                <a:spcPts val="0"/>
              </a:spcAft>
              <a:buSzPts val="1100"/>
              <a:buNone/>
            </a:pPr>
            <a:r>
              <a:rPr lang="en"/>
              <a:t>A context map should be simple enough to be understood by the domain expert and the technical team</a:t>
            </a:r>
            <a:endParaRPr/>
          </a:p>
          <a:p>
            <a:pPr marL="0" lvl="0" indent="0" algn="l" rtl="0">
              <a:lnSpc>
                <a:spcPct val="100000"/>
              </a:lnSpc>
              <a:spcBef>
                <a:spcPts val="0"/>
              </a:spcBef>
              <a:spcAft>
                <a:spcPts val="0"/>
              </a:spcAft>
              <a:buSzPts val="1100"/>
              <a:buNone/>
            </a:pPr>
            <a:r>
              <a:rPr lang="en"/>
              <a:t>Don’t show detail of a model in the context map</a:t>
            </a:r>
            <a:endParaRPr/>
          </a:p>
          <a:p>
            <a:pPr marL="0" lvl="0" indent="0" algn="l" rtl="0">
              <a:lnSpc>
                <a:spcPct val="100000"/>
              </a:lnSpc>
              <a:spcBef>
                <a:spcPts val="0"/>
              </a:spcBef>
              <a:spcAft>
                <a:spcPts val="0"/>
              </a:spcAft>
              <a:buSzPts val="1100"/>
              <a:buNone/>
            </a:pPr>
            <a:r>
              <a:rPr lang="en"/>
              <a:t>To communicate with other context maps there are patterns that describe common relationships between bounded contexts</a:t>
            </a:r>
            <a:endParaRPr/>
          </a:p>
          <a:p>
            <a:pPr marL="0" lvl="0" indent="0" algn="l" rtl="0">
              <a:lnSpc>
                <a:spcPct val="100000"/>
              </a:lnSpc>
              <a:spcBef>
                <a:spcPts val="0"/>
              </a:spcBef>
              <a:spcAft>
                <a:spcPts val="0"/>
              </a:spcAft>
              <a:buSzPts val="1100"/>
              <a:buNone/>
            </a:pPr>
            <a:r>
              <a:rPr lang="en"/>
              <a:t>Context Mapping provides a high level view that might help the developers to take strategic decision</a:t>
            </a:r>
            <a:endParaRPr/>
          </a:p>
        </p:txBody>
      </p:sp>
      <p:sp>
        <p:nvSpPr>
          <p:cNvPr id="969" name="Google Shape;969;p78: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p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6" name="Google Shape;976;p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8:notes"/>
          <p:cNvSpPr txBox="1">
            <a:spLocks noGrp="1"/>
          </p:cNvSpPr>
          <p:nvPr>
            <p:ph type="body" idx="1"/>
          </p:nvPr>
        </p:nvSpPr>
        <p:spPr>
          <a:xfrm>
            <a:off x="685800" y="4400551"/>
            <a:ext cx="5486400" cy="3600600"/>
          </a:xfrm>
          <a:prstGeom prst="rect">
            <a:avLst/>
          </a:prstGeom>
          <a:noFill/>
          <a:ln>
            <a:noFill/>
          </a:ln>
        </p:spPr>
        <p:txBody>
          <a:bodyPr spcFirstLastPara="1" wrap="square" lIns="89850" tIns="89850" rIns="89850" bIns="89850" anchor="t" anchorCtr="0">
            <a:noAutofit/>
          </a:bodyPr>
          <a:lstStyle/>
          <a:p>
            <a:pPr marL="0" lvl="0" indent="0" algn="l" rtl="0">
              <a:lnSpc>
                <a:spcPct val="100000"/>
              </a:lnSpc>
              <a:spcBef>
                <a:spcPts val="0"/>
              </a:spcBef>
              <a:spcAft>
                <a:spcPts val="0"/>
              </a:spcAft>
              <a:buSzPts val="1100"/>
              <a:buNone/>
            </a:pPr>
            <a:endParaRPr/>
          </a:p>
        </p:txBody>
      </p:sp>
      <p:sp>
        <p:nvSpPr>
          <p:cNvPr id="383" name="Google Shape;383;p8: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p80:notes"/>
          <p:cNvSpPr txBox="1">
            <a:spLocks noGrp="1"/>
          </p:cNvSpPr>
          <p:nvPr>
            <p:ph type="body" idx="1"/>
          </p:nvPr>
        </p:nvSpPr>
        <p:spPr>
          <a:xfrm>
            <a:off x="685800" y="4400551"/>
            <a:ext cx="5486400" cy="3600600"/>
          </a:xfrm>
          <a:prstGeom prst="rect">
            <a:avLst/>
          </a:prstGeom>
          <a:noFill/>
          <a:ln>
            <a:noFill/>
          </a:ln>
        </p:spPr>
        <p:txBody>
          <a:bodyPr spcFirstLastPara="1" wrap="square" lIns="89850" tIns="89850" rIns="89850" bIns="89850" anchor="t" anchorCtr="0">
            <a:noAutofit/>
          </a:bodyPr>
          <a:lstStyle/>
          <a:p>
            <a:pPr marL="0" lvl="0" indent="0" algn="l" rtl="0">
              <a:lnSpc>
                <a:spcPct val="115000"/>
              </a:lnSpc>
              <a:spcBef>
                <a:spcPts val="0"/>
              </a:spcBef>
              <a:spcAft>
                <a:spcPts val="0"/>
              </a:spcAft>
              <a:buSzPts val="1100"/>
              <a:buNone/>
            </a:pPr>
            <a:r>
              <a:rPr lang="en" u="sng">
                <a:solidFill>
                  <a:schemeClr val="hlink"/>
                </a:solidFill>
                <a:hlinkClick r:id="rId3"/>
              </a:rPr>
              <a:t>https://culttt.com/2014/11/26/strategies-integrating-bounded-contexts/</a:t>
            </a:r>
            <a:endParaRPr u="sng">
              <a:solidFill>
                <a:schemeClr val="hlink"/>
              </a:solidFill>
            </a:endParaRPr>
          </a:p>
          <a:p>
            <a:pPr marL="0" lvl="0" indent="0" algn="l" rtl="0">
              <a:lnSpc>
                <a:spcPct val="100000"/>
              </a:lnSpc>
              <a:spcBef>
                <a:spcPts val="0"/>
              </a:spcBef>
              <a:spcAft>
                <a:spcPts val="0"/>
              </a:spcAft>
              <a:buSzPts val="1100"/>
              <a:buNone/>
            </a:pPr>
            <a:endParaRPr/>
          </a:p>
        </p:txBody>
      </p:sp>
      <p:sp>
        <p:nvSpPr>
          <p:cNvPr id="983" name="Google Shape;983;p80: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p81:notes"/>
          <p:cNvSpPr txBox="1">
            <a:spLocks noGrp="1"/>
          </p:cNvSpPr>
          <p:nvPr>
            <p:ph type="body" idx="1"/>
          </p:nvPr>
        </p:nvSpPr>
        <p:spPr>
          <a:xfrm>
            <a:off x="685800" y="4400551"/>
            <a:ext cx="5486400" cy="3600600"/>
          </a:xfrm>
          <a:prstGeom prst="rect">
            <a:avLst/>
          </a:prstGeom>
          <a:noFill/>
          <a:ln>
            <a:noFill/>
          </a:ln>
        </p:spPr>
        <p:txBody>
          <a:bodyPr spcFirstLastPara="1" wrap="square" lIns="89850" tIns="89850" rIns="89850" bIns="89850" anchor="t" anchorCtr="0">
            <a:noAutofit/>
          </a:bodyPr>
          <a:lstStyle/>
          <a:p>
            <a:pPr marL="0" lvl="0" indent="0" algn="l" rtl="0">
              <a:lnSpc>
                <a:spcPct val="115000"/>
              </a:lnSpc>
              <a:spcBef>
                <a:spcPts val="0"/>
              </a:spcBef>
              <a:spcAft>
                <a:spcPts val="0"/>
              </a:spcAft>
              <a:buSzPts val="1100"/>
              <a:buNone/>
            </a:pPr>
            <a:r>
              <a:rPr lang="en"/>
              <a:t>If 2 teams want to collaborate closely and have a lot of commonality in terms of domain logic, the overhead of translating from one bounded context to another might be too much.  So, they might decide to share that part of the model, which is known as shared kernel.</a:t>
            </a:r>
            <a:endParaRPr/>
          </a:p>
          <a:p>
            <a:pPr marL="0" lvl="0" indent="0" algn="l" rtl="0">
              <a:lnSpc>
                <a:spcPct val="115000"/>
              </a:lnSpc>
              <a:spcBef>
                <a:spcPts val="0"/>
              </a:spcBef>
              <a:spcAft>
                <a:spcPts val="0"/>
              </a:spcAft>
              <a:buSzPts val="1100"/>
              <a:buNone/>
            </a:pPr>
            <a:r>
              <a:rPr lang="en"/>
              <a:t>This introduces the risk in terms of one team breaking the implementation of the other team, so this requires the 2 teams to align their Ubiquitous languages. Constant communication between the 2 teams is a must for a shared kernel to be successful.</a:t>
            </a:r>
            <a:endParaRPr/>
          </a:p>
          <a:p>
            <a:pPr marL="0" lvl="0" indent="0" algn="l" rtl="0">
              <a:lnSpc>
                <a:spcPct val="115000"/>
              </a:lnSpc>
              <a:spcBef>
                <a:spcPts val="0"/>
              </a:spcBef>
              <a:spcAft>
                <a:spcPts val="0"/>
              </a:spcAft>
              <a:buSzPts val="1100"/>
              <a:buNone/>
            </a:pPr>
            <a:r>
              <a:rPr lang="en"/>
              <a:t>In our Ecommerce example, the Billing Context requires the Customer Model to associate transactions and request payments, whereas the online Marketing context requires the Customer Model to send marketing information to stimulate new purchases and keep the customer informed of new products and offers.</a:t>
            </a:r>
            <a:endParaRPr/>
          </a:p>
          <a:p>
            <a:pPr marL="0" lvl="0" indent="0" algn="l" rtl="0">
              <a:lnSpc>
                <a:spcPct val="100000"/>
              </a:lnSpc>
              <a:spcBef>
                <a:spcPts val="0"/>
              </a:spcBef>
              <a:spcAft>
                <a:spcPts val="0"/>
              </a:spcAft>
              <a:buSzPts val="1100"/>
              <a:buNone/>
            </a:pPr>
            <a:endParaRPr/>
          </a:p>
        </p:txBody>
      </p:sp>
      <p:sp>
        <p:nvSpPr>
          <p:cNvPr id="990" name="Google Shape;990;p81: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p82:notes"/>
          <p:cNvSpPr txBox="1">
            <a:spLocks noGrp="1"/>
          </p:cNvSpPr>
          <p:nvPr>
            <p:ph type="body" idx="1"/>
          </p:nvPr>
        </p:nvSpPr>
        <p:spPr>
          <a:xfrm>
            <a:off x="685800" y="4400551"/>
            <a:ext cx="5486400" cy="3600600"/>
          </a:xfrm>
          <a:prstGeom prst="rect">
            <a:avLst/>
          </a:prstGeom>
          <a:noFill/>
          <a:ln>
            <a:noFill/>
          </a:ln>
        </p:spPr>
        <p:txBody>
          <a:bodyPr spcFirstLastPara="1" wrap="square" lIns="89850" tIns="89850" rIns="89850" bIns="89850" anchor="t" anchorCtr="0">
            <a:noAutofit/>
          </a:bodyPr>
          <a:lstStyle/>
          <a:p>
            <a:pPr marL="0" lvl="0" indent="0" algn="l" rtl="0">
              <a:lnSpc>
                <a:spcPct val="115000"/>
              </a:lnSpc>
              <a:spcBef>
                <a:spcPts val="0"/>
              </a:spcBef>
              <a:spcAft>
                <a:spcPts val="0"/>
              </a:spcAft>
              <a:buSzPts val="1100"/>
              <a:buNone/>
            </a:pPr>
            <a:r>
              <a:rPr lang="en"/>
              <a:t>The contexts are in upstream-downstream relationship and this is formalized such that the upstream team is the supplier and the downstream the customer.  They can work independently, but the supplier is expected to take the customer’s needs into account. </a:t>
            </a:r>
            <a:endParaRPr/>
          </a:p>
          <a:p>
            <a:pPr marL="0" lvl="0" indent="0" algn="l" rtl="0">
              <a:lnSpc>
                <a:spcPct val="115000"/>
              </a:lnSpc>
              <a:spcBef>
                <a:spcPts val="0"/>
              </a:spcBef>
              <a:spcAft>
                <a:spcPts val="0"/>
              </a:spcAft>
              <a:buSzPts val="1100"/>
              <a:buNone/>
            </a:pPr>
            <a:r>
              <a:rPr lang="en"/>
              <a:t>The teams should define automated tests which can validate the interface the supplier team provide.  This way the supplier team can make changes to their code without the fear of breaking something downstream.</a:t>
            </a:r>
            <a:endParaRPr/>
          </a:p>
          <a:p>
            <a:pPr marL="0" lvl="0" indent="0" algn="l" rtl="0">
              <a:lnSpc>
                <a:spcPct val="115000"/>
              </a:lnSpc>
              <a:spcBef>
                <a:spcPts val="0"/>
              </a:spcBef>
              <a:spcAft>
                <a:spcPts val="0"/>
              </a:spcAft>
              <a:buSzPts val="1100"/>
              <a:buNone/>
            </a:pPr>
            <a:r>
              <a:rPr lang="en" u="sng">
                <a:solidFill>
                  <a:schemeClr val="hlink"/>
                </a:solidFill>
                <a:hlinkClick r:id="rId3"/>
              </a:rPr>
              <a:t>https://vaadin.com/learn/tutorials/ddd/strategic_domain_driven_design</a:t>
            </a:r>
            <a:endParaRPr u="sng">
              <a:solidFill>
                <a:schemeClr val="hlink"/>
              </a:solidFill>
            </a:endParaRPr>
          </a:p>
          <a:p>
            <a:pPr marL="0" lvl="0" indent="0" algn="l" rtl="0">
              <a:lnSpc>
                <a:spcPct val="115000"/>
              </a:lnSpc>
              <a:spcBef>
                <a:spcPts val="0"/>
              </a:spcBef>
              <a:spcAft>
                <a:spcPts val="0"/>
              </a:spcAft>
              <a:buSzPts val="1100"/>
              <a:buNone/>
            </a:pPr>
            <a:r>
              <a:rPr lang="en" u="sng">
                <a:solidFill>
                  <a:schemeClr val="hlink"/>
                </a:solidFill>
                <a:hlinkClick r:id="rId4"/>
              </a:rPr>
              <a:t>https://inside.getyourguide.com/blog/2019/11/18/tackling-business-complexity-with-strategic-domain-driven-design</a:t>
            </a:r>
            <a:endParaRPr u="sng">
              <a:solidFill>
                <a:schemeClr val="hlink"/>
              </a:solidFill>
            </a:endParaRPr>
          </a:p>
          <a:p>
            <a:pPr marL="0" lvl="0" indent="0" algn="l" rtl="0">
              <a:lnSpc>
                <a:spcPct val="115000"/>
              </a:lnSpc>
              <a:spcBef>
                <a:spcPts val="0"/>
              </a:spcBef>
              <a:spcAft>
                <a:spcPts val="0"/>
              </a:spcAft>
              <a:buSzPts val="1100"/>
              <a:buNone/>
            </a:pPr>
            <a:endParaRPr u="sng">
              <a:solidFill>
                <a:schemeClr val="hlink"/>
              </a:solidFill>
            </a:endParaRPr>
          </a:p>
          <a:p>
            <a:pPr marL="0" lvl="0" indent="0" algn="l" rtl="0">
              <a:lnSpc>
                <a:spcPct val="115000"/>
              </a:lnSpc>
              <a:spcBef>
                <a:spcPts val="0"/>
              </a:spcBef>
              <a:spcAft>
                <a:spcPts val="0"/>
              </a:spcAft>
              <a:buSzPts val="1100"/>
              <a:buNone/>
            </a:pPr>
            <a:r>
              <a:rPr lang="en"/>
              <a:t>An example of the Customer / Supplier relationship from our Ecommerce analogy could be where a separate Analytics context must take data from the Ecommerce application in order to generate customer recommendations and predict new trends. The Analysis application is in a different Bounded Context because it is likely to be written in a different programming language and use very different tools and persistent storage than that of the Ecommerce application. The Analysis application is relying on the Ecommerce application to send data of the transactions, customer profiles and tracking events in order to run the analysis. The two teams should agree upon on the type, format and method of the data and how it should be transferred downstream. If both teams are aligned in increasing the success and profitability of the company as a whole, this relationship is more likely to work.</a:t>
            </a:r>
            <a:endParaRPr/>
          </a:p>
          <a:p>
            <a:pPr marL="0" lvl="0" indent="0" algn="l" rtl="0">
              <a:lnSpc>
                <a:spcPct val="100000"/>
              </a:lnSpc>
              <a:spcBef>
                <a:spcPts val="0"/>
              </a:spcBef>
              <a:spcAft>
                <a:spcPts val="0"/>
              </a:spcAft>
              <a:buSzPts val="1100"/>
              <a:buNone/>
            </a:pPr>
            <a:endParaRPr/>
          </a:p>
        </p:txBody>
      </p:sp>
      <p:sp>
        <p:nvSpPr>
          <p:cNvPr id="1007" name="Google Shape;1007;p82: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p83:notes"/>
          <p:cNvSpPr txBox="1">
            <a:spLocks noGrp="1"/>
          </p:cNvSpPr>
          <p:nvPr>
            <p:ph type="body" idx="1"/>
          </p:nvPr>
        </p:nvSpPr>
        <p:spPr>
          <a:xfrm>
            <a:off x="685800" y="4400551"/>
            <a:ext cx="5486400" cy="3600600"/>
          </a:xfrm>
          <a:prstGeom prst="rect">
            <a:avLst/>
          </a:prstGeom>
          <a:noFill/>
          <a:ln>
            <a:noFill/>
          </a:ln>
        </p:spPr>
        <p:txBody>
          <a:bodyPr spcFirstLastPara="1" wrap="square" lIns="89850" tIns="89850" rIns="89850" bIns="89850" anchor="t" anchorCtr="0">
            <a:noAutofit/>
          </a:bodyPr>
          <a:lstStyle/>
          <a:p>
            <a:pPr marL="0" lvl="0" indent="0" algn="l" rtl="0">
              <a:lnSpc>
                <a:spcPct val="115000"/>
              </a:lnSpc>
              <a:spcBef>
                <a:spcPts val="0"/>
              </a:spcBef>
              <a:spcAft>
                <a:spcPts val="0"/>
              </a:spcAft>
              <a:buSzPts val="1100"/>
              <a:buNone/>
            </a:pPr>
            <a:r>
              <a:rPr lang="en"/>
              <a:t>The contexts are in upstream-downstream relationship, but the supplier does not need to take customer’s needs into account.  The customer has to conform to the model of the upstream.</a:t>
            </a:r>
            <a:endParaRPr/>
          </a:p>
          <a:p>
            <a:pPr marL="0" lvl="0" indent="0" algn="l" rtl="0">
              <a:lnSpc>
                <a:spcPct val="115000"/>
              </a:lnSpc>
              <a:spcBef>
                <a:spcPts val="0"/>
              </a:spcBef>
              <a:spcAft>
                <a:spcPts val="0"/>
              </a:spcAft>
              <a:buSzPts val="1100"/>
              <a:buNone/>
            </a:pPr>
            <a:r>
              <a:rPr lang="en"/>
              <a:t>An example of the Conformist relationship in our Ecommerce analogy could be where we rely on a third-party delivery service to send packages to our customers. In order to update our customers on the location of their progress we need to request updates from the third-party delivery service. However, we are only one of thousands of customers of the delivery service, and so they have no motivation to provide the data we require. The delivery service is also free to change their API at any point, potentially breaking our integration. In this situation we are completely at the mercy of the delivery service and so we have to take responsibility for accepting their data and the interface they provide for requesting it. If the interface changes, it is our responsible to conform to those changes and evolve our integration to meet those requirements.</a:t>
            </a:r>
            <a:endParaRPr/>
          </a:p>
          <a:p>
            <a:pPr marL="0" lvl="0" indent="0" algn="l" rtl="0">
              <a:lnSpc>
                <a:spcPct val="100000"/>
              </a:lnSpc>
              <a:spcBef>
                <a:spcPts val="0"/>
              </a:spcBef>
              <a:spcAft>
                <a:spcPts val="0"/>
              </a:spcAft>
              <a:buSzPts val="1100"/>
              <a:buNone/>
            </a:pPr>
            <a:endParaRPr/>
          </a:p>
        </p:txBody>
      </p:sp>
      <p:sp>
        <p:nvSpPr>
          <p:cNvPr id="1028" name="Google Shape;1028;p83: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p84:notes"/>
          <p:cNvSpPr txBox="1">
            <a:spLocks noGrp="1"/>
          </p:cNvSpPr>
          <p:nvPr>
            <p:ph type="body" idx="1"/>
          </p:nvPr>
        </p:nvSpPr>
        <p:spPr>
          <a:xfrm>
            <a:off x="685800" y="4400551"/>
            <a:ext cx="5486400" cy="3600600"/>
          </a:xfrm>
          <a:prstGeom prst="rect">
            <a:avLst/>
          </a:prstGeom>
          <a:noFill/>
          <a:ln>
            <a:noFill/>
          </a:ln>
        </p:spPr>
        <p:txBody>
          <a:bodyPr spcFirstLastPara="1" wrap="square" lIns="89850" tIns="89850" rIns="89850" bIns="89850" anchor="t" anchorCtr="0">
            <a:noAutofit/>
          </a:bodyPr>
          <a:lstStyle/>
          <a:p>
            <a:pPr marL="0" lvl="0" indent="0" algn="l" rtl="0">
              <a:lnSpc>
                <a:spcPct val="115000"/>
              </a:lnSpc>
              <a:spcBef>
                <a:spcPts val="0"/>
              </a:spcBef>
              <a:spcAft>
                <a:spcPts val="0"/>
              </a:spcAft>
              <a:buSzPts val="1100"/>
              <a:buNone/>
            </a:pPr>
            <a:r>
              <a:rPr lang="en"/>
              <a:t>When you are creating a model for a sub-system that communicates with other subsystems, you might have to interface with models developed by other teams and as they are part of a different bounded contexts, they might be expressed using their own ubiquitous language. And this may cause corruption in the model in your bounded context.</a:t>
            </a:r>
            <a:endParaRPr/>
          </a:p>
          <a:p>
            <a:pPr marL="0" lvl="0" indent="0" algn="l" rtl="0">
              <a:lnSpc>
                <a:spcPct val="115000"/>
              </a:lnSpc>
              <a:spcBef>
                <a:spcPts val="0"/>
              </a:spcBef>
              <a:spcAft>
                <a:spcPts val="0"/>
              </a:spcAft>
              <a:buSzPts val="1100"/>
              <a:buNone/>
            </a:pPr>
            <a:r>
              <a:rPr lang="en"/>
              <a:t>Enter, Anti-corruption layer, which is an isolation layer in the middle, which takes care of adapting and translating the model of one bounded context to another.</a:t>
            </a:r>
            <a:endParaRPr/>
          </a:p>
          <a:p>
            <a:pPr marL="0" lvl="0" indent="0" algn="l" rtl="0">
              <a:lnSpc>
                <a:spcPct val="115000"/>
              </a:lnSpc>
              <a:spcBef>
                <a:spcPts val="0"/>
              </a:spcBef>
              <a:spcAft>
                <a:spcPts val="0"/>
              </a:spcAft>
              <a:buSzPts val="1100"/>
              <a:buNone/>
            </a:pPr>
            <a:r>
              <a:rPr lang="en" u="sng">
                <a:solidFill>
                  <a:schemeClr val="hlink"/>
                </a:solidFill>
                <a:hlinkClick r:id="rId3"/>
              </a:rPr>
              <a:t>http://www.abhijainsblog.com/2016/11/anti-corruption-layer-and-shared-kernel.html</a:t>
            </a:r>
            <a:endParaRPr u="sng">
              <a:solidFill>
                <a:schemeClr val="hlink"/>
              </a:solidFill>
            </a:endParaRPr>
          </a:p>
          <a:p>
            <a:pPr marL="0" lvl="0" indent="0" algn="l" rtl="0">
              <a:lnSpc>
                <a:spcPct val="115000"/>
              </a:lnSpc>
              <a:spcBef>
                <a:spcPts val="0"/>
              </a:spcBef>
              <a:spcAft>
                <a:spcPts val="0"/>
              </a:spcAft>
              <a:buSzPts val="1100"/>
              <a:buNone/>
            </a:pPr>
            <a:r>
              <a:rPr lang="en" u="sng">
                <a:solidFill>
                  <a:schemeClr val="hlink"/>
                </a:solidFill>
                <a:hlinkClick r:id="rId4"/>
              </a:rPr>
              <a:t>https://vaadin.com/learn/tutorials/ddd/strategic_domain_driven_design</a:t>
            </a:r>
            <a:endParaRPr u="sng">
              <a:solidFill>
                <a:schemeClr val="hlink"/>
              </a:solidFill>
            </a:endParaRPr>
          </a:p>
          <a:p>
            <a:pPr marL="0" lvl="0" indent="0" algn="l" rtl="0">
              <a:lnSpc>
                <a:spcPct val="115000"/>
              </a:lnSpc>
              <a:spcBef>
                <a:spcPts val="0"/>
              </a:spcBef>
              <a:spcAft>
                <a:spcPts val="0"/>
              </a:spcAft>
              <a:buSzPts val="1100"/>
              <a:buNone/>
            </a:pPr>
            <a:r>
              <a:rPr lang="en" u="sng">
                <a:solidFill>
                  <a:schemeClr val="hlink"/>
                </a:solidFill>
                <a:hlinkClick r:id="rId5"/>
              </a:rPr>
              <a:t>https://inside.getyourguide.com/blog/2019/11/18/tackling-business-complexity-with-strategic-domain-driven-design</a:t>
            </a:r>
            <a:endParaRPr u="sng">
              <a:solidFill>
                <a:schemeClr val="hlink"/>
              </a:solidFill>
            </a:endParaRPr>
          </a:p>
          <a:p>
            <a:pPr marL="0" lvl="0" indent="0" algn="l" rtl="0">
              <a:lnSpc>
                <a:spcPct val="115000"/>
              </a:lnSpc>
              <a:spcBef>
                <a:spcPts val="0"/>
              </a:spcBef>
              <a:spcAft>
                <a:spcPts val="0"/>
              </a:spcAft>
              <a:buSzPts val="1100"/>
              <a:buNone/>
            </a:pPr>
            <a:endParaRPr u="sng">
              <a:solidFill>
                <a:schemeClr val="hlink"/>
              </a:solidFill>
            </a:endParaRPr>
          </a:p>
          <a:p>
            <a:pPr marL="0" lvl="0" indent="0" algn="l" rtl="0">
              <a:lnSpc>
                <a:spcPct val="115000"/>
              </a:lnSpc>
              <a:spcBef>
                <a:spcPts val="0"/>
              </a:spcBef>
              <a:spcAft>
                <a:spcPts val="0"/>
              </a:spcAft>
              <a:buSzPts val="1100"/>
              <a:buNone/>
            </a:pPr>
            <a:r>
              <a:rPr lang="en"/>
              <a:t>An example of using an Anti-Corruption Layer in our Ecommerce analogy could be linking an existing customer loyalty scheme from the offline retail system with a customer loyalty scheme for our new online retail system.</a:t>
            </a:r>
            <a:endParaRPr/>
          </a:p>
          <a:p>
            <a:pPr marL="0" lvl="0" indent="0" algn="l" rtl="0">
              <a:lnSpc>
                <a:spcPct val="115000"/>
              </a:lnSpc>
              <a:spcBef>
                <a:spcPts val="0"/>
              </a:spcBef>
              <a:spcAft>
                <a:spcPts val="0"/>
              </a:spcAft>
              <a:buSzPts val="1100"/>
              <a:buNone/>
            </a:pPr>
            <a:r>
              <a:rPr lang="en"/>
              <a:t>When a request is sent or received, it will travel through the Anti-Corruption Layer to be translated into the appropriate form for the receiving application. This means data can flow between the two systems without having to change the existing offline system and without having to conform the new system to the model of the existing system.</a:t>
            </a:r>
            <a:endParaRPr/>
          </a:p>
          <a:p>
            <a:pPr marL="0" lvl="0" indent="0" algn="l" rtl="0">
              <a:lnSpc>
                <a:spcPct val="100000"/>
              </a:lnSpc>
              <a:spcBef>
                <a:spcPts val="0"/>
              </a:spcBef>
              <a:spcAft>
                <a:spcPts val="0"/>
              </a:spcAft>
              <a:buSzPts val="1100"/>
              <a:buNone/>
            </a:pPr>
            <a:endParaRPr/>
          </a:p>
        </p:txBody>
      </p:sp>
      <p:sp>
        <p:nvSpPr>
          <p:cNvPr id="1047" name="Google Shape;1047;p84: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p85:notes"/>
          <p:cNvSpPr txBox="1">
            <a:spLocks noGrp="1"/>
          </p:cNvSpPr>
          <p:nvPr>
            <p:ph type="body" idx="1"/>
          </p:nvPr>
        </p:nvSpPr>
        <p:spPr>
          <a:xfrm>
            <a:off x="685800" y="4400551"/>
            <a:ext cx="5486400" cy="3600600"/>
          </a:xfrm>
          <a:prstGeom prst="rect">
            <a:avLst/>
          </a:prstGeom>
          <a:noFill/>
          <a:ln>
            <a:noFill/>
          </a:ln>
        </p:spPr>
        <p:txBody>
          <a:bodyPr spcFirstLastPara="1" wrap="square" lIns="89850" tIns="89850" rIns="89850" bIns="89850" anchor="t" anchorCtr="0">
            <a:noAutofit/>
          </a:bodyPr>
          <a:lstStyle/>
          <a:p>
            <a:pPr marL="0" lvl="0" indent="0" algn="l" rtl="0">
              <a:lnSpc>
                <a:spcPct val="115000"/>
              </a:lnSpc>
              <a:spcBef>
                <a:spcPts val="0"/>
              </a:spcBef>
              <a:spcAft>
                <a:spcPts val="0"/>
              </a:spcAft>
              <a:buSzPts val="1100"/>
              <a:buNone/>
            </a:pPr>
            <a:r>
              <a:rPr lang="en"/>
              <a:t>This pattern does not perform any integration at all.  When the benefit of the integration between two contexts is no longer worth the effort, it is better to cut the contexts loose from each other.</a:t>
            </a:r>
            <a:endParaRPr/>
          </a:p>
          <a:p>
            <a:pPr marL="0" lvl="0" indent="0" algn="l" rtl="0">
              <a:lnSpc>
                <a:spcPct val="115000"/>
              </a:lnSpc>
              <a:spcBef>
                <a:spcPts val="0"/>
              </a:spcBef>
              <a:spcAft>
                <a:spcPts val="0"/>
              </a:spcAft>
              <a:buSzPts val="1100"/>
              <a:buNone/>
            </a:pPr>
            <a:r>
              <a:rPr lang="en"/>
              <a:t>The few services provided by the upstream context that the downstream context actually used are re-implemented inside the downstream context.</a:t>
            </a:r>
            <a:endParaRPr/>
          </a:p>
          <a:p>
            <a:pPr marL="0" lvl="0" indent="0" algn="l" rtl="0">
              <a:lnSpc>
                <a:spcPct val="115000"/>
              </a:lnSpc>
              <a:spcBef>
                <a:spcPts val="0"/>
              </a:spcBef>
              <a:spcAft>
                <a:spcPts val="0"/>
              </a:spcAft>
              <a:buSzPts val="1100"/>
              <a:buNone/>
            </a:pPr>
            <a:r>
              <a:rPr lang="en"/>
              <a:t>What are some possible strategies to protect “your” context in this situation?</a:t>
            </a:r>
            <a:endParaRPr/>
          </a:p>
          <a:p>
            <a:pPr marL="0" lvl="0" indent="0" algn="l" rtl="0">
              <a:lnSpc>
                <a:spcPct val="115000"/>
              </a:lnSpc>
              <a:spcBef>
                <a:spcPts val="0"/>
              </a:spcBef>
              <a:spcAft>
                <a:spcPts val="0"/>
              </a:spcAft>
              <a:buSzPts val="1100"/>
              <a:buNone/>
            </a:pPr>
            <a:r>
              <a:rPr lang="en" u="sng">
                <a:solidFill>
                  <a:schemeClr val="hlink"/>
                </a:solidFill>
                <a:hlinkClick r:id="rId3"/>
              </a:rPr>
              <a:t>https://vaadin.com/learn/tutorials/ddd/strategic_domain_driven_design</a:t>
            </a:r>
            <a:endParaRPr u="sng">
              <a:solidFill>
                <a:schemeClr val="hlink"/>
              </a:solidFill>
            </a:endParaRPr>
          </a:p>
          <a:p>
            <a:pPr marL="0" lvl="0" indent="0" algn="l" rtl="0">
              <a:lnSpc>
                <a:spcPct val="115000"/>
              </a:lnSpc>
              <a:spcBef>
                <a:spcPts val="0"/>
              </a:spcBef>
              <a:spcAft>
                <a:spcPts val="0"/>
              </a:spcAft>
              <a:buSzPts val="1100"/>
              <a:buNone/>
            </a:pPr>
            <a:r>
              <a:rPr lang="en"/>
              <a:t>This integration pattern is special in that it does not perform any integration at all. Still, it is an important pattern to keep in the toolbox and may end up saving a lot of money and time. When the benefit of the integration between two contexts is no longer worth the effort, it is better to cut the contexts loose from each other and let them evolve independently. The reason for this could be that the systems have simply evolved to a point where they are no longer related. The (few) services provided by the upstream context that the downstream context actually used are re-implemented inside the downstream context.</a:t>
            </a:r>
            <a:endParaRPr/>
          </a:p>
          <a:p>
            <a:pPr marL="457200" lvl="0" indent="-304800" algn="l" rtl="0">
              <a:lnSpc>
                <a:spcPct val="115000"/>
              </a:lnSpc>
              <a:spcBef>
                <a:spcPts val="0"/>
              </a:spcBef>
              <a:spcAft>
                <a:spcPts val="0"/>
              </a:spcAft>
              <a:buClr>
                <a:srgbClr val="24292E"/>
              </a:buClr>
              <a:buSzPts val="1200"/>
              <a:buChar char="●"/>
            </a:pPr>
            <a:r>
              <a:rPr lang="en" sz="1200">
                <a:solidFill>
                  <a:srgbClr val="24292E"/>
                </a:solidFill>
                <a:highlight>
                  <a:srgbClr val="FFFFFF"/>
                </a:highlight>
              </a:rPr>
              <a:t>The apps will not share anything and will have very little to no data exchange, each one of them will function independently from the other apps</a:t>
            </a:r>
            <a:endParaRPr sz="1200">
              <a:solidFill>
                <a:srgbClr val="24292E"/>
              </a:solidFill>
              <a:highlight>
                <a:srgbClr val="FFFFFF"/>
              </a:highlight>
            </a:endParaRPr>
          </a:p>
          <a:p>
            <a:pPr marL="457200" lvl="0" indent="-304800" algn="l" rtl="0">
              <a:lnSpc>
                <a:spcPct val="115000"/>
              </a:lnSpc>
              <a:spcBef>
                <a:spcPts val="0"/>
              </a:spcBef>
              <a:spcAft>
                <a:spcPts val="0"/>
              </a:spcAft>
              <a:buClr>
                <a:srgbClr val="24292E"/>
              </a:buClr>
              <a:buSzPts val="1200"/>
              <a:buChar char="●"/>
            </a:pPr>
            <a:r>
              <a:rPr lang="en" sz="1200">
                <a:solidFill>
                  <a:srgbClr val="24292E"/>
                </a:solidFill>
                <a:highlight>
                  <a:srgbClr val="FFFFFF"/>
                </a:highlight>
              </a:rPr>
              <a:t>They could share the same access layer or middleware layer, but each of them will execute within its own bounded context</a:t>
            </a:r>
            <a:endParaRPr sz="1200">
              <a:solidFill>
                <a:srgbClr val="24292E"/>
              </a:solidFill>
              <a:highlight>
                <a:srgbClr val="FFFFFF"/>
              </a:highlight>
            </a:endParaRPr>
          </a:p>
          <a:p>
            <a:pPr marL="457200" lvl="0" indent="-304800" algn="l" rtl="0">
              <a:lnSpc>
                <a:spcPct val="115000"/>
              </a:lnSpc>
              <a:spcBef>
                <a:spcPts val="0"/>
              </a:spcBef>
              <a:spcAft>
                <a:spcPts val="0"/>
              </a:spcAft>
              <a:buClr>
                <a:srgbClr val="24292E"/>
              </a:buClr>
              <a:buSzPts val="1200"/>
              <a:buChar char="●"/>
            </a:pPr>
            <a:r>
              <a:rPr lang="en" sz="1200">
                <a:solidFill>
                  <a:srgbClr val="24292E"/>
                </a:solidFill>
                <a:highlight>
                  <a:srgbClr val="FFFFFF"/>
                </a:highlight>
              </a:rPr>
              <a:t>Used when integration does not provide many benefits to the system and could make the models complex or add a useless translation layer overhead</a:t>
            </a:r>
            <a:endParaRPr/>
          </a:p>
          <a:p>
            <a:pPr marL="0" lvl="0" indent="0" algn="l" rtl="0">
              <a:lnSpc>
                <a:spcPct val="115000"/>
              </a:lnSpc>
              <a:spcBef>
                <a:spcPts val="1200"/>
              </a:spcBef>
              <a:spcAft>
                <a:spcPts val="0"/>
              </a:spcAft>
              <a:buSzPts val="1100"/>
              <a:buNone/>
            </a:pPr>
            <a:r>
              <a:rPr lang="en"/>
              <a:t>An example of Separate Ways in our Ecommerce analogy could be that of reporting financial statistic to the retailer’s existing finance department. The finance department uses an archaic system that would take a long time to integrate with our new ecommerce application. Instead we can simply ensure that financial reports can be exported in the required format. This means the two systems don’t need to be integrated at all and so we lose the overhead of trying to make the integration work.</a:t>
            </a:r>
            <a:endParaRPr/>
          </a:p>
          <a:p>
            <a:pPr marL="0" lvl="0" indent="0" algn="l" rtl="0">
              <a:lnSpc>
                <a:spcPct val="100000"/>
              </a:lnSpc>
              <a:spcBef>
                <a:spcPts val="0"/>
              </a:spcBef>
              <a:spcAft>
                <a:spcPts val="0"/>
              </a:spcAft>
              <a:buSzPts val="1100"/>
              <a:buNone/>
            </a:pPr>
            <a:endParaRPr/>
          </a:p>
        </p:txBody>
      </p:sp>
      <p:sp>
        <p:nvSpPr>
          <p:cNvPr id="1066" name="Google Shape;1066;p85: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p86:notes"/>
          <p:cNvSpPr txBox="1">
            <a:spLocks noGrp="1"/>
          </p:cNvSpPr>
          <p:nvPr>
            <p:ph type="body" idx="1"/>
          </p:nvPr>
        </p:nvSpPr>
        <p:spPr>
          <a:xfrm>
            <a:off x="685800" y="4400551"/>
            <a:ext cx="5486400" cy="3600600"/>
          </a:xfrm>
          <a:prstGeom prst="rect">
            <a:avLst/>
          </a:prstGeom>
          <a:noFill/>
          <a:ln>
            <a:noFill/>
          </a:ln>
        </p:spPr>
        <p:txBody>
          <a:bodyPr spcFirstLastPara="1" wrap="square" lIns="89850" tIns="89850" rIns="89850" bIns="89850" anchor="t" anchorCtr="0">
            <a:noAutofit/>
          </a:bodyPr>
          <a:lstStyle/>
          <a:p>
            <a:pPr marL="0" lvl="0" indent="0" algn="l" rtl="0">
              <a:lnSpc>
                <a:spcPct val="115000"/>
              </a:lnSpc>
              <a:spcBef>
                <a:spcPts val="0"/>
              </a:spcBef>
              <a:spcAft>
                <a:spcPts val="0"/>
              </a:spcAft>
              <a:buSzPts val="1100"/>
              <a:buNone/>
            </a:pPr>
            <a:r>
              <a:rPr lang="en"/>
              <a:t>The Bounded Context offers special services everybody can use. This will let every team assemble their own integration.</a:t>
            </a:r>
            <a:endParaRPr/>
          </a:p>
          <a:p>
            <a:pPr marL="0" lvl="0" indent="0" algn="l" rtl="0">
              <a:lnSpc>
                <a:spcPct val="115000"/>
              </a:lnSpc>
              <a:spcBef>
                <a:spcPts val="0"/>
              </a:spcBef>
              <a:spcAft>
                <a:spcPts val="0"/>
              </a:spcAft>
              <a:buSzPts val="1100"/>
              <a:buNone/>
            </a:pPr>
            <a:r>
              <a:rPr lang="en"/>
              <a:t>This pattern is different from others in that it does not care about the relationship between contexts and the teams that develop them.</a:t>
            </a:r>
            <a:endParaRPr/>
          </a:p>
          <a:p>
            <a:pPr marL="0" lvl="0" indent="0" algn="l" rtl="0">
              <a:lnSpc>
                <a:spcPct val="115000"/>
              </a:lnSpc>
              <a:spcBef>
                <a:spcPts val="0"/>
              </a:spcBef>
              <a:spcAft>
                <a:spcPts val="0"/>
              </a:spcAft>
              <a:buSzPts val="1100"/>
              <a:buNone/>
            </a:pPr>
            <a:r>
              <a:rPr lang="en"/>
              <a:t> This is useful when an integration with numerous other systems is necessary and when the implementation of these integrations is to laborious.</a:t>
            </a:r>
            <a:endParaRPr/>
          </a:p>
          <a:p>
            <a:pPr marL="0" lvl="0" indent="0" algn="l" rtl="0">
              <a:lnSpc>
                <a:spcPct val="115000"/>
              </a:lnSpc>
              <a:spcBef>
                <a:spcPts val="0"/>
              </a:spcBef>
              <a:spcAft>
                <a:spcPts val="0"/>
              </a:spcAft>
              <a:buSzPts val="1100"/>
              <a:buNone/>
            </a:pPr>
            <a:r>
              <a:rPr lang="en" u="sng">
                <a:solidFill>
                  <a:schemeClr val="hlink"/>
                </a:solidFill>
                <a:hlinkClick r:id="rId3"/>
              </a:rPr>
              <a:t>http://www.informit.com/articles/article.aspx?p=2738465&amp;seqNum=3</a:t>
            </a:r>
            <a:endParaRPr u="sng">
              <a:solidFill>
                <a:schemeClr val="hlink"/>
              </a:solidFill>
            </a:endParaRPr>
          </a:p>
          <a:p>
            <a:pPr marL="0" lvl="0" indent="0" algn="l" rtl="0">
              <a:lnSpc>
                <a:spcPct val="115000"/>
              </a:lnSpc>
              <a:spcBef>
                <a:spcPts val="0"/>
              </a:spcBef>
              <a:spcAft>
                <a:spcPts val="0"/>
              </a:spcAft>
              <a:buSzPts val="1100"/>
              <a:buNone/>
            </a:pPr>
            <a:r>
              <a:rPr lang="en" u="sng">
                <a:solidFill>
                  <a:schemeClr val="hlink"/>
                </a:solidFill>
                <a:hlinkClick r:id="rId4"/>
              </a:rPr>
              <a:t>https://vaadin.com/learn/tutorials/ddd/strategic_domain_driven_design</a:t>
            </a:r>
            <a:endParaRPr u="sng">
              <a:solidFill>
                <a:schemeClr val="hlink"/>
              </a:solidFill>
            </a:endParaRPr>
          </a:p>
          <a:p>
            <a:pPr marL="0" lvl="0" indent="0" algn="l" rtl="0">
              <a:lnSpc>
                <a:spcPct val="115000"/>
              </a:lnSpc>
              <a:spcBef>
                <a:spcPts val="0"/>
              </a:spcBef>
              <a:spcAft>
                <a:spcPts val="0"/>
              </a:spcAft>
              <a:buSzPts val="1100"/>
              <a:buNone/>
            </a:pPr>
            <a:r>
              <a:rPr lang="en"/>
              <a:t>An example of using the Open Host strategy in our Ecommerce application could be providing data about the customers and transaction as a series of Services. Many of the existing applications inside the company will likely need to request data from our application in order to fulfil orders or restock products, and so instead of providing layers of translation for each system, we can provide a set of Services to reduce this overhead.</a:t>
            </a:r>
            <a:endParaRPr/>
          </a:p>
          <a:p>
            <a:pPr marL="0" lvl="0" indent="0" algn="l" rtl="0">
              <a:lnSpc>
                <a:spcPct val="100000"/>
              </a:lnSpc>
              <a:spcBef>
                <a:spcPts val="0"/>
              </a:spcBef>
              <a:spcAft>
                <a:spcPts val="0"/>
              </a:spcAft>
              <a:buSzPts val="1100"/>
              <a:buNone/>
            </a:pPr>
            <a:endParaRPr/>
          </a:p>
        </p:txBody>
      </p:sp>
      <p:sp>
        <p:nvSpPr>
          <p:cNvPr id="1083" name="Google Shape;1083;p86: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p87:notes"/>
          <p:cNvSpPr txBox="1">
            <a:spLocks noGrp="1"/>
          </p:cNvSpPr>
          <p:nvPr>
            <p:ph type="body" idx="1"/>
          </p:nvPr>
        </p:nvSpPr>
        <p:spPr>
          <a:xfrm>
            <a:off x="685800" y="4400551"/>
            <a:ext cx="5486400" cy="3600600"/>
          </a:xfrm>
          <a:prstGeom prst="rect">
            <a:avLst/>
          </a:prstGeom>
          <a:noFill/>
          <a:ln>
            <a:noFill/>
          </a:ln>
        </p:spPr>
        <p:txBody>
          <a:bodyPr spcFirstLastPara="1" wrap="square" lIns="89850" tIns="89850" rIns="89850" bIns="89850" anchor="t" anchorCtr="0">
            <a:noAutofit/>
          </a:bodyPr>
          <a:lstStyle/>
          <a:p>
            <a:pPr marL="0" lvl="0" indent="0" algn="l" rtl="0">
              <a:lnSpc>
                <a:spcPct val="100000"/>
              </a:lnSpc>
              <a:spcBef>
                <a:spcPts val="0"/>
              </a:spcBef>
              <a:spcAft>
                <a:spcPts val="0"/>
              </a:spcAft>
              <a:buSzPts val="1100"/>
              <a:buNone/>
            </a:pPr>
            <a:endParaRPr/>
          </a:p>
        </p:txBody>
      </p:sp>
      <p:sp>
        <p:nvSpPr>
          <p:cNvPr id="1102" name="Google Shape;1102;p87: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p88:notes"/>
          <p:cNvSpPr txBox="1">
            <a:spLocks noGrp="1"/>
          </p:cNvSpPr>
          <p:nvPr>
            <p:ph type="body" idx="1"/>
          </p:nvPr>
        </p:nvSpPr>
        <p:spPr>
          <a:xfrm>
            <a:off x="685800" y="4400551"/>
            <a:ext cx="5486400" cy="3600600"/>
          </a:xfrm>
          <a:prstGeom prst="rect">
            <a:avLst/>
          </a:prstGeom>
          <a:noFill/>
          <a:ln>
            <a:noFill/>
          </a:ln>
        </p:spPr>
        <p:txBody>
          <a:bodyPr spcFirstLastPara="1" wrap="square" lIns="89850" tIns="89850" rIns="89850" bIns="89850" anchor="t" anchorCtr="0">
            <a:noAutofit/>
          </a:bodyPr>
          <a:lstStyle/>
          <a:p>
            <a:pPr marL="0" lvl="0" indent="0" algn="l" rtl="0">
              <a:lnSpc>
                <a:spcPct val="100000"/>
              </a:lnSpc>
              <a:spcBef>
                <a:spcPts val="0"/>
              </a:spcBef>
              <a:spcAft>
                <a:spcPts val="0"/>
              </a:spcAft>
              <a:buSzPts val="1100"/>
              <a:buNone/>
            </a:pPr>
            <a:endParaRPr/>
          </a:p>
        </p:txBody>
      </p:sp>
      <p:sp>
        <p:nvSpPr>
          <p:cNvPr id="1108" name="Google Shape;1108;p88: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p89:notes"/>
          <p:cNvSpPr txBox="1">
            <a:spLocks noGrp="1"/>
          </p:cNvSpPr>
          <p:nvPr>
            <p:ph type="body" idx="1"/>
          </p:nvPr>
        </p:nvSpPr>
        <p:spPr>
          <a:xfrm>
            <a:off x="685800" y="4400551"/>
            <a:ext cx="5486400" cy="3600450"/>
          </a:xfrm>
          <a:prstGeom prst="rect">
            <a:avLst/>
          </a:prstGeom>
          <a:noFill/>
          <a:ln>
            <a:noFill/>
          </a:ln>
        </p:spPr>
        <p:txBody>
          <a:bodyPr spcFirstLastPara="1" wrap="square" lIns="89850" tIns="89850" rIns="89850" bIns="89850" anchor="t" anchorCtr="0">
            <a:noAutofit/>
          </a:bodyPr>
          <a:lstStyle/>
          <a:p>
            <a:pPr marL="0" lvl="0" indent="0" algn="l" rtl="0">
              <a:lnSpc>
                <a:spcPct val="100000"/>
              </a:lnSpc>
              <a:spcBef>
                <a:spcPts val="0"/>
              </a:spcBef>
              <a:spcAft>
                <a:spcPts val="0"/>
              </a:spcAft>
              <a:buSzPts val="1100"/>
              <a:buNone/>
            </a:pPr>
            <a:endParaRPr/>
          </a:p>
        </p:txBody>
      </p:sp>
      <p:sp>
        <p:nvSpPr>
          <p:cNvPr id="1115" name="Google Shape;1115;p89: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Google Shape;38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p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1" name="Google Shape;1121;p9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p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8" name="Google Shape;1128;p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Where Strategic Patterns talk about how bounded contexts interact, Tactical patterns are more granular patterns that apply within a specific bounded context. This is where the words used in the ubiquitous language become code.</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p92:notes"/>
          <p:cNvSpPr txBox="1">
            <a:spLocks noGrp="1"/>
          </p:cNvSpPr>
          <p:nvPr>
            <p:ph type="body" idx="1"/>
          </p:nvPr>
        </p:nvSpPr>
        <p:spPr>
          <a:xfrm>
            <a:off x="685800" y="4400551"/>
            <a:ext cx="5486400" cy="3600600"/>
          </a:xfrm>
          <a:prstGeom prst="rect">
            <a:avLst/>
          </a:prstGeom>
          <a:noFill/>
          <a:ln>
            <a:noFill/>
          </a:ln>
        </p:spPr>
        <p:txBody>
          <a:bodyPr spcFirstLastPara="1" wrap="square" lIns="89850" tIns="89850" rIns="89850" bIns="89850" anchor="t" anchorCtr="0">
            <a:noAutofit/>
          </a:bodyPr>
          <a:lstStyle/>
          <a:p>
            <a:pPr marL="0" lvl="0" indent="0" algn="l" rtl="0">
              <a:lnSpc>
                <a:spcPct val="100000"/>
              </a:lnSpc>
              <a:spcBef>
                <a:spcPts val="0"/>
              </a:spcBef>
              <a:spcAft>
                <a:spcPts val="0"/>
              </a:spcAft>
              <a:buSzPts val="1100"/>
              <a:buNone/>
            </a:pPr>
            <a:endParaRPr/>
          </a:p>
        </p:txBody>
      </p:sp>
      <p:sp>
        <p:nvSpPr>
          <p:cNvPr id="1141" name="Google Shape;1141;p92: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p93:notes"/>
          <p:cNvSpPr txBox="1">
            <a:spLocks noGrp="1"/>
          </p:cNvSpPr>
          <p:nvPr>
            <p:ph type="body" idx="1"/>
          </p:nvPr>
        </p:nvSpPr>
        <p:spPr>
          <a:xfrm>
            <a:off x="685800" y="4400551"/>
            <a:ext cx="5486400" cy="3600600"/>
          </a:xfrm>
          <a:prstGeom prst="rect">
            <a:avLst/>
          </a:prstGeom>
          <a:noFill/>
          <a:ln>
            <a:noFill/>
          </a:ln>
        </p:spPr>
        <p:txBody>
          <a:bodyPr spcFirstLastPara="1" wrap="square" lIns="89850" tIns="89850" rIns="89850" bIns="89850" anchor="t" anchorCtr="0">
            <a:noAutofit/>
          </a:bodyPr>
          <a:lstStyle/>
          <a:p>
            <a:pPr marL="0" lvl="0" indent="0" algn="l" rtl="0">
              <a:lnSpc>
                <a:spcPct val="100000"/>
              </a:lnSpc>
              <a:spcBef>
                <a:spcPts val="0"/>
              </a:spcBef>
              <a:spcAft>
                <a:spcPts val="0"/>
              </a:spcAft>
              <a:buSzPts val="1100"/>
              <a:buNone/>
            </a:pPr>
            <a:r>
              <a:rPr lang="en"/>
              <a:t>I want to show some code next, but before I do I’ll need to talk a bit about Lombok, what I feel to be one of the best libraries for Java.</a:t>
            </a:r>
            <a:endParaRPr/>
          </a:p>
        </p:txBody>
      </p:sp>
      <p:sp>
        <p:nvSpPr>
          <p:cNvPr id="1155" name="Google Shape;1155;p93: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p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8" name="Google Shape;1168;p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p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5" name="Google Shape;1175;p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p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2" name="Google Shape;1182;p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p97:notes"/>
          <p:cNvSpPr txBox="1">
            <a:spLocks noGrp="1"/>
          </p:cNvSpPr>
          <p:nvPr>
            <p:ph type="body" idx="1"/>
          </p:nvPr>
        </p:nvSpPr>
        <p:spPr>
          <a:xfrm>
            <a:off x="685800" y="4400551"/>
            <a:ext cx="5486400" cy="3600600"/>
          </a:xfrm>
          <a:prstGeom prst="rect">
            <a:avLst/>
          </a:prstGeom>
          <a:noFill/>
          <a:ln>
            <a:noFill/>
          </a:ln>
        </p:spPr>
        <p:txBody>
          <a:bodyPr spcFirstLastPara="1" wrap="square" lIns="89850" tIns="89850" rIns="89850" bIns="89850" anchor="t" anchorCtr="0">
            <a:noAutofit/>
          </a:bodyPr>
          <a:lstStyle/>
          <a:p>
            <a:pPr marL="0" lvl="0" indent="0" algn="l" rtl="0">
              <a:lnSpc>
                <a:spcPct val="100000"/>
              </a:lnSpc>
              <a:spcBef>
                <a:spcPts val="0"/>
              </a:spcBef>
              <a:spcAft>
                <a:spcPts val="0"/>
              </a:spcAft>
              <a:buSzPts val="1100"/>
              <a:buNone/>
            </a:pPr>
            <a:endParaRPr/>
          </a:p>
        </p:txBody>
      </p:sp>
      <p:sp>
        <p:nvSpPr>
          <p:cNvPr id="1189" name="Google Shape;1189;p97:notes"/>
          <p:cNvSpPr>
            <a:spLocks noGrp="1" noRot="1" noChangeAspect="1"/>
          </p:cNvSpPr>
          <p:nvPr>
            <p:ph type="sldImg" idx="2"/>
          </p:nvPr>
        </p:nvSpPr>
        <p:spPr>
          <a:xfrm>
            <a:off x="688975" y="1143000"/>
            <a:ext cx="5480050" cy="3082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p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2" name="Google Shape;1202;p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p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9" name="Google Shape;1209;p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Value objects have no identity and are interchangeable. A diaper is a value object: if someone asks you to get a diaper from the closet, they don’t care which one: one is as good as the other, and they’re all alike. On the other hand, if your wife asks you to go to the hospital nursery and get the baby, she’s going to care which one you bring back! Babies are entities: each has its own identity (name, DNA, SSN) and they are NOT interchangeable!</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 Daugherty Big">
  <p:cSld name="Title Slide - Daugherty Big">
    <p:spTree>
      <p:nvGrpSpPr>
        <p:cNvPr id="1" name="Shape 13"/>
        <p:cNvGrpSpPr/>
        <p:nvPr/>
      </p:nvGrpSpPr>
      <p:grpSpPr>
        <a:xfrm>
          <a:off x="0" y="0"/>
          <a:ext cx="0" cy="0"/>
          <a:chOff x="0" y="0"/>
          <a:chExt cx="0" cy="0"/>
        </a:xfrm>
      </p:grpSpPr>
      <p:sp>
        <p:nvSpPr>
          <p:cNvPr id="14" name="Google Shape;14;p137"/>
          <p:cNvSpPr/>
          <p:nvPr/>
        </p:nvSpPr>
        <p:spPr>
          <a:xfrm>
            <a:off x="0" y="3258167"/>
            <a:ext cx="9144000" cy="189168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eorgia"/>
              <a:ea typeface="Georgia"/>
              <a:cs typeface="Georgia"/>
              <a:sym typeface="Georgia"/>
            </a:endParaRPr>
          </a:p>
        </p:txBody>
      </p:sp>
      <p:sp>
        <p:nvSpPr>
          <p:cNvPr id="15" name="Google Shape;15;p137"/>
          <p:cNvSpPr txBox="1">
            <a:spLocks noGrp="1"/>
          </p:cNvSpPr>
          <p:nvPr>
            <p:ph type="body" idx="1"/>
          </p:nvPr>
        </p:nvSpPr>
        <p:spPr>
          <a:xfrm>
            <a:off x="454026" y="4670425"/>
            <a:ext cx="4705350" cy="282573"/>
          </a:xfrm>
          <a:prstGeom prst="rect">
            <a:avLst/>
          </a:prstGeom>
          <a:noFill/>
          <a:ln>
            <a:noFill/>
          </a:ln>
        </p:spPr>
        <p:txBody>
          <a:bodyPr spcFirstLastPara="1" wrap="square" lIns="0" tIns="91425" rIns="0" bIns="91425" anchor="b" anchorCtr="0">
            <a:noAutofit/>
          </a:bodyPr>
          <a:lstStyle>
            <a:lvl1pPr marL="457200" lvl="0" indent="-228600" algn="l">
              <a:lnSpc>
                <a:spcPct val="100000"/>
              </a:lnSpc>
              <a:spcBef>
                <a:spcPts val="400"/>
              </a:spcBef>
              <a:spcAft>
                <a:spcPts val="0"/>
              </a:spcAft>
              <a:buClr>
                <a:srgbClr val="B5D084"/>
              </a:buClr>
              <a:buSzPts val="2000"/>
              <a:buNone/>
              <a:defRPr sz="2000">
                <a:solidFill>
                  <a:srgbClr val="B5D084"/>
                </a:solidFill>
                <a:latin typeface="Century Gothic"/>
                <a:ea typeface="Century Gothic"/>
                <a:cs typeface="Century Gothic"/>
                <a:sym typeface="Century Gothic"/>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228600" algn="l">
              <a:lnSpc>
                <a:spcPct val="100000"/>
              </a:lnSpc>
              <a:spcBef>
                <a:spcPts val="220"/>
              </a:spcBef>
              <a:spcAft>
                <a:spcPts val="0"/>
              </a:spcAft>
              <a:buClr>
                <a:schemeClr val="dk1"/>
              </a:buClr>
              <a:buSzPts val="11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6" name="Google Shape;16;p137"/>
          <p:cNvSpPr txBox="1">
            <a:spLocks noGrp="1"/>
          </p:cNvSpPr>
          <p:nvPr>
            <p:ph type="body" idx="2"/>
          </p:nvPr>
        </p:nvSpPr>
        <p:spPr>
          <a:xfrm>
            <a:off x="454026" y="3796460"/>
            <a:ext cx="4705350" cy="869950"/>
          </a:xfrm>
          <a:prstGeom prst="rect">
            <a:avLst/>
          </a:prstGeom>
          <a:noFill/>
          <a:ln>
            <a:noFill/>
          </a:ln>
        </p:spPr>
        <p:txBody>
          <a:bodyPr spcFirstLastPara="1" wrap="square" lIns="0" tIns="91425" rIns="0" bIns="91425" anchor="b" anchorCtr="0">
            <a:noAutofit/>
          </a:bodyPr>
          <a:lstStyle>
            <a:lvl1pPr marL="457200" lvl="0" indent="-228600" algn="l">
              <a:lnSpc>
                <a:spcPct val="100000"/>
              </a:lnSpc>
              <a:spcBef>
                <a:spcPts val="560"/>
              </a:spcBef>
              <a:spcAft>
                <a:spcPts val="0"/>
              </a:spcAft>
              <a:buClr>
                <a:schemeClr val="lt1"/>
              </a:buClr>
              <a:buSzPts val="2800"/>
              <a:buNone/>
              <a:defRPr sz="2800">
                <a:solidFill>
                  <a:schemeClr val="lt1"/>
                </a:solidFill>
                <a:latin typeface="Century Gothic"/>
                <a:ea typeface="Century Gothic"/>
                <a:cs typeface="Century Gothic"/>
                <a:sym typeface="Century Gothic"/>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228600" algn="l">
              <a:lnSpc>
                <a:spcPct val="100000"/>
              </a:lnSpc>
              <a:spcBef>
                <a:spcPts val="220"/>
              </a:spcBef>
              <a:spcAft>
                <a:spcPts val="0"/>
              </a:spcAft>
              <a:buClr>
                <a:schemeClr val="dk1"/>
              </a:buClr>
              <a:buSzPts val="11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17" name="Google Shape;17;p137"/>
          <p:cNvPicPr preferRelativeResize="0"/>
          <p:nvPr/>
        </p:nvPicPr>
        <p:blipFill rotWithShape="1">
          <a:blip r:embed="rId2">
            <a:alphaModFix/>
          </a:blip>
          <a:srcRect/>
          <a:stretch/>
        </p:blipFill>
        <p:spPr>
          <a:xfrm>
            <a:off x="2396132" y="1067962"/>
            <a:ext cx="4351736" cy="1349457"/>
          </a:xfrm>
          <a:prstGeom prst="rect">
            <a:avLst/>
          </a:prstGeom>
          <a:noFill/>
          <a:ln>
            <a:noFill/>
          </a:ln>
        </p:spPr>
      </p:pic>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3"/>
        <p:cNvGrpSpPr/>
        <p:nvPr/>
      </p:nvGrpSpPr>
      <p:grpSpPr>
        <a:xfrm>
          <a:off x="0" y="0"/>
          <a:ext cx="0" cy="0"/>
          <a:chOff x="0" y="0"/>
          <a:chExt cx="0" cy="0"/>
        </a:xfrm>
      </p:grpSpPr>
      <p:sp>
        <p:nvSpPr>
          <p:cNvPr id="84" name="Google Shape;84;p143"/>
          <p:cNvSpPr txBox="1">
            <a:spLocks noGrp="1"/>
          </p:cNvSpPr>
          <p:nvPr>
            <p:ph type="dt" idx="10"/>
          </p:nvPr>
        </p:nvSpPr>
        <p:spPr>
          <a:xfrm>
            <a:off x="6899808" y="4828032"/>
            <a:ext cx="1083733" cy="273844"/>
          </a:xfrm>
          <a:prstGeom prst="rect">
            <a:avLst/>
          </a:prstGeom>
          <a:noFill/>
          <a:ln>
            <a:noFill/>
          </a:ln>
        </p:spPr>
        <p:txBody>
          <a:bodyPr spcFirstLastPara="1" wrap="square" lIns="91425" tIns="45700" rIns="0" bIns="45700" anchor="ctr" anchorCtr="0">
            <a:noAutofit/>
          </a:bodyPr>
          <a:lstStyle>
            <a:lvl1pPr lvl="0" algn="r">
              <a:lnSpc>
                <a:spcPct val="100000"/>
              </a:lnSpc>
              <a:spcBef>
                <a:spcPts val="0"/>
              </a:spcBef>
              <a:spcAft>
                <a:spcPts val="0"/>
              </a:spcAft>
              <a:buSzPts val="1400"/>
              <a:buNone/>
              <a:defRPr sz="1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43"/>
          <p:cNvSpPr txBox="1">
            <a:spLocks noGrp="1"/>
          </p:cNvSpPr>
          <p:nvPr>
            <p:ph type="sldNum" idx="12"/>
          </p:nvPr>
        </p:nvSpPr>
        <p:spPr>
          <a:xfrm>
            <a:off x="8264674" y="4825521"/>
            <a:ext cx="418952"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86" name="Google Shape;86;p143"/>
          <p:cNvSpPr txBox="1">
            <a:spLocks noGrp="1"/>
          </p:cNvSpPr>
          <p:nvPr>
            <p:ph type="title"/>
          </p:nvPr>
        </p:nvSpPr>
        <p:spPr>
          <a:xfrm>
            <a:off x="454025" y="1"/>
            <a:ext cx="8229602" cy="596900"/>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Clr>
                <a:srgbClr val="538C3F"/>
              </a:buClr>
              <a:buSzPts val="2000"/>
              <a:buFont typeface="Century Gothic"/>
              <a:buNone/>
              <a:defRPr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87"/>
        <p:cNvGrpSpPr/>
        <p:nvPr/>
      </p:nvGrpSpPr>
      <p:grpSpPr>
        <a:xfrm>
          <a:off x="0" y="0"/>
          <a:ext cx="0" cy="0"/>
          <a:chOff x="0" y="0"/>
          <a:chExt cx="0" cy="0"/>
        </a:xfrm>
      </p:grpSpPr>
      <p:sp>
        <p:nvSpPr>
          <p:cNvPr id="88" name="Google Shape;88;p144"/>
          <p:cNvSpPr txBox="1">
            <a:spLocks noGrp="1"/>
          </p:cNvSpPr>
          <p:nvPr>
            <p:ph type="dt" idx="10"/>
          </p:nvPr>
        </p:nvSpPr>
        <p:spPr>
          <a:xfrm>
            <a:off x="6899808" y="4828032"/>
            <a:ext cx="1083733" cy="273844"/>
          </a:xfrm>
          <a:prstGeom prst="rect">
            <a:avLst/>
          </a:prstGeom>
          <a:noFill/>
          <a:ln>
            <a:noFill/>
          </a:ln>
        </p:spPr>
        <p:txBody>
          <a:bodyPr spcFirstLastPara="1" wrap="square" lIns="91425" tIns="45700" rIns="0"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144"/>
          <p:cNvSpPr txBox="1">
            <a:spLocks noGrp="1"/>
          </p:cNvSpPr>
          <p:nvPr>
            <p:ph type="body" idx="1"/>
          </p:nvPr>
        </p:nvSpPr>
        <p:spPr>
          <a:xfrm>
            <a:off x="0" y="0"/>
            <a:ext cx="9144000" cy="596900"/>
          </a:xfrm>
          <a:prstGeom prst="rect">
            <a:avLst/>
          </a:prstGeom>
          <a:noFill/>
          <a:ln>
            <a:noFill/>
          </a:ln>
        </p:spPr>
        <p:txBody>
          <a:bodyPr spcFirstLastPara="1" wrap="square" lIns="457200" tIns="457200" rIns="274300" bIns="457200" anchor="ctr" anchorCtr="0">
            <a:noAutofit/>
          </a:bodyPr>
          <a:lstStyle>
            <a:lvl1pPr marL="457200" lvl="0" indent="-228600" algn="l">
              <a:lnSpc>
                <a:spcPct val="100000"/>
              </a:lnSpc>
              <a:spcBef>
                <a:spcPts val="320"/>
              </a:spcBef>
              <a:spcAft>
                <a:spcPts val="0"/>
              </a:spcAft>
              <a:buSzPts val="1600"/>
              <a:buNone/>
              <a:defRPr sz="1500">
                <a:solidFill>
                  <a:srgbClr val="538C3F"/>
                </a:solidFill>
                <a:latin typeface="Century Gothic"/>
                <a:ea typeface="Century Gothic"/>
                <a:cs typeface="Century Gothic"/>
                <a:sym typeface="Century Gothic"/>
              </a:defRPr>
            </a:lvl1pPr>
            <a:lvl2pPr marL="914400" lvl="1" indent="-317500" algn="l">
              <a:lnSpc>
                <a:spcPct val="100000"/>
              </a:lnSpc>
              <a:spcBef>
                <a:spcPts val="280"/>
              </a:spcBef>
              <a:spcAft>
                <a:spcPts val="0"/>
              </a:spcAft>
              <a:buSzPts val="1400"/>
              <a:buChar char="–"/>
              <a:defRPr/>
            </a:lvl2pPr>
            <a:lvl3pPr marL="1371600" lvl="2" indent="-304800" algn="l">
              <a:lnSpc>
                <a:spcPct val="100000"/>
              </a:lnSpc>
              <a:spcBef>
                <a:spcPts val="240"/>
              </a:spcBef>
              <a:spcAft>
                <a:spcPts val="0"/>
              </a:spcAft>
              <a:buSzPts val="1200"/>
              <a:buChar char="•"/>
              <a:defRPr/>
            </a:lvl3pPr>
            <a:lvl4pPr marL="1828800" lvl="3" indent="-298450" algn="l">
              <a:lnSpc>
                <a:spcPct val="100000"/>
              </a:lnSpc>
              <a:spcBef>
                <a:spcPts val="220"/>
              </a:spcBef>
              <a:spcAft>
                <a:spcPts val="0"/>
              </a:spcAft>
              <a:buSzPts val="1100"/>
              <a:buChar char="–"/>
              <a:defRPr/>
            </a:lvl4pPr>
            <a:lvl5pPr marL="2286000" lvl="4" indent="-298450" algn="l">
              <a:lnSpc>
                <a:spcPct val="100000"/>
              </a:lnSpc>
              <a:spcBef>
                <a:spcPts val="220"/>
              </a:spcBef>
              <a:spcAft>
                <a:spcPts val="0"/>
              </a:spcAft>
              <a:buSzPts val="11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90" name="Google Shape;90;p144"/>
          <p:cNvSpPr txBox="1">
            <a:spLocks noGrp="1"/>
          </p:cNvSpPr>
          <p:nvPr>
            <p:ph type="sldNum" idx="12"/>
          </p:nvPr>
        </p:nvSpPr>
        <p:spPr>
          <a:xfrm>
            <a:off x="8264674" y="4825521"/>
            <a:ext cx="524935" cy="273844"/>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SzPts val="825"/>
              <a:buNone/>
              <a:defRPr sz="825" b="0" i="0" u="none" strike="noStrike" cap="none">
                <a:solidFill>
                  <a:srgbClr val="FFFFFF"/>
                </a:solidFill>
                <a:latin typeface="Arial"/>
                <a:ea typeface="Arial"/>
                <a:cs typeface="Arial"/>
                <a:sym typeface="Arial"/>
              </a:defRPr>
            </a:lvl1pPr>
            <a:lvl2pPr marL="0" lvl="1" indent="0" algn="ctr">
              <a:lnSpc>
                <a:spcPct val="100000"/>
              </a:lnSpc>
              <a:spcBef>
                <a:spcPts val="0"/>
              </a:spcBef>
              <a:spcAft>
                <a:spcPts val="0"/>
              </a:spcAft>
              <a:buSzPts val="825"/>
              <a:buNone/>
              <a:defRPr sz="825" b="0" i="0" u="none" strike="noStrike" cap="none">
                <a:solidFill>
                  <a:srgbClr val="FFFFFF"/>
                </a:solidFill>
                <a:latin typeface="Arial"/>
                <a:ea typeface="Arial"/>
                <a:cs typeface="Arial"/>
                <a:sym typeface="Arial"/>
              </a:defRPr>
            </a:lvl2pPr>
            <a:lvl3pPr marL="0" lvl="2" indent="0" algn="ctr">
              <a:lnSpc>
                <a:spcPct val="100000"/>
              </a:lnSpc>
              <a:spcBef>
                <a:spcPts val="0"/>
              </a:spcBef>
              <a:spcAft>
                <a:spcPts val="0"/>
              </a:spcAft>
              <a:buSzPts val="825"/>
              <a:buNone/>
              <a:defRPr sz="825" b="0" i="0" u="none" strike="noStrike" cap="none">
                <a:solidFill>
                  <a:srgbClr val="FFFFFF"/>
                </a:solidFill>
                <a:latin typeface="Arial"/>
                <a:ea typeface="Arial"/>
                <a:cs typeface="Arial"/>
                <a:sym typeface="Arial"/>
              </a:defRPr>
            </a:lvl3pPr>
            <a:lvl4pPr marL="0" lvl="3" indent="0" algn="ctr">
              <a:lnSpc>
                <a:spcPct val="100000"/>
              </a:lnSpc>
              <a:spcBef>
                <a:spcPts val="0"/>
              </a:spcBef>
              <a:spcAft>
                <a:spcPts val="0"/>
              </a:spcAft>
              <a:buSzPts val="825"/>
              <a:buNone/>
              <a:defRPr sz="825" b="0" i="0" u="none" strike="noStrike" cap="none">
                <a:solidFill>
                  <a:srgbClr val="FFFFFF"/>
                </a:solidFill>
                <a:latin typeface="Arial"/>
                <a:ea typeface="Arial"/>
                <a:cs typeface="Arial"/>
                <a:sym typeface="Arial"/>
              </a:defRPr>
            </a:lvl4pPr>
            <a:lvl5pPr marL="0" lvl="4" indent="0" algn="ctr">
              <a:lnSpc>
                <a:spcPct val="100000"/>
              </a:lnSpc>
              <a:spcBef>
                <a:spcPts val="0"/>
              </a:spcBef>
              <a:spcAft>
                <a:spcPts val="0"/>
              </a:spcAft>
              <a:buSzPts val="825"/>
              <a:buNone/>
              <a:defRPr sz="825" b="0" i="0" u="none" strike="noStrike" cap="none">
                <a:solidFill>
                  <a:srgbClr val="FFFFFF"/>
                </a:solidFill>
                <a:latin typeface="Arial"/>
                <a:ea typeface="Arial"/>
                <a:cs typeface="Arial"/>
                <a:sym typeface="Arial"/>
              </a:defRPr>
            </a:lvl5pPr>
            <a:lvl6pPr marL="0" lvl="5" indent="0" algn="ctr">
              <a:lnSpc>
                <a:spcPct val="100000"/>
              </a:lnSpc>
              <a:spcBef>
                <a:spcPts val="0"/>
              </a:spcBef>
              <a:spcAft>
                <a:spcPts val="0"/>
              </a:spcAft>
              <a:buSzPts val="825"/>
              <a:buNone/>
              <a:defRPr sz="825" b="0" i="0" u="none" strike="noStrike" cap="none">
                <a:solidFill>
                  <a:srgbClr val="FFFFFF"/>
                </a:solidFill>
                <a:latin typeface="Arial"/>
                <a:ea typeface="Arial"/>
                <a:cs typeface="Arial"/>
                <a:sym typeface="Arial"/>
              </a:defRPr>
            </a:lvl6pPr>
            <a:lvl7pPr marL="0" lvl="6" indent="0" algn="ctr">
              <a:lnSpc>
                <a:spcPct val="100000"/>
              </a:lnSpc>
              <a:spcBef>
                <a:spcPts val="0"/>
              </a:spcBef>
              <a:spcAft>
                <a:spcPts val="0"/>
              </a:spcAft>
              <a:buSzPts val="825"/>
              <a:buNone/>
              <a:defRPr sz="825" b="0" i="0" u="none" strike="noStrike" cap="none">
                <a:solidFill>
                  <a:srgbClr val="FFFFFF"/>
                </a:solidFill>
                <a:latin typeface="Arial"/>
                <a:ea typeface="Arial"/>
                <a:cs typeface="Arial"/>
                <a:sym typeface="Arial"/>
              </a:defRPr>
            </a:lvl7pPr>
            <a:lvl8pPr marL="0" lvl="7" indent="0" algn="ctr">
              <a:lnSpc>
                <a:spcPct val="100000"/>
              </a:lnSpc>
              <a:spcBef>
                <a:spcPts val="0"/>
              </a:spcBef>
              <a:spcAft>
                <a:spcPts val="0"/>
              </a:spcAft>
              <a:buSzPts val="825"/>
              <a:buNone/>
              <a:defRPr sz="825" b="0" i="0" u="none" strike="noStrike" cap="none">
                <a:solidFill>
                  <a:srgbClr val="FFFFFF"/>
                </a:solidFill>
                <a:latin typeface="Arial"/>
                <a:ea typeface="Arial"/>
                <a:cs typeface="Arial"/>
                <a:sym typeface="Arial"/>
              </a:defRPr>
            </a:lvl8pPr>
            <a:lvl9pPr marL="0" lvl="8" indent="0" algn="ctr">
              <a:lnSpc>
                <a:spcPct val="100000"/>
              </a:lnSpc>
              <a:spcBef>
                <a:spcPts val="0"/>
              </a:spcBef>
              <a:spcAft>
                <a:spcPts val="0"/>
              </a:spcAft>
              <a:buSzPts val="825"/>
              <a:buNone/>
              <a:defRPr sz="825"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91"/>
        <p:cNvGrpSpPr/>
        <p:nvPr/>
      </p:nvGrpSpPr>
      <p:grpSpPr>
        <a:xfrm>
          <a:off x="0" y="0"/>
          <a:ext cx="0" cy="0"/>
          <a:chOff x="0" y="0"/>
          <a:chExt cx="0" cy="0"/>
        </a:xfrm>
      </p:grpSpPr>
      <p:sp>
        <p:nvSpPr>
          <p:cNvPr id="92" name="Google Shape;92;p149"/>
          <p:cNvSpPr txBox="1">
            <a:spLocks noGrp="1"/>
          </p:cNvSpPr>
          <p:nvPr>
            <p:ph type="title"/>
          </p:nvPr>
        </p:nvSpPr>
        <p:spPr>
          <a:xfrm>
            <a:off x="454024" y="1"/>
            <a:ext cx="8229601" cy="596900"/>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Clr>
                <a:srgbClr val="538C3F"/>
              </a:buClr>
              <a:buSzPts val="2000"/>
              <a:buFont typeface="Century Gothic"/>
              <a:buNone/>
              <a:defRPr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49"/>
          <p:cNvSpPr txBox="1">
            <a:spLocks noGrp="1"/>
          </p:cNvSpPr>
          <p:nvPr>
            <p:ph type="dt" idx="10"/>
          </p:nvPr>
        </p:nvSpPr>
        <p:spPr>
          <a:xfrm>
            <a:off x="6899808" y="4828032"/>
            <a:ext cx="1083733" cy="273844"/>
          </a:xfrm>
          <a:prstGeom prst="rect">
            <a:avLst/>
          </a:prstGeom>
          <a:noFill/>
          <a:ln>
            <a:noFill/>
          </a:ln>
        </p:spPr>
        <p:txBody>
          <a:bodyPr spcFirstLastPara="1" wrap="square" lIns="91425" tIns="45700" rIns="0"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149"/>
          <p:cNvSpPr txBox="1">
            <a:spLocks noGrp="1"/>
          </p:cNvSpPr>
          <p:nvPr>
            <p:ph type="sldNum" idx="12"/>
          </p:nvPr>
        </p:nvSpPr>
        <p:spPr>
          <a:xfrm>
            <a:off x="8161869" y="4828032"/>
            <a:ext cx="524935"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95" name="Google Shape;95;p149"/>
          <p:cNvSpPr txBox="1">
            <a:spLocks noGrp="1"/>
          </p:cNvSpPr>
          <p:nvPr>
            <p:ph type="body" idx="1"/>
          </p:nvPr>
        </p:nvSpPr>
        <p:spPr>
          <a:xfrm>
            <a:off x="454025" y="418086"/>
            <a:ext cx="8243000" cy="222743"/>
          </a:xfrm>
          <a:prstGeom prst="rect">
            <a:avLst/>
          </a:prstGeom>
          <a:noFill/>
          <a:ln>
            <a:noFill/>
          </a:ln>
        </p:spPr>
        <p:txBody>
          <a:bodyPr spcFirstLastPara="1" wrap="square" lIns="0" tIns="45700" rIns="0" bIns="45700" anchor="t" anchorCtr="0">
            <a:noAutofit/>
          </a:bodyPr>
          <a:lstStyle>
            <a:lvl1pPr marL="457200" lvl="0" indent="-317500" algn="l">
              <a:lnSpc>
                <a:spcPct val="100000"/>
              </a:lnSpc>
              <a:spcBef>
                <a:spcPts val="280"/>
              </a:spcBef>
              <a:spcAft>
                <a:spcPts val="0"/>
              </a:spcAft>
              <a:buClr>
                <a:srgbClr val="181818"/>
              </a:buClr>
              <a:buSzPts val="1400"/>
              <a:buChar char="•"/>
              <a:defRPr sz="1400" i="1"/>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6" name="Google Shape;96;p149"/>
          <p:cNvSpPr txBox="1">
            <a:spLocks noGrp="1"/>
          </p:cNvSpPr>
          <p:nvPr>
            <p:ph type="body" idx="2"/>
          </p:nvPr>
        </p:nvSpPr>
        <p:spPr>
          <a:xfrm>
            <a:off x="459486" y="757903"/>
            <a:ext cx="8237538" cy="1752600"/>
          </a:xfrm>
          <a:prstGeom prst="rect">
            <a:avLst/>
          </a:prstGeom>
          <a:noFill/>
          <a:ln>
            <a:noFill/>
          </a:ln>
        </p:spPr>
        <p:txBody>
          <a:bodyPr spcFirstLastPara="1" wrap="square" lIns="0" tIns="45700" rIns="0" bIns="45700" anchor="t" anchorCtr="0">
            <a:noAutofit/>
          </a:bodyPr>
          <a:lstStyle>
            <a:lvl1pPr marL="457200" lvl="0" indent="-330200" algn="l">
              <a:lnSpc>
                <a:spcPct val="100000"/>
              </a:lnSpc>
              <a:spcBef>
                <a:spcPts val="320"/>
              </a:spcBef>
              <a:spcAft>
                <a:spcPts val="0"/>
              </a:spcAft>
              <a:buClr>
                <a:srgbClr val="181818"/>
              </a:buClr>
              <a:buSzPts val="16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04800" algn="l">
              <a:lnSpc>
                <a:spcPct val="100000"/>
              </a:lnSpc>
              <a:spcBef>
                <a:spcPts val="240"/>
              </a:spcBef>
              <a:spcAft>
                <a:spcPts val="0"/>
              </a:spcAft>
              <a:buClr>
                <a:srgbClr val="B5D084"/>
              </a:buClr>
              <a:buSzPts val="1200"/>
              <a:buChar char="•"/>
              <a:defRPr/>
            </a:lvl3pPr>
            <a:lvl4pPr marL="1828800" lvl="3" indent="-298450" algn="l">
              <a:lnSpc>
                <a:spcPct val="100000"/>
              </a:lnSpc>
              <a:spcBef>
                <a:spcPts val="220"/>
              </a:spcBef>
              <a:spcAft>
                <a:spcPts val="0"/>
              </a:spcAft>
              <a:buClr>
                <a:schemeClr val="dk1"/>
              </a:buClr>
              <a:buSzPts val="1100"/>
              <a:buChar char="–"/>
              <a:defRPr/>
            </a:lvl4pPr>
            <a:lvl5pPr marL="2286000" lvl="4" indent="-298450" algn="l">
              <a:lnSpc>
                <a:spcPct val="100000"/>
              </a:lnSpc>
              <a:spcBef>
                <a:spcPts val="220"/>
              </a:spcBef>
              <a:spcAft>
                <a:spcPts val="0"/>
              </a:spcAft>
              <a:buClr>
                <a:schemeClr val="dk1"/>
              </a:buClr>
              <a:buSzPts val="11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ubtitle, White Space">
  <p:cSld name="Title, Subtitle, White Space">
    <p:spTree>
      <p:nvGrpSpPr>
        <p:cNvPr id="1" name="Shape 97"/>
        <p:cNvGrpSpPr/>
        <p:nvPr/>
      </p:nvGrpSpPr>
      <p:grpSpPr>
        <a:xfrm>
          <a:off x="0" y="0"/>
          <a:ext cx="0" cy="0"/>
          <a:chOff x="0" y="0"/>
          <a:chExt cx="0" cy="0"/>
        </a:xfrm>
      </p:grpSpPr>
      <p:sp>
        <p:nvSpPr>
          <p:cNvPr id="98" name="Google Shape;98;p150"/>
          <p:cNvSpPr txBox="1">
            <a:spLocks noGrp="1"/>
          </p:cNvSpPr>
          <p:nvPr>
            <p:ph type="dt" idx="10"/>
          </p:nvPr>
        </p:nvSpPr>
        <p:spPr>
          <a:xfrm>
            <a:off x="6899808" y="4828032"/>
            <a:ext cx="1083733" cy="273844"/>
          </a:xfrm>
          <a:prstGeom prst="rect">
            <a:avLst/>
          </a:prstGeom>
          <a:noFill/>
          <a:ln>
            <a:noFill/>
          </a:ln>
        </p:spPr>
        <p:txBody>
          <a:bodyPr spcFirstLastPara="1" wrap="square" lIns="91425" tIns="45700" rIns="0"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150"/>
          <p:cNvSpPr txBox="1">
            <a:spLocks noGrp="1"/>
          </p:cNvSpPr>
          <p:nvPr>
            <p:ph type="sldNum" idx="12"/>
          </p:nvPr>
        </p:nvSpPr>
        <p:spPr>
          <a:xfrm>
            <a:off x="8207375" y="4828032"/>
            <a:ext cx="479429"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00" name="Google Shape;100;p150"/>
          <p:cNvSpPr txBox="1">
            <a:spLocks noGrp="1"/>
          </p:cNvSpPr>
          <p:nvPr>
            <p:ph type="title"/>
          </p:nvPr>
        </p:nvSpPr>
        <p:spPr>
          <a:xfrm>
            <a:off x="454024" y="1"/>
            <a:ext cx="8229601" cy="596900"/>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Clr>
                <a:srgbClr val="538C3F"/>
              </a:buClr>
              <a:buSzPts val="2000"/>
              <a:buFont typeface="Century Gothic"/>
              <a:buNone/>
              <a:defRPr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150"/>
          <p:cNvSpPr txBox="1">
            <a:spLocks noGrp="1"/>
          </p:cNvSpPr>
          <p:nvPr>
            <p:ph type="body" idx="1"/>
          </p:nvPr>
        </p:nvSpPr>
        <p:spPr>
          <a:xfrm>
            <a:off x="454024" y="418086"/>
            <a:ext cx="8337705" cy="222743"/>
          </a:xfrm>
          <a:prstGeom prst="rect">
            <a:avLst/>
          </a:prstGeom>
          <a:noFill/>
          <a:ln>
            <a:noFill/>
          </a:ln>
        </p:spPr>
        <p:txBody>
          <a:bodyPr spcFirstLastPara="1" wrap="square" lIns="0" tIns="45700" rIns="0" bIns="45700" anchor="t" anchorCtr="0">
            <a:noAutofit/>
          </a:bodyPr>
          <a:lstStyle>
            <a:lvl1pPr marL="457200" lvl="0" indent="-317500" algn="l">
              <a:lnSpc>
                <a:spcPct val="100000"/>
              </a:lnSpc>
              <a:spcBef>
                <a:spcPts val="280"/>
              </a:spcBef>
              <a:spcAft>
                <a:spcPts val="0"/>
              </a:spcAft>
              <a:buClr>
                <a:srgbClr val="181818"/>
              </a:buClr>
              <a:buSzPts val="1400"/>
              <a:buChar char="•"/>
              <a:defRPr sz="1400" i="1"/>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lumn, Compare/Contract">
  <p:cSld name="Two Column, Compare/Contract">
    <p:spTree>
      <p:nvGrpSpPr>
        <p:cNvPr id="1" name="Shape 102"/>
        <p:cNvGrpSpPr/>
        <p:nvPr/>
      </p:nvGrpSpPr>
      <p:grpSpPr>
        <a:xfrm>
          <a:off x="0" y="0"/>
          <a:ext cx="0" cy="0"/>
          <a:chOff x="0" y="0"/>
          <a:chExt cx="0" cy="0"/>
        </a:xfrm>
      </p:grpSpPr>
      <p:sp>
        <p:nvSpPr>
          <p:cNvPr id="103" name="Google Shape;103;p151"/>
          <p:cNvSpPr txBox="1">
            <a:spLocks noGrp="1"/>
          </p:cNvSpPr>
          <p:nvPr>
            <p:ph type="body" idx="1"/>
          </p:nvPr>
        </p:nvSpPr>
        <p:spPr>
          <a:xfrm>
            <a:off x="457200" y="603250"/>
            <a:ext cx="4038600" cy="4152900"/>
          </a:xfrm>
          <a:prstGeom prst="rect">
            <a:avLst/>
          </a:prstGeom>
          <a:noFill/>
          <a:ln>
            <a:noFill/>
          </a:ln>
        </p:spPr>
        <p:txBody>
          <a:bodyPr spcFirstLastPara="1" wrap="square" lIns="0" tIns="45700" rIns="0" bIns="45700" anchor="t" anchorCtr="0">
            <a:noAutofit/>
          </a:bodyPr>
          <a:lstStyle>
            <a:lvl1pPr marL="457200" lvl="0" indent="-355600" algn="l">
              <a:lnSpc>
                <a:spcPct val="100000"/>
              </a:lnSpc>
              <a:spcBef>
                <a:spcPts val="400"/>
              </a:spcBef>
              <a:spcAft>
                <a:spcPts val="0"/>
              </a:spcAft>
              <a:buClr>
                <a:srgbClr val="181818"/>
              </a:buClr>
              <a:buSzPts val="2000"/>
              <a:buChar char="•"/>
              <a:defRPr sz="2000"/>
            </a:lvl1pPr>
            <a:lvl2pPr marL="914400" lvl="1" indent="-342900" algn="l">
              <a:lnSpc>
                <a:spcPct val="100000"/>
              </a:lnSpc>
              <a:spcBef>
                <a:spcPts val="360"/>
              </a:spcBef>
              <a:spcAft>
                <a:spcPts val="0"/>
              </a:spcAft>
              <a:buClr>
                <a:schemeClr val="dk1"/>
              </a:buClr>
              <a:buSzPts val="1800"/>
              <a:buChar char="–"/>
              <a:defRPr sz="1800"/>
            </a:lvl2pPr>
            <a:lvl3pPr marL="1371600" lvl="2" indent="-330200" algn="l">
              <a:lnSpc>
                <a:spcPct val="100000"/>
              </a:lnSpc>
              <a:spcBef>
                <a:spcPts val="320"/>
              </a:spcBef>
              <a:spcAft>
                <a:spcPts val="0"/>
              </a:spcAft>
              <a:buClr>
                <a:srgbClr val="B5D084"/>
              </a:buClr>
              <a:buSzPts val="1600"/>
              <a:buChar char="•"/>
              <a:defRPr sz="16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04" name="Google Shape;104;p151"/>
          <p:cNvSpPr txBox="1">
            <a:spLocks noGrp="1"/>
          </p:cNvSpPr>
          <p:nvPr>
            <p:ph type="body" idx="2"/>
          </p:nvPr>
        </p:nvSpPr>
        <p:spPr>
          <a:xfrm>
            <a:off x="4648200" y="603250"/>
            <a:ext cx="4038600" cy="4152900"/>
          </a:xfrm>
          <a:prstGeom prst="rect">
            <a:avLst/>
          </a:prstGeom>
          <a:noFill/>
          <a:ln>
            <a:noFill/>
          </a:ln>
        </p:spPr>
        <p:txBody>
          <a:bodyPr spcFirstLastPara="1" wrap="square" lIns="0" tIns="45700" rIns="0" bIns="45700" anchor="t" anchorCtr="0">
            <a:noAutofit/>
          </a:bodyPr>
          <a:lstStyle>
            <a:lvl1pPr marL="457200" lvl="0" indent="-355600" algn="l">
              <a:lnSpc>
                <a:spcPct val="100000"/>
              </a:lnSpc>
              <a:spcBef>
                <a:spcPts val="400"/>
              </a:spcBef>
              <a:spcAft>
                <a:spcPts val="0"/>
              </a:spcAft>
              <a:buClr>
                <a:srgbClr val="181818"/>
              </a:buClr>
              <a:buSzPts val="2000"/>
              <a:buChar char="•"/>
              <a:defRPr sz="2000"/>
            </a:lvl1pPr>
            <a:lvl2pPr marL="914400" lvl="1" indent="-342900" algn="l">
              <a:lnSpc>
                <a:spcPct val="100000"/>
              </a:lnSpc>
              <a:spcBef>
                <a:spcPts val="360"/>
              </a:spcBef>
              <a:spcAft>
                <a:spcPts val="0"/>
              </a:spcAft>
              <a:buClr>
                <a:schemeClr val="dk1"/>
              </a:buClr>
              <a:buSzPts val="1800"/>
              <a:buChar char="–"/>
              <a:defRPr sz="1800"/>
            </a:lvl2pPr>
            <a:lvl3pPr marL="1371600" lvl="2" indent="-330200" algn="l">
              <a:lnSpc>
                <a:spcPct val="100000"/>
              </a:lnSpc>
              <a:spcBef>
                <a:spcPts val="320"/>
              </a:spcBef>
              <a:spcAft>
                <a:spcPts val="0"/>
              </a:spcAft>
              <a:buClr>
                <a:srgbClr val="B5D084"/>
              </a:buClr>
              <a:buSzPts val="1600"/>
              <a:buChar char="•"/>
              <a:defRPr sz="16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05" name="Google Shape;105;p151"/>
          <p:cNvSpPr txBox="1">
            <a:spLocks noGrp="1"/>
          </p:cNvSpPr>
          <p:nvPr>
            <p:ph type="dt" idx="10"/>
          </p:nvPr>
        </p:nvSpPr>
        <p:spPr>
          <a:xfrm>
            <a:off x="6899808" y="4828032"/>
            <a:ext cx="1083733" cy="273844"/>
          </a:xfrm>
          <a:prstGeom prst="rect">
            <a:avLst/>
          </a:prstGeom>
          <a:noFill/>
          <a:ln>
            <a:noFill/>
          </a:ln>
        </p:spPr>
        <p:txBody>
          <a:bodyPr spcFirstLastPara="1" wrap="square" lIns="91425" tIns="45700" rIns="0"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151"/>
          <p:cNvSpPr txBox="1">
            <a:spLocks noGrp="1"/>
          </p:cNvSpPr>
          <p:nvPr>
            <p:ph type="sldNum" idx="12"/>
          </p:nvPr>
        </p:nvSpPr>
        <p:spPr>
          <a:xfrm>
            <a:off x="8264674" y="4825521"/>
            <a:ext cx="418952"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07" name="Google Shape;107;p151"/>
          <p:cNvSpPr txBox="1">
            <a:spLocks noGrp="1"/>
          </p:cNvSpPr>
          <p:nvPr>
            <p:ph type="title"/>
          </p:nvPr>
        </p:nvSpPr>
        <p:spPr>
          <a:xfrm>
            <a:off x="457200" y="1"/>
            <a:ext cx="8226425" cy="596900"/>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Clr>
                <a:srgbClr val="538C3F"/>
              </a:buClr>
              <a:buSzPts val="2000"/>
              <a:buFont typeface="Century Gothic"/>
              <a:buNone/>
              <a:defRPr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with Caption (left)" type="objTx">
  <p:cSld name="OBJECT_WITH_CAPTION_TEXT">
    <p:spTree>
      <p:nvGrpSpPr>
        <p:cNvPr id="1" name="Shape 108"/>
        <p:cNvGrpSpPr/>
        <p:nvPr/>
      </p:nvGrpSpPr>
      <p:grpSpPr>
        <a:xfrm>
          <a:off x="0" y="0"/>
          <a:ext cx="0" cy="0"/>
          <a:chOff x="0" y="0"/>
          <a:chExt cx="0" cy="0"/>
        </a:xfrm>
      </p:grpSpPr>
      <p:sp>
        <p:nvSpPr>
          <p:cNvPr id="109" name="Google Shape;109;p152"/>
          <p:cNvSpPr txBox="1">
            <a:spLocks noGrp="1"/>
          </p:cNvSpPr>
          <p:nvPr>
            <p:ph type="title"/>
          </p:nvPr>
        </p:nvSpPr>
        <p:spPr>
          <a:xfrm>
            <a:off x="457202" y="204788"/>
            <a:ext cx="3292473" cy="871537"/>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rgbClr val="538C3F"/>
              </a:buClr>
              <a:buSzPts val="2000"/>
              <a:buFont typeface="Century Gothic"/>
              <a:buNone/>
              <a:defRPr sz="2000" b="0" i="0">
                <a:solidFill>
                  <a:srgbClr val="538C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152"/>
          <p:cNvSpPr txBox="1">
            <a:spLocks noGrp="1"/>
          </p:cNvSpPr>
          <p:nvPr>
            <p:ph type="body" idx="1"/>
          </p:nvPr>
        </p:nvSpPr>
        <p:spPr>
          <a:xfrm>
            <a:off x="3979862" y="204792"/>
            <a:ext cx="4706937" cy="4389835"/>
          </a:xfrm>
          <a:prstGeom prst="rect">
            <a:avLst/>
          </a:prstGeom>
          <a:noFill/>
          <a:ln>
            <a:noFill/>
          </a:ln>
        </p:spPr>
        <p:txBody>
          <a:bodyPr spcFirstLastPara="1" wrap="square" lIns="0" tIns="45700" rIns="0" bIns="45700" anchor="t" anchorCtr="0">
            <a:noAutofit/>
          </a:bodyPr>
          <a:lstStyle>
            <a:lvl1pPr marL="457200" lvl="0" indent="-330200" algn="l">
              <a:lnSpc>
                <a:spcPct val="100000"/>
              </a:lnSpc>
              <a:spcBef>
                <a:spcPts val="320"/>
              </a:spcBef>
              <a:spcAft>
                <a:spcPts val="0"/>
              </a:spcAft>
              <a:buClr>
                <a:srgbClr val="181818"/>
              </a:buClr>
              <a:buSzPts val="1600"/>
              <a:buChar char="•"/>
              <a:defRPr sz="1600"/>
            </a:lvl1pPr>
            <a:lvl2pPr marL="914400" lvl="1" indent="-317500" algn="l">
              <a:lnSpc>
                <a:spcPct val="100000"/>
              </a:lnSpc>
              <a:spcBef>
                <a:spcPts val="280"/>
              </a:spcBef>
              <a:spcAft>
                <a:spcPts val="0"/>
              </a:spcAft>
              <a:buClr>
                <a:schemeClr val="dk1"/>
              </a:buClr>
              <a:buSzPts val="1400"/>
              <a:buChar char="–"/>
              <a:defRPr sz="1400"/>
            </a:lvl2pPr>
            <a:lvl3pPr marL="1371600" lvl="2" indent="-304800" algn="l">
              <a:lnSpc>
                <a:spcPct val="100000"/>
              </a:lnSpc>
              <a:spcBef>
                <a:spcPts val="240"/>
              </a:spcBef>
              <a:spcAft>
                <a:spcPts val="0"/>
              </a:spcAft>
              <a:buClr>
                <a:srgbClr val="B5D084"/>
              </a:buClr>
              <a:buSzPts val="1200"/>
              <a:buChar char="•"/>
              <a:defRPr sz="1200"/>
            </a:lvl3pPr>
            <a:lvl4pPr marL="1828800" lvl="3" indent="-298450" algn="l">
              <a:lnSpc>
                <a:spcPct val="100000"/>
              </a:lnSpc>
              <a:spcBef>
                <a:spcPts val="220"/>
              </a:spcBef>
              <a:spcAft>
                <a:spcPts val="0"/>
              </a:spcAft>
              <a:buClr>
                <a:schemeClr val="dk1"/>
              </a:buClr>
              <a:buSzPts val="1100"/>
              <a:buChar char="–"/>
              <a:defRPr sz="1100"/>
            </a:lvl4pPr>
            <a:lvl5pPr marL="2286000" lvl="4" indent="-298450" algn="l">
              <a:lnSpc>
                <a:spcPct val="100000"/>
              </a:lnSpc>
              <a:spcBef>
                <a:spcPts val="220"/>
              </a:spcBef>
              <a:spcAft>
                <a:spcPts val="0"/>
              </a:spcAft>
              <a:buClr>
                <a:schemeClr val="dk1"/>
              </a:buClr>
              <a:buSzPts val="1100"/>
              <a:buChar char="»"/>
              <a:defRPr sz="11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11" name="Google Shape;111;p152"/>
          <p:cNvSpPr txBox="1">
            <a:spLocks noGrp="1"/>
          </p:cNvSpPr>
          <p:nvPr>
            <p:ph type="body" idx="2"/>
          </p:nvPr>
        </p:nvSpPr>
        <p:spPr>
          <a:xfrm>
            <a:off x="457202" y="1076327"/>
            <a:ext cx="3292473" cy="3518297"/>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280"/>
              </a:spcBef>
              <a:spcAft>
                <a:spcPts val="0"/>
              </a:spcAft>
              <a:buClr>
                <a:srgbClr val="181818"/>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rgbClr val="B5D084"/>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112" name="Google Shape;112;p152"/>
          <p:cNvSpPr txBox="1">
            <a:spLocks noGrp="1"/>
          </p:cNvSpPr>
          <p:nvPr>
            <p:ph type="dt" idx="10"/>
          </p:nvPr>
        </p:nvSpPr>
        <p:spPr>
          <a:xfrm>
            <a:off x="6899808" y="4828032"/>
            <a:ext cx="1083733" cy="273844"/>
          </a:xfrm>
          <a:prstGeom prst="rect">
            <a:avLst/>
          </a:prstGeom>
          <a:noFill/>
          <a:ln>
            <a:noFill/>
          </a:ln>
        </p:spPr>
        <p:txBody>
          <a:bodyPr spcFirstLastPara="1" wrap="square" lIns="91425" tIns="45700" rIns="0"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52"/>
          <p:cNvSpPr txBox="1">
            <a:spLocks noGrp="1"/>
          </p:cNvSpPr>
          <p:nvPr>
            <p:ph type="sldNum" idx="12"/>
          </p:nvPr>
        </p:nvSpPr>
        <p:spPr>
          <a:xfrm>
            <a:off x="8264674" y="4825521"/>
            <a:ext cx="422126"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icture with Caption and subtitle" type="picTx">
  <p:cSld name="PICTURE_WITH_CAPTION_TEXT">
    <p:spTree>
      <p:nvGrpSpPr>
        <p:cNvPr id="1" name="Shape 114"/>
        <p:cNvGrpSpPr/>
        <p:nvPr/>
      </p:nvGrpSpPr>
      <p:grpSpPr>
        <a:xfrm>
          <a:off x="0" y="0"/>
          <a:ext cx="0" cy="0"/>
          <a:chOff x="0" y="0"/>
          <a:chExt cx="0" cy="0"/>
        </a:xfrm>
      </p:grpSpPr>
      <p:sp>
        <p:nvSpPr>
          <p:cNvPr id="115" name="Google Shape;115;p153"/>
          <p:cNvSpPr txBox="1">
            <a:spLocks noGrp="1"/>
          </p:cNvSpPr>
          <p:nvPr>
            <p:ph type="title"/>
          </p:nvPr>
        </p:nvSpPr>
        <p:spPr>
          <a:xfrm>
            <a:off x="1863724" y="3600450"/>
            <a:ext cx="5414963" cy="425053"/>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rgbClr val="538C3F"/>
              </a:buClr>
              <a:buSzPts val="2000"/>
              <a:buFont typeface="Century Gothic"/>
              <a:buNone/>
              <a:defRPr sz="2000" b="0" i="0">
                <a:solidFill>
                  <a:srgbClr val="538C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153"/>
          <p:cNvSpPr>
            <a:spLocks noGrp="1"/>
          </p:cNvSpPr>
          <p:nvPr>
            <p:ph type="pic" idx="2"/>
          </p:nvPr>
        </p:nvSpPr>
        <p:spPr>
          <a:xfrm>
            <a:off x="1863724" y="459581"/>
            <a:ext cx="5414963" cy="3086100"/>
          </a:xfrm>
          <a:prstGeom prst="rect">
            <a:avLst/>
          </a:prstGeom>
          <a:noFill/>
          <a:ln>
            <a:noFill/>
          </a:ln>
        </p:spPr>
        <p:txBody>
          <a:bodyPr spcFirstLastPara="1" wrap="square" lIns="0" tIns="45700" rIns="0" bIns="45700" anchor="t" anchorCtr="0">
            <a:noAutofit/>
          </a:bodyPr>
          <a:lstStyle>
            <a:lvl1pPr marR="0" lvl="0" algn="l" rtl="0">
              <a:lnSpc>
                <a:spcPct val="100000"/>
              </a:lnSpc>
              <a:spcBef>
                <a:spcPts val="640"/>
              </a:spcBef>
              <a:spcAft>
                <a:spcPts val="0"/>
              </a:spcAft>
              <a:buClr>
                <a:srgbClr val="181818"/>
              </a:buClr>
              <a:buSzPts val="3200"/>
              <a:buFont typeface="Arial"/>
              <a:buNone/>
              <a:defRPr sz="3200" b="0" i="0" u="none" strike="noStrike" cap="none">
                <a:solidFill>
                  <a:srgbClr val="181818"/>
                </a:solidFill>
                <a:latin typeface="Georgia"/>
                <a:ea typeface="Georgia"/>
                <a:cs typeface="Georgia"/>
                <a:sym typeface="Georgia"/>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Georgia"/>
                <a:ea typeface="Georgia"/>
                <a:cs typeface="Georgia"/>
                <a:sym typeface="Georgia"/>
              </a:defRPr>
            </a:lvl2pPr>
            <a:lvl3pPr marR="0" lvl="2" algn="l" rtl="0">
              <a:lnSpc>
                <a:spcPct val="100000"/>
              </a:lnSpc>
              <a:spcBef>
                <a:spcPts val="480"/>
              </a:spcBef>
              <a:spcAft>
                <a:spcPts val="0"/>
              </a:spcAft>
              <a:buClr>
                <a:srgbClr val="B5D084"/>
              </a:buClr>
              <a:buSzPts val="2400"/>
              <a:buFont typeface="Arial"/>
              <a:buNone/>
              <a:defRPr sz="2400" b="0" i="0" u="none" strike="noStrike" cap="none">
                <a:solidFill>
                  <a:srgbClr val="B5D084"/>
                </a:solidFill>
                <a:latin typeface="Georgia"/>
                <a:ea typeface="Georgia"/>
                <a:cs typeface="Georgia"/>
                <a:sym typeface="Georgia"/>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onstantia"/>
                <a:ea typeface="Constantia"/>
                <a:cs typeface="Constantia"/>
                <a:sym typeface="Constantia"/>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onstantia"/>
                <a:ea typeface="Constantia"/>
                <a:cs typeface="Constantia"/>
                <a:sym typeface="Constantia"/>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Georgia"/>
                <a:ea typeface="Georgia"/>
                <a:cs typeface="Georgia"/>
                <a:sym typeface="Georgia"/>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Georgia"/>
                <a:ea typeface="Georgia"/>
                <a:cs typeface="Georgia"/>
                <a:sym typeface="Georgia"/>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Georgia"/>
                <a:ea typeface="Georgia"/>
                <a:cs typeface="Georgia"/>
                <a:sym typeface="Georgia"/>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Georgia"/>
                <a:ea typeface="Georgia"/>
                <a:cs typeface="Georgia"/>
                <a:sym typeface="Georgia"/>
              </a:defRPr>
            </a:lvl9pPr>
          </a:lstStyle>
          <a:p>
            <a:endParaRPr/>
          </a:p>
        </p:txBody>
      </p:sp>
      <p:sp>
        <p:nvSpPr>
          <p:cNvPr id="117" name="Google Shape;117;p153"/>
          <p:cNvSpPr txBox="1">
            <a:spLocks noGrp="1"/>
          </p:cNvSpPr>
          <p:nvPr>
            <p:ph type="body" idx="1"/>
          </p:nvPr>
        </p:nvSpPr>
        <p:spPr>
          <a:xfrm>
            <a:off x="1863724" y="4025503"/>
            <a:ext cx="5414963" cy="603646"/>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280"/>
              </a:spcBef>
              <a:spcAft>
                <a:spcPts val="0"/>
              </a:spcAft>
              <a:buClr>
                <a:srgbClr val="181818"/>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rgbClr val="B5D084"/>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118" name="Google Shape;118;p153"/>
          <p:cNvSpPr txBox="1">
            <a:spLocks noGrp="1"/>
          </p:cNvSpPr>
          <p:nvPr>
            <p:ph type="dt" idx="10"/>
          </p:nvPr>
        </p:nvSpPr>
        <p:spPr>
          <a:xfrm>
            <a:off x="6899808" y="4828032"/>
            <a:ext cx="1083733" cy="273844"/>
          </a:xfrm>
          <a:prstGeom prst="rect">
            <a:avLst/>
          </a:prstGeom>
          <a:noFill/>
          <a:ln>
            <a:noFill/>
          </a:ln>
        </p:spPr>
        <p:txBody>
          <a:bodyPr spcFirstLastPara="1" wrap="square" lIns="91425" tIns="45700" rIns="0"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p153"/>
          <p:cNvSpPr txBox="1">
            <a:spLocks noGrp="1"/>
          </p:cNvSpPr>
          <p:nvPr>
            <p:ph type="sldNum" idx="12"/>
          </p:nvPr>
        </p:nvSpPr>
        <p:spPr>
          <a:xfrm>
            <a:off x="8264674" y="4825521"/>
            <a:ext cx="418952"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50/50 Green,White (bullet list)">
  <p:cSld name="50/50 Green,White (bullet list)">
    <p:spTree>
      <p:nvGrpSpPr>
        <p:cNvPr id="1" name="Shape 120"/>
        <p:cNvGrpSpPr/>
        <p:nvPr/>
      </p:nvGrpSpPr>
      <p:grpSpPr>
        <a:xfrm>
          <a:off x="0" y="0"/>
          <a:ext cx="0" cy="0"/>
          <a:chOff x="0" y="0"/>
          <a:chExt cx="0" cy="0"/>
        </a:xfrm>
      </p:grpSpPr>
      <p:sp>
        <p:nvSpPr>
          <p:cNvPr id="121" name="Google Shape;121;p154"/>
          <p:cNvSpPr/>
          <p:nvPr/>
        </p:nvSpPr>
        <p:spPr>
          <a:xfrm>
            <a:off x="4437944" y="4730750"/>
            <a:ext cx="4706055" cy="4127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sp>
        <p:nvSpPr>
          <p:cNvPr id="122" name="Google Shape;122;p154"/>
          <p:cNvSpPr/>
          <p:nvPr/>
        </p:nvSpPr>
        <p:spPr>
          <a:xfrm>
            <a:off x="0" y="0"/>
            <a:ext cx="4457701" cy="514350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eorgia"/>
              <a:ea typeface="Georgia"/>
              <a:cs typeface="Georgia"/>
              <a:sym typeface="Georgia"/>
            </a:endParaRPr>
          </a:p>
        </p:txBody>
      </p:sp>
      <p:sp>
        <p:nvSpPr>
          <p:cNvPr id="123" name="Google Shape;123;p154"/>
          <p:cNvSpPr txBox="1">
            <a:spLocks noGrp="1"/>
          </p:cNvSpPr>
          <p:nvPr>
            <p:ph type="dt" idx="10"/>
          </p:nvPr>
        </p:nvSpPr>
        <p:spPr>
          <a:xfrm>
            <a:off x="6899805" y="4830765"/>
            <a:ext cx="1083733" cy="273844"/>
          </a:xfrm>
          <a:prstGeom prst="rect">
            <a:avLst/>
          </a:prstGeom>
          <a:noFill/>
          <a:ln>
            <a:noFill/>
          </a:ln>
        </p:spPr>
        <p:txBody>
          <a:bodyPr spcFirstLastPara="1" wrap="square" lIns="91425" tIns="45700" rIns="0" bIns="45700" anchor="ctr" anchorCtr="0">
            <a:noAutofit/>
          </a:bodyPr>
          <a:lstStyle>
            <a:lvl1pPr lvl="0" algn="r">
              <a:lnSpc>
                <a:spcPct val="100000"/>
              </a:lnSpc>
              <a:spcBef>
                <a:spcPts val="0"/>
              </a:spcBef>
              <a:spcAft>
                <a:spcPts val="0"/>
              </a:spcAft>
              <a:buSzPts val="1400"/>
              <a:buNone/>
              <a:defRPr>
                <a:solidFill>
                  <a:schemeClr val="accent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154"/>
          <p:cNvSpPr txBox="1">
            <a:spLocks noGrp="1"/>
          </p:cNvSpPr>
          <p:nvPr>
            <p:ph type="sldNum" idx="12"/>
          </p:nvPr>
        </p:nvSpPr>
        <p:spPr>
          <a:xfrm>
            <a:off x="8161866" y="4830765"/>
            <a:ext cx="524935"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81888D"/>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81888D"/>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81888D"/>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81888D"/>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81888D"/>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81888D"/>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81888D"/>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81888D"/>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81888D"/>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25" name="Google Shape;125;p154"/>
          <p:cNvSpPr txBox="1">
            <a:spLocks noGrp="1"/>
          </p:cNvSpPr>
          <p:nvPr>
            <p:ph type="body" idx="1"/>
          </p:nvPr>
        </p:nvSpPr>
        <p:spPr>
          <a:xfrm>
            <a:off x="454025" y="336947"/>
            <a:ext cx="4003676" cy="1488679"/>
          </a:xfrm>
          <a:prstGeom prst="rect">
            <a:avLst/>
          </a:prstGeom>
          <a:noFill/>
          <a:ln>
            <a:noFill/>
          </a:ln>
        </p:spPr>
        <p:txBody>
          <a:bodyPr spcFirstLastPara="1" wrap="square" lIns="0" tIns="0" rIns="228600" bIns="0" anchor="b" anchorCtr="0">
            <a:noAutofit/>
          </a:bodyPr>
          <a:lstStyle>
            <a:lvl1pPr marL="457200" lvl="0" indent="-228600" algn="l">
              <a:lnSpc>
                <a:spcPct val="100000"/>
              </a:lnSpc>
              <a:spcBef>
                <a:spcPts val="480"/>
              </a:spcBef>
              <a:spcAft>
                <a:spcPts val="0"/>
              </a:spcAft>
              <a:buClr>
                <a:schemeClr val="lt1"/>
              </a:buClr>
              <a:buSzPts val="2400"/>
              <a:buNone/>
              <a:defRPr sz="2400">
                <a:solidFill>
                  <a:schemeClr val="lt1"/>
                </a:solidFill>
                <a:latin typeface="Century Gothic"/>
                <a:ea typeface="Century Gothic"/>
                <a:cs typeface="Century Gothic"/>
                <a:sym typeface="Century Gothic"/>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26" name="Google Shape;126;p154"/>
          <p:cNvSpPr txBox="1">
            <a:spLocks noGrp="1"/>
          </p:cNvSpPr>
          <p:nvPr>
            <p:ph type="body" idx="2"/>
          </p:nvPr>
        </p:nvSpPr>
        <p:spPr>
          <a:xfrm>
            <a:off x="454025" y="1919155"/>
            <a:ext cx="4003676" cy="1488679"/>
          </a:xfrm>
          <a:prstGeom prst="rect">
            <a:avLst/>
          </a:prstGeom>
          <a:noFill/>
          <a:ln>
            <a:noFill/>
          </a:ln>
        </p:spPr>
        <p:txBody>
          <a:bodyPr spcFirstLastPara="1" wrap="square" lIns="0" tIns="0" rIns="228600" bIns="0" anchor="t" anchorCtr="0">
            <a:noAutofit/>
          </a:bodyPr>
          <a:lstStyle>
            <a:lvl1pPr marL="457200" lvl="0" indent="-228600" algn="l">
              <a:lnSpc>
                <a:spcPct val="100000"/>
              </a:lnSpc>
              <a:spcBef>
                <a:spcPts val="300"/>
              </a:spcBef>
              <a:spcAft>
                <a:spcPts val="0"/>
              </a:spcAft>
              <a:buClr>
                <a:schemeClr val="lt1"/>
              </a:buClr>
              <a:buSzPts val="1500"/>
              <a:buNone/>
              <a:defRPr sz="1500">
                <a:solidFill>
                  <a:schemeClr val="lt1"/>
                </a:solidFill>
                <a:latin typeface="Georgia"/>
                <a:ea typeface="Georgia"/>
                <a:cs typeface="Georgia"/>
                <a:sym typeface="Georgia"/>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27" name="Google Shape;127;p154"/>
          <p:cNvSpPr txBox="1">
            <a:spLocks noGrp="1"/>
          </p:cNvSpPr>
          <p:nvPr>
            <p:ph type="body" idx="3"/>
          </p:nvPr>
        </p:nvSpPr>
        <p:spPr>
          <a:xfrm>
            <a:off x="4681538" y="1919288"/>
            <a:ext cx="4005262" cy="2375297"/>
          </a:xfrm>
          <a:prstGeom prst="rect">
            <a:avLst/>
          </a:prstGeom>
          <a:noFill/>
          <a:ln>
            <a:noFill/>
          </a:ln>
        </p:spPr>
        <p:txBody>
          <a:bodyPr spcFirstLastPara="1" wrap="square" lIns="0" tIns="45700" rIns="0" bIns="45700" anchor="t" anchorCtr="0">
            <a:noAutofit/>
          </a:bodyPr>
          <a:lstStyle>
            <a:lvl1pPr marL="457200" lvl="0" indent="-342900" algn="l">
              <a:lnSpc>
                <a:spcPct val="100000"/>
              </a:lnSpc>
              <a:spcBef>
                <a:spcPts val="360"/>
              </a:spcBef>
              <a:spcAft>
                <a:spcPts val="0"/>
              </a:spcAft>
              <a:buClr>
                <a:srgbClr val="181818"/>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298450" algn="l">
              <a:lnSpc>
                <a:spcPct val="100000"/>
              </a:lnSpc>
              <a:spcBef>
                <a:spcPts val="220"/>
              </a:spcBef>
              <a:spcAft>
                <a:spcPts val="0"/>
              </a:spcAft>
              <a:buClr>
                <a:schemeClr val="dk1"/>
              </a:buClr>
              <a:buSzPts val="1100"/>
              <a:buChar char="–"/>
              <a:defRPr sz="1100"/>
            </a:lvl4pPr>
            <a:lvl5pPr marL="2286000" lvl="4" indent="-298450" algn="l">
              <a:lnSpc>
                <a:spcPct val="100000"/>
              </a:lnSpc>
              <a:spcBef>
                <a:spcPts val="220"/>
              </a:spcBef>
              <a:spcAft>
                <a:spcPts val="0"/>
              </a:spcAft>
              <a:buClr>
                <a:schemeClr val="dk1"/>
              </a:buClr>
              <a:buSzPts val="1100"/>
              <a:buChar char="»"/>
              <a:defRPr sz="11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28" name="Google Shape;128;p154"/>
          <p:cNvSpPr/>
          <p:nvPr/>
        </p:nvSpPr>
        <p:spPr>
          <a:xfrm>
            <a:off x="228865" y="4902685"/>
            <a:ext cx="2023533" cy="143967"/>
          </a:xfrm>
          <a:custGeom>
            <a:avLst/>
            <a:gdLst/>
            <a:ahLst/>
            <a:cxnLst/>
            <a:rect l="l" t="t" r="r" b="b"/>
            <a:pathLst>
              <a:path w="4048" h="384" extrusionOk="0">
                <a:moveTo>
                  <a:pt x="100" y="304"/>
                </a:moveTo>
                <a:lnTo>
                  <a:pt x="100" y="304"/>
                </a:lnTo>
                <a:lnTo>
                  <a:pt x="118" y="304"/>
                </a:lnTo>
                <a:lnTo>
                  <a:pt x="134" y="300"/>
                </a:lnTo>
                <a:lnTo>
                  <a:pt x="148" y="298"/>
                </a:lnTo>
                <a:lnTo>
                  <a:pt x="162" y="292"/>
                </a:lnTo>
                <a:lnTo>
                  <a:pt x="176" y="288"/>
                </a:lnTo>
                <a:lnTo>
                  <a:pt x="188" y="280"/>
                </a:lnTo>
                <a:lnTo>
                  <a:pt x="200" y="272"/>
                </a:lnTo>
                <a:lnTo>
                  <a:pt x="210" y="262"/>
                </a:lnTo>
                <a:lnTo>
                  <a:pt x="218" y="252"/>
                </a:lnTo>
                <a:lnTo>
                  <a:pt x="226" y="240"/>
                </a:lnTo>
                <a:lnTo>
                  <a:pt x="234" y="228"/>
                </a:lnTo>
                <a:lnTo>
                  <a:pt x="240" y="214"/>
                </a:lnTo>
                <a:lnTo>
                  <a:pt x="244" y="200"/>
                </a:lnTo>
                <a:lnTo>
                  <a:pt x="248" y="184"/>
                </a:lnTo>
                <a:lnTo>
                  <a:pt x="250" y="168"/>
                </a:lnTo>
                <a:lnTo>
                  <a:pt x="250" y="150"/>
                </a:lnTo>
                <a:lnTo>
                  <a:pt x="250" y="150"/>
                </a:lnTo>
                <a:lnTo>
                  <a:pt x="250" y="134"/>
                </a:lnTo>
                <a:lnTo>
                  <a:pt x="248" y="118"/>
                </a:lnTo>
                <a:lnTo>
                  <a:pt x="244" y="104"/>
                </a:lnTo>
                <a:lnTo>
                  <a:pt x="240" y="90"/>
                </a:lnTo>
                <a:lnTo>
                  <a:pt x="234" y="76"/>
                </a:lnTo>
                <a:lnTo>
                  <a:pt x="228" y="64"/>
                </a:lnTo>
                <a:lnTo>
                  <a:pt x="220" y="52"/>
                </a:lnTo>
                <a:lnTo>
                  <a:pt x="212" y="42"/>
                </a:lnTo>
                <a:lnTo>
                  <a:pt x="202" y="32"/>
                </a:lnTo>
                <a:lnTo>
                  <a:pt x="192" y="24"/>
                </a:lnTo>
                <a:lnTo>
                  <a:pt x="180" y="16"/>
                </a:lnTo>
                <a:lnTo>
                  <a:pt x="168" y="10"/>
                </a:lnTo>
                <a:lnTo>
                  <a:pt x="156" y="6"/>
                </a:lnTo>
                <a:lnTo>
                  <a:pt x="142" y="2"/>
                </a:lnTo>
                <a:lnTo>
                  <a:pt x="128" y="0"/>
                </a:lnTo>
                <a:lnTo>
                  <a:pt x="112" y="0"/>
                </a:lnTo>
                <a:lnTo>
                  <a:pt x="0" y="0"/>
                </a:lnTo>
                <a:lnTo>
                  <a:pt x="0" y="304"/>
                </a:lnTo>
                <a:lnTo>
                  <a:pt x="100" y="304"/>
                </a:lnTo>
                <a:close/>
                <a:moveTo>
                  <a:pt x="56" y="42"/>
                </a:moveTo>
                <a:lnTo>
                  <a:pt x="110" y="42"/>
                </a:lnTo>
                <a:lnTo>
                  <a:pt x="110" y="42"/>
                </a:lnTo>
                <a:lnTo>
                  <a:pt x="126" y="44"/>
                </a:lnTo>
                <a:lnTo>
                  <a:pt x="142" y="50"/>
                </a:lnTo>
                <a:lnTo>
                  <a:pt x="156" y="60"/>
                </a:lnTo>
                <a:lnTo>
                  <a:pt x="168" y="72"/>
                </a:lnTo>
                <a:lnTo>
                  <a:pt x="176" y="88"/>
                </a:lnTo>
                <a:lnTo>
                  <a:pt x="184" y="106"/>
                </a:lnTo>
                <a:lnTo>
                  <a:pt x="188" y="128"/>
                </a:lnTo>
                <a:lnTo>
                  <a:pt x="190" y="150"/>
                </a:lnTo>
                <a:lnTo>
                  <a:pt x="190" y="150"/>
                </a:lnTo>
                <a:lnTo>
                  <a:pt x="188" y="174"/>
                </a:lnTo>
                <a:lnTo>
                  <a:pt x="184" y="194"/>
                </a:lnTo>
                <a:lnTo>
                  <a:pt x="176" y="214"/>
                </a:lnTo>
                <a:lnTo>
                  <a:pt x="166" y="230"/>
                </a:lnTo>
                <a:lnTo>
                  <a:pt x="154" y="242"/>
                </a:lnTo>
                <a:lnTo>
                  <a:pt x="138" y="252"/>
                </a:lnTo>
                <a:lnTo>
                  <a:pt x="122" y="258"/>
                </a:lnTo>
                <a:lnTo>
                  <a:pt x="102" y="258"/>
                </a:lnTo>
                <a:lnTo>
                  <a:pt x="56" y="258"/>
                </a:lnTo>
                <a:lnTo>
                  <a:pt x="56" y="42"/>
                </a:lnTo>
                <a:close/>
                <a:moveTo>
                  <a:pt x="484" y="258"/>
                </a:moveTo>
                <a:lnTo>
                  <a:pt x="484" y="156"/>
                </a:lnTo>
                <a:lnTo>
                  <a:pt x="484" y="156"/>
                </a:lnTo>
                <a:lnTo>
                  <a:pt x="484" y="132"/>
                </a:lnTo>
                <a:lnTo>
                  <a:pt x="480" y="114"/>
                </a:lnTo>
                <a:lnTo>
                  <a:pt x="476" y="108"/>
                </a:lnTo>
                <a:lnTo>
                  <a:pt x="472" y="102"/>
                </a:lnTo>
                <a:lnTo>
                  <a:pt x="462" y="90"/>
                </a:lnTo>
                <a:lnTo>
                  <a:pt x="462" y="90"/>
                </a:lnTo>
                <a:lnTo>
                  <a:pt x="450" y="84"/>
                </a:lnTo>
                <a:lnTo>
                  <a:pt x="434" y="78"/>
                </a:lnTo>
                <a:lnTo>
                  <a:pt x="416" y="76"/>
                </a:lnTo>
                <a:lnTo>
                  <a:pt x="394" y="74"/>
                </a:lnTo>
                <a:lnTo>
                  <a:pt x="394" y="74"/>
                </a:lnTo>
                <a:lnTo>
                  <a:pt x="372" y="76"/>
                </a:lnTo>
                <a:lnTo>
                  <a:pt x="352" y="78"/>
                </a:lnTo>
                <a:lnTo>
                  <a:pt x="336" y="84"/>
                </a:lnTo>
                <a:lnTo>
                  <a:pt x="322" y="92"/>
                </a:lnTo>
                <a:lnTo>
                  <a:pt x="322" y="92"/>
                </a:lnTo>
                <a:lnTo>
                  <a:pt x="310" y="102"/>
                </a:lnTo>
                <a:lnTo>
                  <a:pt x="300" y="110"/>
                </a:lnTo>
                <a:lnTo>
                  <a:pt x="296" y="122"/>
                </a:lnTo>
                <a:lnTo>
                  <a:pt x="292" y="138"/>
                </a:lnTo>
                <a:lnTo>
                  <a:pt x="334" y="146"/>
                </a:lnTo>
                <a:lnTo>
                  <a:pt x="334" y="146"/>
                </a:lnTo>
                <a:lnTo>
                  <a:pt x="338" y="136"/>
                </a:lnTo>
                <a:lnTo>
                  <a:pt x="340" y="130"/>
                </a:lnTo>
                <a:lnTo>
                  <a:pt x="346" y="124"/>
                </a:lnTo>
                <a:lnTo>
                  <a:pt x="352" y="118"/>
                </a:lnTo>
                <a:lnTo>
                  <a:pt x="358" y="114"/>
                </a:lnTo>
                <a:lnTo>
                  <a:pt x="366" y="112"/>
                </a:lnTo>
                <a:lnTo>
                  <a:pt x="388" y="110"/>
                </a:lnTo>
                <a:lnTo>
                  <a:pt x="388" y="110"/>
                </a:lnTo>
                <a:lnTo>
                  <a:pt x="398" y="110"/>
                </a:lnTo>
                <a:lnTo>
                  <a:pt x="408" y="112"/>
                </a:lnTo>
                <a:lnTo>
                  <a:pt x="416" y="114"/>
                </a:lnTo>
                <a:lnTo>
                  <a:pt x="422" y="118"/>
                </a:lnTo>
                <a:lnTo>
                  <a:pt x="428" y="124"/>
                </a:lnTo>
                <a:lnTo>
                  <a:pt x="432" y="130"/>
                </a:lnTo>
                <a:lnTo>
                  <a:pt x="434" y="136"/>
                </a:lnTo>
                <a:lnTo>
                  <a:pt x="434" y="146"/>
                </a:lnTo>
                <a:lnTo>
                  <a:pt x="434" y="162"/>
                </a:lnTo>
                <a:lnTo>
                  <a:pt x="434" y="162"/>
                </a:lnTo>
                <a:lnTo>
                  <a:pt x="422" y="162"/>
                </a:lnTo>
                <a:lnTo>
                  <a:pt x="422" y="162"/>
                </a:lnTo>
                <a:lnTo>
                  <a:pt x="390" y="162"/>
                </a:lnTo>
                <a:lnTo>
                  <a:pt x="362" y="166"/>
                </a:lnTo>
                <a:lnTo>
                  <a:pt x="338" y="172"/>
                </a:lnTo>
                <a:lnTo>
                  <a:pt x="320" y="182"/>
                </a:lnTo>
                <a:lnTo>
                  <a:pt x="304" y="192"/>
                </a:lnTo>
                <a:lnTo>
                  <a:pt x="294" y="206"/>
                </a:lnTo>
                <a:lnTo>
                  <a:pt x="290" y="212"/>
                </a:lnTo>
                <a:lnTo>
                  <a:pt x="286" y="222"/>
                </a:lnTo>
                <a:lnTo>
                  <a:pt x="284" y="238"/>
                </a:lnTo>
                <a:lnTo>
                  <a:pt x="284" y="238"/>
                </a:lnTo>
                <a:lnTo>
                  <a:pt x="286" y="254"/>
                </a:lnTo>
                <a:lnTo>
                  <a:pt x="290" y="268"/>
                </a:lnTo>
                <a:lnTo>
                  <a:pt x="296" y="278"/>
                </a:lnTo>
                <a:lnTo>
                  <a:pt x="306" y="288"/>
                </a:lnTo>
                <a:lnTo>
                  <a:pt x="316" y="298"/>
                </a:lnTo>
                <a:lnTo>
                  <a:pt x="328" y="304"/>
                </a:lnTo>
                <a:lnTo>
                  <a:pt x="344" y="306"/>
                </a:lnTo>
                <a:lnTo>
                  <a:pt x="360" y="308"/>
                </a:lnTo>
                <a:lnTo>
                  <a:pt x="360" y="308"/>
                </a:lnTo>
                <a:lnTo>
                  <a:pt x="374" y="308"/>
                </a:lnTo>
                <a:lnTo>
                  <a:pt x="388" y="304"/>
                </a:lnTo>
                <a:lnTo>
                  <a:pt x="402" y="298"/>
                </a:lnTo>
                <a:lnTo>
                  <a:pt x="414" y="290"/>
                </a:lnTo>
                <a:lnTo>
                  <a:pt x="414" y="290"/>
                </a:lnTo>
                <a:lnTo>
                  <a:pt x="420" y="284"/>
                </a:lnTo>
                <a:lnTo>
                  <a:pt x="424" y="278"/>
                </a:lnTo>
                <a:lnTo>
                  <a:pt x="434" y="258"/>
                </a:lnTo>
                <a:lnTo>
                  <a:pt x="434" y="258"/>
                </a:lnTo>
                <a:lnTo>
                  <a:pt x="438" y="282"/>
                </a:lnTo>
                <a:lnTo>
                  <a:pt x="442" y="304"/>
                </a:lnTo>
                <a:lnTo>
                  <a:pt x="492" y="304"/>
                </a:lnTo>
                <a:lnTo>
                  <a:pt x="492" y="304"/>
                </a:lnTo>
                <a:lnTo>
                  <a:pt x="486" y="280"/>
                </a:lnTo>
                <a:lnTo>
                  <a:pt x="484" y="258"/>
                </a:lnTo>
                <a:lnTo>
                  <a:pt x="484" y="258"/>
                </a:lnTo>
                <a:close/>
                <a:moveTo>
                  <a:pt x="434" y="210"/>
                </a:moveTo>
                <a:lnTo>
                  <a:pt x="434" y="210"/>
                </a:lnTo>
                <a:lnTo>
                  <a:pt x="434" y="222"/>
                </a:lnTo>
                <a:lnTo>
                  <a:pt x="430" y="234"/>
                </a:lnTo>
                <a:lnTo>
                  <a:pt x="426" y="244"/>
                </a:lnTo>
                <a:lnTo>
                  <a:pt x="418" y="254"/>
                </a:lnTo>
                <a:lnTo>
                  <a:pt x="410" y="260"/>
                </a:lnTo>
                <a:lnTo>
                  <a:pt x="400" y="266"/>
                </a:lnTo>
                <a:lnTo>
                  <a:pt x="388" y="268"/>
                </a:lnTo>
                <a:lnTo>
                  <a:pt x="376" y="270"/>
                </a:lnTo>
                <a:lnTo>
                  <a:pt x="376" y="270"/>
                </a:lnTo>
                <a:lnTo>
                  <a:pt x="368" y="270"/>
                </a:lnTo>
                <a:lnTo>
                  <a:pt x="360" y="268"/>
                </a:lnTo>
                <a:lnTo>
                  <a:pt x="352" y="264"/>
                </a:lnTo>
                <a:lnTo>
                  <a:pt x="348" y="260"/>
                </a:lnTo>
                <a:lnTo>
                  <a:pt x="342" y="256"/>
                </a:lnTo>
                <a:lnTo>
                  <a:pt x="340" y="250"/>
                </a:lnTo>
                <a:lnTo>
                  <a:pt x="338" y="244"/>
                </a:lnTo>
                <a:lnTo>
                  <a:pt x="336" y="236"/>
                </a:lnTo>
                <a:lnTo>
                  <a:pt x="336" y="236"/>
                </a:lnTo>
                <a:lnTo>
                  <a:pt x="338" y="226"/>
                </a:lnTo>
                <a:lnTo>
                  <a:pt x="344" y="216"/>
                </a:lnTo>
                <a:lnTo>
                  <a:pt x="350" y="208"/>
                </a:lnTo>
                <a:lnTo>
                  <a:pt x="362" y="202"/>
                </a:lnTo>
                <a:lnTo>
                  <a:pt x="362" y="202"/>
                </a:lnTo>
                <a:lnTo>
                  <a:pt x="376" y="196"/>
                </a:lnTo>
                <a:lnTo>
                  <a:pt x="394" y="192"/>
                </a:lnTo>
                <a:lnTo>
                  <a:pt x="412" y="190"/>
                </a:lnTo>
                <a:lnTo>
                  <a:pt x="432" y="190"/>
                </a:lnTo>
                <a:lnTo>
                  <a:pt x="434" y="190"/>
                </a:lnTo>
                <a:lnTo>
                  <a:pt x="434" y="210"/>
                </a:lnTo>
                <a:close/>
                <a:moveTo>
                  <a:pt x="728" y="78"/>
                </a:moveTo>
                <a:lnTo>
                  <a:pt x="676" y="78"/>
                </a:lnTo>
                <a:lnTo>
                  <a:pt x="676" y="186"/>
                </a:lnTo>
                <a:lnTo>
                  <a:pt x="676" y="186"/>
                </a:lnTo>
                <a:lnTo>
                  <a:pt x="674" y="214"/>
                </a:lnTo>
                <a:lnTo>
                  <a:pt x="672" y="224"/>
                </a:lnTo>
                <a:lnTo>
                  <a:pt x="670" y="234"/>
                </a:lnTo>
                <a:lnTo>
                  <a:pt x="670" y="234"/>
                </a:lnTo>
                <a:lnTo>
                  <a:pt x="662" y="246"/>
                </a:lnTo>
                <a:lnTo>
                  <a:pt x="652" y="256"/>
                </a:lnTo>
                <a:lnTo>
                  <a:pt x="640" y="262"/>
                </a:lnTo>
                <a:lnTo>
                  <a:pt x="626" y="264"/>
                </a:lnTo>
                <a:lnTo>
                  <a:pt x="626" y="264"/>
                </a:lnTo>
                <a:lnTo>
                  <a:pt x="618" y="264"/>
                </a:lnTo>
                <a:lnTo>
                  <a:pt x="612" y="262"/>
                </a:lnTo>
                <a:lnTo>
                  <a:pt x="606" y="260"/>
                </a:lnTo>
                <a:lnTo>
                  <a:pt x="602" y="254"/>
                </a:lnTo>
                <a:lnTo>
                  <a:pt x="598" y="250"/>
                </a:lnTo>
                <a:lnTo>
                  <a:pt x="596" y="242"/>
                </a:lnTo>
                <a:lnTo>
                  <a:pt x="594" y="226"/>
                </a:lnTo>
                <a:lnTo>
                  <a:pt x="594" y="78"/>
                </a:lnTo>
                <a:lnTo>
                  <a:pt x="542" y="78"/>
                </a:lnTo>
                <a:lnTo>
                  <a:pt x="542" y="236"/>
                </a:lnTo>
                <a:lnTo>
                  <a:pt x="542" y="236"/>
                </a:lnTo>
                <a:lnTo>
                  <a:pt x="544" y="252"/>
                </a:lnTo>
                <a:lnTo>
                  <a:pt x="546" y="266"/>
                </a:lnTo>
                <a:lnTo>
                  <a:pt x="552" y="278"/>
                </a:lnTo>
                <a:lnTo>
                  <a:pt x="560" y="290"/>
                </a:lnTo>
                <a:lnTo>
                  <a:pt x="570" y="298"/>
                </a:lnTo>
                <a:lnTo>
                  <a:pt x="580" y="304"/>
                </a:lnTo>
                <a:lnTo>
                  <a:pt x="594" y="308"/>
                </a:lnTo>
                <a:lnTo>
                  <a:pt x="608" y="308"/>
                </a:lnTo>
                <a:lnTo>
                  <a:pt x="608" y="308"/>
                </a:lnTo>
                <a:lnTo>
                  <a:pt x="622" y="308"/>
                </a:lnTo>
                <a:lnTo>
                  <a:pt x="634" y="304"/>
                </a:lnTo>
                <a:lnTo>
                  <a:pt x="646" y="300"/>
                </a:lnTo>
                <a:lnTo>
                  <a:pt x="656" y="292"/>
                </a:lnTo>
                <a:lnTo>
                  <a:pt x="656" y="292"/>
                </a:lnTo>
                <a:lnTo>
                  <a:pt x="664" y="284"/>
                </a:lnTo>
                <a:lnTo>
                  <a:pt x="670" y="278"/>
                </a:lnTo>
                <a:lnTo>
                  <a:pt x="674" y="268"/>
                </a:lnTo>
                <a:lnTo>
                  <a:pt x="680" y="254"/>
                </a:lnTo>
                <a:lnTo>
                  <a:pt x="680" y="304"/>
                </a:lnTo>
                <a:lnTo>
                  <a:pt x="728" y="304"/>
                </a:lnTo>
                <a:lnTo>
                  <a:pt x="728" y="78"/>
                </a:lnTo>
                <a:close/>
                <a:moveTo>
                  <a:pt x="974" y="36"/>
                </a:moveTo>
                <a:lnTo>
                  <a:pt x="974" y="36"/>
                </a:lnTo>
                <a:lnTo>
                  <a:pt x="962" y="36"/>
                </a:lnTo>
                <a:lnTo>
                  <a:pt x="954" y="38"/>
                </a:lnTo>
                <a:lnTo>
                  <a:pt x="946" y="42"/>
                </a:lnTo>
                <a:lnTo>
                  <a:pt x="938" y="46"/>
                </a:lnTo>
                <a:lnTo>
                  <a:pt x="932" y="52"/>
                </a:lnTo>
                <a:lnTo>
                  <a:pt x="926" y="60"/>
                </a:lnTo>
                <a:lnTo>
                  <a:pt x="922" y="68"/>
                </a:lnTo>
                <a:lnTo>
                  <a:pt x="920" y="78"/>
                </a:lnTo>
                <a:lnTo>
                  <a:pt x="920" y="78"/>
                </a:lnTo>
                <a:lnTo>
                  <a:pt x="896" y="76"/>
                </a:lnTo>
                <a:lnTo>
                  <a:pt x="876" y="74"/>
                </a:lnTo>
                <a:lnTo>
                  <a:pt x="876" y="74"/>
                </a:lnTo>
                <a:lnTo>
                  <a:pt x="856" y="76"/>
                </a:lnTo>
                <a:lnTo>
                  <a:pt x="838" y="78"/>
                </a:lnTo>
                <a:lnTo>
                  <a:pt x="822" y="84"/>
                </a:lnTo>
                <a:lnTo>
                  <a:pt x="808" y="92"/>
                </a:lnTo>
                <a:lnTo>
                  <a:pt x="798" y="102"/>
                </a:lnTo>
                <a:lnTo>
                  <a:pt x="790" y="114"/>
                </a:lnTo>
                <a:lnTo>
                  <a:pt x="784" y="128"/>
                </a:lnTo>
                <a:lnTo>
                  <a:pt x="782" y="142"/>
                </a:lnTo>
                <a:lnTo>
                  <a:pt x="782" y="142"/>
                </a:lnTo>
                <a:lnTo>
                  <a:pt x="784" y="158"/>
                </a:lnTo>
                <a:lnTo>
                  <a:pt x="790" y="170"/>
                </a:lnTo>
                <a:lnTo>
                  <a:pt x="800" y="182"/>
                </a:lnTo>
                <a:lnTo>
                  <a:pt x="814" y="194"/>
                </a:lnTo>
                <a:lnTo>
                  <a:pt x="814" y="194"/>
                </a:lnTo>
                <a:lnTo>
                  <a:pt x="798" y="204"/>
                </a:lnTo>
                <a:lnTo>
                  <a:pt x="786" y="214"/>
                </a:lnTo>
                <a:lnTo>
                  <a:pt x="782" y="220"/>
                </a:lnTo>
                <a:lnTo>
                  <a:pt x="780" y="226"/>
                </a:lnTo>
                <a:lnTo>
                  <a:pt x="778" y="240"/>
                </a:lnTo>
                <a:lnTo>
                  <a:pt x="778" y="240"/>
                </a:lnTo>
                <a:lnTo>
                  <a:pt x="780" y="250"/>
                </a:lnTo>
                <a:lnTo>
                  <a:pt x="782" y="260"/>
                </a:lnTo>
                <a:lnTo>
                  <a:pt x="790" y="268"/>
                </a:lnTo>
                <a:lnTo>
                  <a:pt x="800" y="278"/>
                </a:lnTo>
                <a:lnTo>
                  <a:pt x="800" y="278"/>
                </a:lnTo>
                <a:lnTo>
                  <a:pt x="784" y="288"/>
                </a:lnTo>
                <a:lnTo>
                  <a:pt x="774" y="298"/>
                </a:lnTo>
                <a:lnTo>
                  <a:pt x="768" y="310"/>
                </a:lnTo>
                <a:lnTo>
                  <a:pt x="766" y="324"/>
                </a:lnTo>
                <a:lnTo>
                  <a:pt x="766" y="324"/>
                </a:lnTo>
                <a:lnTo>
                  <a:pt x="768" y="338"/>
                </a:lnTo>
                <a:lnTo>
                  <a:pt x="774" y="350"/>
                </a:lnTo>
                <a:lnTo>
                  <a:pt x="782" y="360"/>
                </a:lnTo>
                <a:lnTo>
                  <a:pt x="794" y="370"/>
                </a:lnTo>
                <a:lnTo>
                  <a:pt x="808" y="376"/>
                </a:lnTo>
                <a:lnTo>
                  <a:pt x="828" y="380"/>
                </a:lnTo>
                <a:lnTo>
                  <a:pt x="850" y="384"/>
                </a:lnTo>
                <a:lnTo>
                  <a:pt x="876" y="384"/>
                </a:lnTo>
                <a:lnTo>
                  <a:pt x="876" y="384"/>
                </a:lnTo>
                <a:lnTo>
                  <a:pt x="902" y="384"/>
                </a:lnTo>
                <a:lnTo>
                  <a:pt x="924" y="380"/>
                </a:lnTo>
                <a:lnTo>
                  <a:pt x="944" y="374"/>
                </a:lnTo>
                <a:lnTo>
                  <a:pt x="962" y="364"/>
                </a:lnTo>
                <a:lnTo>
                  <a:pt x="974" y="354"/>
                </a:lnTo>
                <a:lnTo>
                  <a:pt x="984" y="342"/>
                </a:lnTo>
                <a:lnTo>
                  <a:pt x="990" y="326"/>
                </a:lnTo>
                <a:lnTo>
                  <a:pt x="992" y="310"/>
                </a:lnTo>
                <a:lnTo>
                  <a:pt x="992" y="310"/>
                </a:lnTo>
                <a:lnTo>
                  <a:pt x="992" y="298"/>
                </a:lnTo>
                <a:lnTo>
                  <a:pt x="988" y="286"/>
                </a:lnTo>
                <a:lnTo>
                  <a:pt x="980" y="276"/>
                </a:lnTo>
                <a:lnTo>
                  <a:pt x="972" y="266"/>
                </a:lnTo>
                <a:lnTo>
                  <a:pt x="962" y="258"/>
                </a:lnTo>
                <a:lnTo>
                  <a:pt x="950" y="254"/>
                </a:lnTo>
                <a:lnTo>
                  <a:pt x="934" y="250"/>
                </a:lnTo>
                <a:lnTo>
                  <a:pt x="920" y="248"/>
                </a:lnTo>
                <a:lnTo>
                  <a:pt x="852" y="248"/>
                </a:lnTo>
                <a:lnTo>
                  <a:pt x="852" y="248"/>
                </a:lnTo>
                <a:lnTo>
                  <a:pt x="840" y="248"/>
                </a:lnTo>
                <a:lnTo>
                  <a:pt x="830" y="242"/>
                </a:lnTo>
                <a:lnTo>
                  <a:pt x="824" y="236"/>
                </a:lnTo>
                <a:lnTo>
                  <a:pt x="822" y="226"/>
                </a:lnTo>
                <a:lnTo>
                  <a:pt x="822" y="226"/>
                </a:lnTo>
                <a:lnTo>
                  <a:pt x="822" y="220"/>
                </a:lnTo>
                <a:lnTo>
                  <a:pt x="826" y="214"/>
                </a:lnTo>
                <a:lnTo>
                  <a:pt x="830" y="210"/>
                </a:lnTo>
                <a:lnTo>
                  <a:pt x="838" y="204"/>
                </a:lnTo>
                <a:lnTo>
                  <a:pt x="838" y="204"/>
                </a:lnTo>
                <a:lnTo>
                  <a:pt x="860" y="210"/>
                </a:lnTo>
                <a:lnTo>
                  <a:pt x="880" y="210"/>
                </a:lnTo>
                <a:lnTo>
                  <a:pt x="880" y="210"/>
                </a:lnTo>
                <a:lnTo>
                  <a:pt x="898" y="210"/>
                </a:lnTo>
                <a:lnTo>
                  <a:pt x="916" y="206"/>
                </a:lnTo>
                <a:lnTo>
                  <a:pt x="932" y="200"/>
                </a:lnTo>
                <a:lnTo>
                  <a:pt x="944" y="192"/>
                </a:lnTo>
                <a:lnTo>
                  <a:pt x="956" y="182"/>
                </a:lnTo>
                <a:lnTo>
                  <a:pt x="964" y="170"/>
                </a:lnTo>
                <a:lnTo>
                  <a:pt x="968" y="156"/>
                </a:lnTo>
                <a:lnTo>
                  <a:pt x="970" y="142"/>
                </a:lnTo>
                <a:lnTo>
                  <a:pt x="970" y="142"/>
                </a:lnTo>
                <a:lnTo>
                  <a:pt x="968" y="128"/>
                </a:lnTo>
                <a:lnTo>
                  <a:pt x="964" y="116"/>
                </a:lnTo>
                <a:lnTo>
                  <a:pt x="956" y="106"/>
                </a:lnTo>
                <a:lnTo>
                  <a:pt x="944" y="92"/>
                </a:lnTo>
                <a:lnTo>
                  <a:pt x="944" y="92"/>
                </a:lnTo>
                <a:lnTo>
                  <a:pt x="950" y="84"/>
                </a:lnTo>
                <a:lnTo>
                  <a:pt x="956" y="78"/>
                </a:lnTo>
                <a:lnTo>
                  <a:pt x="964" y="76"/>
                </a:lnTo>
                <a:lnTo>
                  <a:pt x="976" y="74"/>
                </a:lnTo>
                <a:lnTo>
                  <a:pt x="992" y="74"/>
                </a:lnTo>
                <a:lnTo>
                  <a:pt x="992" y="36"/>
                </a:lnTo>
                <a:lnTo>
                  <a:pt x="974" y="36"/>
                </a:lnTo>
                <a:close/>
                <a:moveTo>
                  <a:pt x="918" y="144"/>
                </a:moveTo>
                <a:lnTo>
                  <a:pt x="918" y="144"/>
                </a:lnTo>
                <a:lnTo>
                  <a:pt x="918" y="152"/>
                </a:lnTo>
                <a:lnTo>
                  <a:pt x="916" y="160"/>
                </a:lnTo>
                <a:lnTo>
                  <a:pt x="912" y="166"/>
                </a:lnTo>
                <a:lnTo>
                  <a:pt x="908" y="170"/>
                </a:lnTo>
                <a:lnTo>
                  <a:pt x="902" y="176"/>
                </a:lnTo>
                <a:lnTo>
                  <a:pt x="894" y="178"/>
                </a:lnTo>
                <a:lnTo>
                  <a:pt x="886" y="180"/>
                </a:lnTo>
                <a:lnTo>
                  <a:pt x="878" y="180"/>
                </a:lnTo>
                <a:lnTo>
                  <a:pt x="878" y="180"/>
                </a:lnTo>
                <a:lnTo>
                  <a:pt x="868" y="180"/>
                </a:lnTo>
                <a:lnTo>
                  <a:pt x="860" y="178"/>
                </a:lnTo>
                <a:lnTo>
                  <a:pt x="852" y="174"/>
                </a:lnTo>
                <a:lnTo>
                  <a:pt x="846" y="170"/>
                </a:lnTo>
                <a:lnTo>
                  <a:pt x="842" y="166"/>
                </a:lnTo>
                <a:lnTo>
                  <a:pt x="838" y="158"/>
                </a:lnTo>
                <a:lnTo>
                  <a:pt x="836" y="152"/>
                </a:lnTo>
                <a:lnTo>
                  <a:pt x="836" y="144"/>
                </a:lnTo>
                <a:lnTo>
                  <a:pt x="836" y="144"/>
                </a:lnTo>
                <a:lnTo>
                  <a:pt x="836" y="136"/>
                </a:lnTo>
                <a:lnTo>
                  <a:pt x="838" y="128"/>
                </a:lnTo>
                <a:lnTo>
                  <a:pt x="842" y="122"/>
                </a:lnTo>
                <a:lnTo>
                  <a:pt x="848" y="116"/>
                </a:lnTo>
                <a:lnTo>
                  <a:pt x="854" y="112"/>
                </a:lnTo>
                <a:lnTo>
                  <a:pt x="860" y="108"/>
                </a:lnTo>
                <a:lnTo>
                  <a:pt x="868" y="106"/>
                </a:lnTo>
                <a:lnTo>
                  <a:pt x="878" y="106"/>
                </a:lnTo>
                <a:lnTo>
                  <a:pt x="878" y="106"/>
                </a:lnTo>
                <a:lnTo>
                  <a:pt x="886" y="106"/>
                </a:lnTo>
                <a:lnTo>
                  <a:pt x="894" y="108"/>
                </a:lnTo>
                <a:lnTo>
                  <a:pt x="902" y="110"/>
                </a:lnTo>
                <a:lnTo>
                  <a:pt x="906" y="116"/>
                </a:lnTo>
                <a:lnTo>
                  <a:pt x="912" y="120"/>
                </a:lnTo>
                <a:lnTo>
                  <a:pt x="914" y="126"/>
                </a:lnTo>
                <a:lnTo>
                  <a:pt x="918" y="134"/>
                </a:lnTo>
                <a:lnTo>
                  <a:pt x="918" y="142"/>
                </a:lnTo>
                <a:lnTo>
                  <a:pt x="918" y="142"/>
                </a:lnTo>
                <a:lnTo>
                  <a:pt x="918" y="144"/>
                </a:lnTo>
                <a:lnTo>
                  <a:pt x="918" y="144"/>
                </a:lnTo>
                <a:close/>
                <a:moveTo>
                  <a:pt x="858" y="296"/>
                </a:moveTo>
                <a:lnTo>
                  <a:pt x="912" y="296"/>
                </a:lnTo>
                <a:lnTo>
                  <a:pt x="912" y="296"/>
                </a:lnTo>
                <a:lnTo>
                  <a:pt x="926" y="298"/>
                </a:lnTo>
                <a:lnTo>
                  <a:pt x="936" y="304"/>
                </a:lnTo>
                <a:lnTo>
                  <a:pt x="942" y="310"/>
                </a:lnTo>
                <a:lnTo>
                  <a:pt x="944" y="314"/>
                </a:lnTo>
                <a:lnTo>
                  <a:pt x="944" y="320"/>
                </a:lnTo>
                <a:lnTo>
                  <a:pt x="944" y="320"/>
                </a:lnTo>
                <a:lnTo>
                  <a:pt x="944" y="326"/>
                </a:lnTo>
                <a:lnTo>
                  <a:pt x="942" y="332"/>
                </a:lnTo>
                <a:lnTo>
                  <a:pt x="936" y="338"/>
                </a:lnTo>
                <a:lnTo>
                  <a:pt x="930" y="342"/>
                </a:lnTo>
                <a:lnTo>
                  <a:pt x="922" y="346"/>
                </a:lnTo>
                <a:lnTo>
                  <a:pt x="912" y="348"/>
                </a:lnTo>
                <a:lnTo>
                  <a:pt x="886" y="350"/>
                </a:lnTo>
                <a:lnTo>
                  <a:pt x="886" y="350"/>
                </a:lnTo>
                <a:lnTo>
                  <a:pt x="868" y="348"/>
                </a:lnTo>
                <a:lnTo>
                  <a:pt x="854" y="346"/>
                </a:lnTo>
                <a:lnTo>
                  <a:pt x="842" y="344"/>
                </a:lnTo>
                <a:lnTo>
                  <a:pt x="830" y="340"/>
                </a:lnTo>
                <a:lnTo>
                  <a:pt x="822" y="334"/>
                </a:lnTo>
                <a:lnTo>
                  <a:pt x="816" y="328"/>
                </a:lnTo>
                <a:lnTo>
                  <a:pt x="812" y="320"/>
                </a:lnTo>
                <a:lnTo>
                  <a:pt x="810" y="312"/>
                </a:lnTo>
                <a:lnTo>
                  <a:pt x="810" y="312"/>
                </a:lnTo>
                <a:lnTo>
                  <a:pt x="812" y="306"/>
                </a:lnTo>
                <a:lnTo>
                  <a:pt x="812" y="302"/>
                </a:lnTo>
                <a:lnTo>
                  <a:pt x="822" y="292"/>
                </a:lnTo>
                <a:lnTo>
                  <a:pt x="822" y="292"/>
                </a:lnTo>
                <a:lnTo>
                  <a:pt x="840" y="296"/>
                </a:lnTo>
                <a:lnTo>
                  <a:pt x="858" y="296"/>
                </a:lnTo>
                <a:lnTo>
                  <a:pt x="858" y="296"/>
                </a:lnTo>
                <a:close/>
                <a:moveTo>
                  <a:pt x="1212" y="150"/>
                </a:moveTo>
                <a:lnTo>
                  <a:pt x="1212" y="150"/>
                </a:lnTo>
                <a:lnTo>
                  <a:pt x="1212" y="130"/>
                </a:lnTo>
                <a:lnTo>
                  <a:pt x="1208" y="114"/>
                </a:lnTo>
                <a:lnTo>
                  <a:pt x="1202" y="100"/>
                </a:lnTo>
                <a:lnTo>
                  <a:pt x="1196" y="90"/>
                </a:lnTo>
                <a:lnTo>
                  <a:pt x="1186" y="80"/>
                </a:lnTo>
                <a:lnTo>
                  <a:pt x="1174" y="74"/>
                </a:lnTo>
                <a:lnTo>
                  <a:pt x="1160" y="70"/>
                </a:lnTo>
                <a:lnTo>
                  <a:pt x="1144" y="70"/>
                </a:lnTo>
                <a:lnTo>
                  <a:pt x="1144" y="70"/>
                </a:lnTo>
                <a:lnTo>
                  <a:pt x="1132" y="70"/>
                </a:lnTo>
                <a:lnTo>
                  <a:pt x="1122" y="72"/>
                </a:lnTo>
                <a:lnTo>
                  <a:pt x="1112" y="76"/>
                </a:lnTo>
                <a:lnTo>
                  <a:pt x="1104" y="82"/>
                </a:lnTo>
                <a:lnTo>
                  <a:pt x="1096" y="88"/>
                </a:lnTo>
                <a:lnTo>
                  <a:pt x="1088" y="96"/>
                </a:lnTo>
                <a:lnTo>
                  <a:pt x="1082" y="106"/>
                </a:lnTo>
                <a:lnTo>
                  <a:pt x="1076" y="118"/>
                </a:lnTo>
                <a:lnTo>
                  <a:pt x="1076" y="0"/>
                </a:lnTo>
                <a:lnTo>
                  <a:pt x="1026" y="0"/>
                </a:lnTo>
                <a:lnTo>
                  <a:pt x="1026" y="304"/>
                </a:lnTo>
                <a:lnTo>
                  <a:pt x="1076" y="304"/>
                </a:lnTo>
                <a:lnTo>
                  <a:pt x="1076" y="186"/>
                </a:lnTo>
                <a:lnTo>
                  <a:pt x="1076" y="186"/>
                </a:lnTo>
                <a:lnTo>
                  <a:pt x="1078" y="170"/>
                </a:lnTo>
                <a:lnTo>
                  <a:pt x="1080" y="156"/>
                </a:lnTo>
                <a:lnTo>
                  <a:pt x="1084" y="144"/>
                </a:lnTo>
                <a:lnTo>
                  <a:pt x="1090" y="132"/>
                </a:lnTo>
                <a:lnTo>
                  <a:pt x="1098" y="124"/>
                </a:lnTo>
                <a:lnTo>
                  <a:pt x="1106" y="118"/>
                </a:lnTo>
                <a:lnTo>
                  <a:pt x="1116" y="114"/>
                </a:lnTo>
                <a:lnTo>
                  <a:pt x="1128" y="114"/>
                </a:lnTo>
                <a:lnTo>
                  <a:pt x="1128" y="114"/>
                </a:lnTo>
                <a:lnTo>
                  <a:pt x="1134" y="114"/>
                </a:lnTo>
                <a:lnTo>
                  <a:pt x="1142" y="116"/>
                </a:lnTo>
                <a:lnTo>
                  <a:pt x="1148" y="120"/>
                </a:lnTo>
                <a:lnTo>
                  <a:pt x="1152" y="124"/>
                </a:lnTo>
                <a:lnTo>
                  <a:pt x="1156" y="130"/>
                </a:lnTo>
                <a:lnTo>
                  <a:pt x="1160" y="138"/>
                </a:lnTo>
                <a:lnTo>
                  <a:pt x="1162" y="146"/>
                </a:lnTo>
                <a:lnTo>
                  <a:pt x="1162" y="156"/>
                </a:lnTo>
                <a:lnTo>
                  <a:pt x="1162" y="304"/>
                </a:lnTo>
                <a:lnTo>
                  <a:pt x="1212" y="304"/>
                </a:lnTo>
                <a:lnTo>
                  <a:pt x="1212" y="150"/>
                </a:lnTo>
                <a:close/>
                <a:moveTo>
                  <a:pt x="1366" y="268"/>
                </a:moveTo>
                <a:lnTo>
                  <a:pt x="1366" y="268"/>
                </a:lnTo>
                <a:lnTo>
                  <a:pt x="1354" y="268"/>
                </a:lnTo>
                <a:lnTo>
                  <a:pt x="1342" y="264"/>
                </a:lnTo>
                <a:lnTo>
                  <a:pt x="1334" y="258"/>
                </a:lnTo>
                <a:lnTo>
                  <a:pt x="1326" y="252"/>
                </a:lnTo>
                <a:lnTo>
                  <a:pt x="1320" y="242"/>
                </a:lnTo>
                <a:lnTo>
                  <a:pt x="1316" y="230"/>
                </a:lnTo>
                <a:lnTo>
                  <a:pt x="1312" y="218"/>
                </a:lnTo>
                <a:lnTo>
                  <a:pt x="1312" y="202"/>
                </a:lnTo>
                <a:lnTo>
                  <a:pt x="1312" y="198"/>
                </a:lnTo>
                <a:lnTo>
                  <a:pt x="1466" y="198"/>
                </a:lnTo>
                <a:lnTo>
                  <a:pt x="1466" y="198"/>
                </a:lnTo>
                <a:lnTo>
                  <a:pt x="1466" y="192"/>
                </a:lnTo>
                <a:lnTo>
                  <a:pt x="1466" y="192"/>
                </a:lnTo>
                <a:lnTo>
                  <a:pt x="1464" y="166"/>
                </a:lnTo>
                <a:lnTo>
                  <a:pt x="1460" y="142"/>
                </a:lnTo>
                <a:lnTo>
                  <a:pt x="1450" y="122"/>
                </a:lnTo>
                <a:lnTo>
                  <a:pt x="1438" y="106"/>
                </a:lnTo>
                <a:lnTo>
                  <a:pt x="1424" y="92"/>
                </a:lnTo>
                <a:lnTo>
                  <a:pt x="1406" y="82"/>
                </a:lnTo>
                <a:lnTo>
                  <a:pt x="1388" y="76"/>
                </a:lnTo>
                <a:lnTo>
                  <a:pt x="1364" y="74"/>
                </a:lnTo>
                <a:lnTo>
                  <a:pt x="1364" y="74"/>
                </a:lnTo>
                <a:lnTo>
                  <a:pt x="1342" y="76"/>
                </a:lnTo>
                <a:lnTo>
                  <a:pt x="1322" y="82"/>
                </a:lnTo>
                <a:lnTo>
                  <a:pt x="1304" y="92"/>
                </a:lnTo>
                <a:lnTo>
                  <a:pt x="1288" y="106"/>
                </a:lnTo>
                <a:lnTo>
                  <a:pt x="1276" y="124"/>
                </a:lnTo>
                <a:lnTo>
                  <a:pt x="1266" y="144"/>
                </a:lnTo>
                <a:lnTo>
                  <a:pt x="1260" y="166"/>
                </a:lnTo>
                <a:lnTo>
                  <a:pt x="1258" y="192"/>
                </a:lnTo>
                <a:lnTo>
                  <a:pt x="1258" y="192"/>
                </a:lnTo>
                <a:lnTo>
                  <a:pt x="1260" y="218"/>
                </a:lnTo>
                <a:lnTo>
                  <a:pt x="1266" y="240"/>
                </a:lnTo>
                <a:lnTo>
                  <a:pt x="1276" y="260"/>
                </a:lnTo>
                <a:lnTo>
                  <a:pt x="1288" y="276"/>
                </a:lnTo>
                <a:lnTo>
                  <a:pt x="1302" y="290"/>
                </a:lnTo>
                <a:lnTo>
                  <a:pt x="1320" y="300"/>
                </a:lnTo>
                <a:lnTo>
                  <a:pt x="1340" y="306"/>
                </a:lnTo>
                <a:lnTo>
                  <a:pt x="1362" y="308"/>
                </a:lnTo>
                <a:lnTo>
                  <a:pt x="1362" y="308"/>
                </a:lnTo>
                <a:lnTo>
                  <a:pt x="1380" y="308"/>
                </a:lnTo>
                <a:lnTo>
                  <a:pt x="1398" y="304"/>
                </a:lnTo>
                <a:lnTo>
                  <a:pt x="1412" y="298"/>
                </a:lnTo>
                <a:lnTo>
                  <a:pt x="1426" y="290"/>
                </a:lnTo>
                <a:lnTo>
                  <a:pt x="1438" y="280"/>
                </a:lnTo>
                <a:lnTo>
                  <a:pt x="1448" y="268"/>
                </a:lnTo>
                <a:lnTo>
                  <a:pt x="1456" y="254"/>
                </a:lnTo>
                <a:lnTo>
                  <a:pt x="1462" y="238"/>
                </a:lnTo>
                <a:lnTo>
                  <a:pt x="1416" y="232"/>
                </a:lnTo>
                <a:lnTo>
                  <a:pt x="1416" y="232"/>
                </a:lnTo>
                <a:lnTo>
                  <a:pt x="1408" y="248"/>
                </a:lnTo>
                <a:lnTo>
                  <a:pt x="1402" y="254"/>
                </a:lnTo>
                <a:lnTo>
                  <a:pt x="1396" y="260"/>
                </a:lnTo>
                <a:lnTo>
                  <a:pt x="1390" y="264"/>
                </a:lnTo>
                <a:lnTo>
                  <a:pt x="1384" y="266"/>
                </a:lnTo>
                <a:lnTo>
                  <a:pt x="1366" y="268"/>
                </a:lnTo>
                <a:lnTo>
                  <a:pt x="1366" y="268"/>
                </a:lnTo>
                <a:close/>
                <a:moveTo>
                  <a:pt x="1312" y="164"/>
                </a:moveTo>
                <a:lnTo>
                  <a:pt x="1312" y="164"/>
                </a:lnTo>
                <a:lnTo>
                  <a:pt x="1314" y="152"/>
                </a:lnTo>
                <a:lnTo>
                  <a:pt x="1318" y="142"/>
                </a:lnTo>
                <a:lnTo>
                  <a:pt x="1322" y="132"/>
                </a:lnTo>
                <a:lnTo>
                  <a:pt x="1328" y="124"/>
                </a:lnTo>
                <a:lnTo>
                  <a:pt x="1336" y="118"/>
                </a:lnTo>
                <a:lnTo>
                  <a:pt x="1344" y="114"/>
                </a:lnTo>
                <a:lnTo>
                  <a:pt x="1352" y="110"/>
                </a:lnTo>
                <a:lnTo>
                  <a:pt x="1364" y="110"/>
                </a:lnTo>
                <a:lnTo>
                  <a:pt x="1364" y="110"/>
                </a:lnTo>
                <a:lnTo>
                  <a:pt x="1374" y="110"/>
                </a:lnTo>
                <a:lnTo>
                  <a:pt x="1384" y="114"/>
                </a:lnTo>
                <a:lnTo>
                  <a:pt x="1392" y="118"/>
                </a:lnTo>
                <a:lnTo>
                  <a:pt x="1398" y="124"/>
                </a:lnTo>
                <a:lnTo>
                  <a:pt x="1404" y="132"/>
                </a:lnTo>
                <a:lnTo>
                  <a:pt x="1410" y="142"/>
                </a:lnTo>
                <a:lnTo>
                  <a:pt x="1412" y="152"/>
                </a:lnTo>
                <a:lnTo>
                  <a:pt x="1414" y="164"/>
                </a:lnTo>
                <a:lnTo>
                  <a:pt x="1312" y="164"/>
                </a:lnTo>
                <a:close/>
                <a:moveTo>
                  <a:pt x="1564" y="200"/>
                </a:moveTo>
                <a:lnTo>
                  <a:pt x="1564" y="200"/>
                </a:lnTo>
                <a:lnTo>
                  <a:pt x="1564" y="184"/>
                </a:lnTo>
                <a:lnTo>
                  <a:pt x="1568" y="170"/>
                </a:lnTo>
                <a:lnTo>
                  <a:pt x="1572" y="156"/>
                </a:lnTo>
                <a:lnTo>
                  <a:pt x="1580" y="146"/>
                </a:lnTo>
                <a:lnTo>
                  <a:pt x="1588" y="138"/>
                </a:lnTo>
                <a:lnTo>
                  <a:pt x="1600" y="132"/>
                </a:lnTo>
                <a:lnTo>
                  <a:pt x="1612" y="128"/>
                </a:lnTo>
                <a:lnTo>
                  <a:pt x="1624" y="126"/>
                </a:lnTo>
                <a:lnTo>
                  <a:pt x="1628" y="126"/>
                </a:lnTo>
                <a:lnTo>
                  <a:pt x="1628" y="72"/>
                </a:lnTo>
                <a:lnTo>
                  <a:pt x="1628" y="72"/>
                </a:lnTo>
                <a:lnTo>
                  <a:pt x="1620" y="72"/>
                </a:lnTo>
                <a:lnTo>
                  <a:pt x="1620" y="72"/>
                </a:lnTo>
                <a:lnTo>
                  <a:pt x="1608" y="74"/>
                </a:lnTo>
                <a:lnTo>
                  <a:pt x="1594" y="80"/>
                </a:lnTo>
                <a:lnTo>
                  <a:pt x="1594" y="80"/>
                </a:lnTo>
                <a:lnTo>
                  <a:pt x="1582" y="90"/>
                </a:lnTo>
                <a:lnTo>
                  <a:pt x="1572" y="100"/>
                </a:lnTo>
                <a:lnTo>
                  <a:pt x="1566" y="114"/>
                </a:lnTo>
                <a:lnTo>
                  <a:pt x="1560" y="132"/>
                </a:lnTo>
                <a:lnTo>
                  <a:pt x="1560" y="78"/>
                </a:lnTo>
                <a:lnTo>
                  <a:pt x="1512" y="78"/>
                </a:lnTo>
                <a:lnTo>
                  <a:pt x="1512" y="304"/>
                </a:lnTo>
                <a:lnTo>
                  <a:pt x="1564" y="304"/>
                </a:lnTo>
                <a:lnTo>
                  <a:pt x="1564" y="200"/>
                </a:lnTo>
                <a:close/>
                <a:moveTo>
                  <a:pt x="1766" y="264"/>
                </a:moveTo>
                <a:lnTo>
                  <a:pt x="1766" y="264"/>
                </a:lnTo>
                <a:lnTo>
                  <a:pt x="1748" y="262"/>
                </a:lnTo>
                <a:lnTo>
                  <a:pt x="1742" y="260"/>
                </a:lnTo>
                <a:lnTo>
                  <a:pt x="1738" y="256"/>
                </a:lnTo>
                <a:lnTo>
                  <a:pt x="1734" y="252"/>
                </a:lnTo>
                <a:lnTo>
                  <a:pt x="1732" y="246"/>
                </a:lnTo>
                <a:lnTo>
                  <a:pt x="1730" y="228"/>
                </a:lnTo>
                <a:lnTo>
                  <a:pt x="1730" y="118"/>
                </a:lnTo>
                <a:lnTo>
                  <a:pt x="1776" y="118"/>
                </a:lnTo>
                <a:lnTo>
                  <a:pt x="1776" y="78"/>
                </a:lnTo>
                <a:lnTo>
                  <a:pt x="1730" y="78"/>
                </a:lnTo>
                <a:lnTo>
                  <a:pt x="1730" y="16"/>
                </a:lnTo>
                <a:lnTo>
                  <a:pt x="1688" y="20"/>
                </a:lnTo>
                <a:lnTo>
                  <a:pt x="1684" y="78"/>
                </a:lnTo>
                <a:lnTo>
                  <a:pt x="1652" y="78"/>
                </a:lnTo>
                <a:lnTo>
                  <a:pt x="1652" y="118"/>
                </a:lnTo>
                <a:lnTo>
                  <a:pt x="1680" y="118"/>
                </a:lnTo>
                <a:lnTo>
                  <a:pt x="1680" y="234"/>
                </a:lnTo>
                <a:lnTo>
                  <a:pt x="1680" y="234"/>
                </a:lnTo>
                <a:lnTo>
                  <a:pt x="1682" y="254"/>
                </a:lnTo>
                <a:lnTo>
                  <a:pt x="1684" y="270"/>
                </a:lnTo>
                <a:lnTo>
                  <a:pt x="1688" y="280"/>
                </a:lnTo>
                <a:lnTo>
                  <a:pt x="1696" y="290"/>
                </a:lnTo>
                <a:lnTo>
                  <a:pt x="1696" y="290"/>
                </a:lnTo>
                <a:lnTo>
                  <a:pt x="1706" y="298"/>
                </a:lnTo>
                <a:lnTo>
                  <a:pt x="1716" y="304"/>
                </a:lnTo>
                <a:lnTo>
                  <a:pt x="1730" y="308"/>
                </a:lnTo>
                <a:lnTo>
                  <a:pt x="1744" y="308"/>
                </a:lnTo>
                <a:lnTo>
                  <a:pt x="1744" y="308"/>
                </a:lnTo>
                <a:lnTo>
                  <a:pt x="1758" y="308"/>
                </a:lnTo>
                <a:lnTo>
                  <a:pt x="1780" y="304"/>
                </a:lnTo>
                <a:lnTo>
                  <a:pt x="1780" y="264"/>
                </a:lnTo>
                <a:lnTo>
                  <a:pt x="1780" y="264"/>
                </a:lnTo>
                <a:lnTo>
                  <a:pt x="1766" y="264"/>
                </a:lnTo>
                <a:lnTo>
                  <a:pt x="1766" y="264"/>
                </a:lnTo>
                <a:close/>
                <a:moveTo>
                  <a:pt x="1958" y="78"/>
                </a:moveTo>
                <a:lnTo>
                  <a:pt x="1910" y="228"/>
                </a:lnTo>
                <a:lnTo>
                  <a:pt x="1856" y="78"/>
                </a:lnTo>
                <a:lnTo>
                  <a:pt x="1804" y="78"/>
                </a:lnTo>
                <a:lnTo>
                  <a:pt x="1880" y="290"/>
                </a:lnTo>
                <a:lnTo>
                  <a:pt x="1880" y="290"/>
                </a:lnTo>
                <a:lnTo>
                  <a:pt x="1884" y="304"/>
                </a:lnTo>
                <a:lnTo>
                  <a:pt x="1884" y="304"/>
                </a:lnTo>
                <a:lnTo>
                  <a:pt x="1884" y="312"/>
                </a:lnTo>
                <a:lnTo>
                  <a:pt x="1882" y="320"/>
                </a:lnTo>
                <a:lnTo>
                  <a:pt x="1878" y="326"/>
                </a:lnTo>
                <a:lnTo>
                  <a:pt x="1874" y="332"/>
                </a:lnTo>
                <a:lnTo>
                  <a:pt x="1868" y="336"/>
                </a:lnTo>
                <a:lnTo>
                  <a:pt x="1860" y="340"/>
                </a:lnTo>
                <a:lnTo>
                  <a:pt x="1854" y="342"/>
                </a:lnTo>
                <a:lnTo>
                  <a:pt x="1846" y="344"/>
                </a:lnTo>
                <a:lnTo>
                  <a:pt x="1846" y="344"/>
                </a:lnTo>
                <a:lnTo>
                  <a:pt x="1820" y="342"/>
                </a:lnTo>
                <a:lnTo>
                  <a:pt x="1820" y="384"/>
                </a:lnTo>
                <a:lnTo>
                  <a:pt x="1820" y="384"/>
                </a:lnTo>
                <a:lnTo>
                  <a:pt x="1850" y="384"/>
                </a:lnTo>
                <a:lnTo>
                  <a:pt x="1850" y="384"/>
                </a:lnTo>
                <a:lnTo>
                  <a:pt x="1860" y="384"/>
                </a:lnTo>
                <a:lnTo>
                  <a:pt x="1870" y="382"/>
                </a:lnTo>
                <a:lnTo>
                  <a:pt x="1880" y="378"/>
                </a:lnTo>
                <a:lnTo>
                  <a:pt x="1888" y="372"/>
                </a:lnTo>
                <a:lnTo>
                  <a:pt x="1894" y="366"/>
                </a:lnTo>
                <a:lnTo>
                  <a:pt x="1900" y="358"/>
                </a:lnTo>
                <a:lnTo>
                  <a:pt x="1906" y="346"/>
                </a:lnTo>
                <a:lnTo>
                  <a:pt x="1910" y="334"/>
                </a:lnTo>
                <a:lnTo>
                  <a:pt x="1998" y="78"/>
                </a:lnTo>
                <a:lnTo>
                  <a:pt x="1958" y="78"/>
                </a:lnTo>
                <a:close/>
                <a:moveTo>
                  <a:pt x="2106" y="302"/>
                </a:moveTo>
                <a:lnTo>
                  <a:pt x="2158" y="302"/>
                </a:lnTo>
                <a:lnTo>
                  <a:pt x="2158" y="302"/>
                </a:lnTo>
                <a:lnTo>
                  <a:pt x="2174" y="300"/>
                </a:lnTo>
                <a:lnTo>
                  <a:pt x="2182" y="298"/>
                </a:lnTo>
                <a:lnTo>
                  <a:pt x="2188" y="294"/>
                </a:lnTo>
                <a:lnTo>
                  <a:pt x="2192" y="290"/>
                </a:lnTo>
                <a:lnTo>
                  <a:pt x="2196" y="284"/>
                </a:lnTo>
                <a:lnTo>
                  <a:pt x="2198" y="278"/>
                </a:lnTo>
                <a:lnTo>
                  <a:pt x="2200" y="272"/>
                </a:lnTo>
                <a:lnTo>
                  <a:pt x="2200" y="272"/>
                </a:lnTo>
                <a:lnTo>
                  <a:pt x="2200" y="272"/>
                </a:lnTo>
                <a:lnTo>
                  <a:pt x="2198" y="262"/>
                </a:lnTo>
                <a:lnTo>
                  <a:pt x="2194" y="254"/>
                </a:lnTo>
                <a:lnTo>
                  <a:pt x="2186" y="248"/>
                </a:lnTo>
                <a:lnTo>
                  <a:pt x="2178" y="244"/>
                </a:lnTo>
                <a:lnTo>
                  <a:pt x="2178" y="244"/>
                </a:lnTo>
                <a:lnTo>
                  <a:pt x="2184" y="240"/>
                </a:lnTo>
                <a:lnTo>
                  <a:pt x="2188" y="234"/>
                </a:lnTo>
                <a:lnTo>
                  <a:pt x="2192" y="228"/>
                </a:lnTo>
                <a:lnTo>
                  <a:pt x="2194" y="218"/>
                </a:lnTo>
                <a:lnTo>
                  <a:pt x="2194" y="218"/>
                </a:lnTo>
                <a:lnTo>
                  <a:pt x="2194" y="218"/>
                </a:lnTo>
                <a:lnTo>
                  <a:pt x="2192" y="208"/>
                </a:lnTo>
                <a:lnTo>
                  <a:pt x="2186" y="200"/>
                </a:lnTo>
                <a:lnTo>
                  <a:pt x="2186" y="200"/>
                </a:lnTo>
                <a:lnTo>
                  <a:pt x="2180" y="196"/>
                </a:lnTo>
                <a:lnTo>
                  <a:pt x="2174" y="192"/>
                </a:lnTo>
                <a:lnTo>
                  <a:pt x="2166" y="190"/>
                </a:lnTo>
                <a:lnTo>
                  <a:pt x="2156" y="190"/>
                </a:lnTo>
                <a:lnTo>
                  <a:pt x="2106" y="190"/>
                </a:lnTo>
                <a:lnTo>
                  <a:pt x="2106" y="302"/>
                </a:lnTo>
                <a:close/>
                <a:moveTo>
                  <a:pt x="2126" y="238"/>
                </a:moveTo>
                <a:lnTo>
                  <a:pt x="2126" y="208"/>
                </a:lnTo>
                <a:lnTo>
                  <a:pt x="2154" y="208"/>
                </a:lnTo>
                <a:lnTo>
                  <a:pt x="2154" y="208"/>
                </a:lnTo>
                <a:lnTo>
                  <a:pt x="2162" y="208"/>
                </a:lnTo>
                <a:lnTo>
                  <a:pt x="2168" y="212"/>
                </a:lnTo>
                <a:lnTo>
                  <a:pt x="2172" y="216"/>
                </a:lnTo>
                <a:lnTo>
                  <a:pt x="2174" y="222"/>
                </a:lnTo>
                <a:lnTo>
                  <a:pt x="2174" y="222"/>
                </a:lnTo>
                <a:lnTo>
                  <a:pt x="2174" y="222"/>
                </a:lnTo>
                <a:lnTo>
                  <a:pt x="2172" y="228"/>
                </a:lnTo>
                <a:lnTo>
                  <a:pt x="2168" y="234"/>
                </a:lnTo>
                <a:lnTo>
                  <a:pt x="2160" y="236"/>
                </a:lnTo>
                <a:lnTo>
                  <a:pt x="2152" y="238"/>
                </a:lnTo>
                <a:lnTo>
                  <a:pt x="2126" y="238"/>
                </a:lnTo>
                <a:close/>
                <a:moveTo>
                  <a:pt x="2126" y="284"/>
                </a:moveTo>
                <a:lnTo>
                  <a:pt x="2126" y="254"/>
                </a:lnTo>
                <a:lnTo>
                  <a:pt x="2156" y="254"/>
                </a:lnTo>
                <a:lnTo>
                  <a:pt x="2156" y="254"/>
                </a:lnTo>
                <a:lnTo>
                  <a:pt x="2166" y="256"/>
                </a:lnTo>
                <a:lnTo>
                  <a:pt x="2174" y="258"/>
                </a:lnTo>
                <a:lnTo>
                  <a:pt x="2178" y="262"/>
                </a:lnTo>
                <a:lnTo>
                  <a:pt x="2180" y="270"/>
                </a:lnTo>
                <a:lnTo>
                  <a:pt x="2180" y="270"/>
                </a:lnTo>
                <a:lnTo>
                  <a:pt x="2180" y="270"/>
                </a:lnTo>
                <a:lnTo>
                  <a:pt x="2178" y="276"/>
                </a:lnTo>
                <a:lnTo>
                  <a:pt x="2174" y="280"/>
                </a:lnTo>
                <a:lnTo>
                  <a:pt x="2168" y="284"/>
                </a:lnTo>
                <a:lnTo>
                  <a:pt x="2158" y="284"/>
                </a:lnTo>
                <a:lnTo>
                  <a:pt x="2126" y="284"/>
                </a:lnTo>
                <a:close/>
                <a:moveTo>
                  <a:pt x="2276" y="304"/>
                </a:moveTo>
                <a:lnTo>
                  <a:pt x="2276" y="304"/>
                </a:lnTo>
                <a:lnTo>
                  <a:pt x="2286" y="304"/>
                </a:lnTo>
                <a:lnTo>
                  <a:pt x="2294" y="300"/>
                </a:lnTo>
                <a:lnTo>
                  <a:pt x="2304" y="296"/>
                </a:lnTo>
                <a:lnTo>
                  <a:pt x="2310" y="292"/>
                </a:lnTo>
                <a:lnTo>
                  <a:pt x="2316" y="284"/>
                </a:lnTo>
                <a:lnTo>
                  <a:pt x="2320" y="276"/>
                </a:lnTo>
                <a:lnTo>
                  <a:pt x="2322" y="266"/>
                </a:lnTo>
                <a:lnTo>
                  <a:pt x="2324" y="254"/>
                </a:lnTo>
                <a:lnTo>
                  <a:pt x="2324" y="190"/>
                </a:lnTo>
                <a:lnTo>
                  <a:pt x="2304" y="190"/>
                </a:lnTo>
                <a:lnTo>
                  <a:pt x="2304" y="254"/>
                </a:lnTo>
                <a:lnTo>
                  <a:pt x="2304" y="254"/>
                </a:lnTo>
                <a:lnTo>
                  <a:pt x="2302" y="268"/>
                </a:lnTo>
                <a:lnTo>
                  <a:pt x="2300" y="274"/>
                </a:lnTo>
                <a:lnTo>
                  <a:pt x="2296" y="278"/>
                </a:lnTo>
                <a:lnTo>
                  <a:pt x="2292" y="282"/>
                </a:lnTo>
                <a:lnTo>
                  <a:pt x="2288" y="284"/>
                </a:lnTo>
                <a:lnTo>
                  <a:pt x="2276" y="286"/>
                </a:lnTo>
                <a:lnTo>
                  <a:pt x="2276" y="286"/>
                </a:lnTo>
                <a:lnTo>
                  <a:pt x="2264" y="284"/>
                </a:lnTo>
                <a:lnTo>
                  <a:pt x="2258" y="282"/>
                </a:lnTo>
                <a:lnTo>
                  <a:pt x="2254" y="278"/>
                </a:lnTo>
                <a:lnTo>
                  <a:pt x="2252" y="274"/>
                </a:lnTo>
                <a:lnTo>
                  <a:pt x="2248" y="268"/>
                </a:lnTo>
                <a:lnTo>
                  <a:pt x="2248" y="254"/>
                </a:lnTo>
                <a:lnTo>
                  <a:pt x="2248" y="190"/>
                </a:lnTo>
                <a:lnTo>
                  <a:pt x="2228" y="190"/>
                </a:lnTo>
                <a:lnTo>
                  <a:pt x="2228" y="254"/>
                </a:lnTo>
                <a:lnTo>
                  <a:pt x="2228" y="254"/>
                </a:lnTo>
                <a:lnTo>
                  <a:pt x="2228" y="266"/>
                </a:lnTo>
                <a:lnTo>
                  <a:pt x="2230" y="276"/>
                </a:lnTo>
                <a:lnTo>
                  <a:pt x="2234" y="284"/>
                </a:lnTo>
                <a:lnTo>
                  <a:pt x="2240" y="292"/>
                </a:lnTo>
                <a:lnTo>
                  <a:pt x="2248" y="296"/>
                </a:lnTo>
                <a:lnTo>
                  <a:pt x="2256" y="300"/>
                </a:lnTo>
                <a:lnTo>
                  <a:pt x="2264" y="304"/>
                </a:lnTo>
                <a:lnTo>
                  <a:pt x="2276" y="304"/>
                </a:lnTo>
                <a:lnTo>
                  <a:pt x="2276" y="304"/>
                </a:lnTo>
                <a:close/>
                <a:moveTo>
                  <a:pt x="2396" y="304"/>
                </a:moveTo>
                <a:lnTo>
                  <a:pt x="2396" y="304"/>
                </a:lnTo>
                <a:lnTo>
                  <a:pt x="2404" y="304"/>
                </a:lnTo>
                <a:lnTo>
                  <a:pt x="2412" y="302"/>
                </a:lnTo>
                <a:lnTo>
                  <a:pt x="2420" y="298"/>
                </a:lnTo>
                <a:lnTo>
                  <a:pt x="2426" y="294"/>
                </a:lnTo>
                <a:lnTo>
                  <a:pt x="2430" y="290"/>
                </a:lnTo>
                <a:lnTo>
                  <a:pt x="2434" y="284"/>
                </a:lnTo>
                <a:lnTo>
                  <a:pt x="2436" y="278"/>
                </a:lnTo>
                <a:lnTo>
                  <a:pt x="2436" y="270"/>
                </a:lnTo>
                <a:lnTo>
                  <a:pt x="2436" y="270"/>
                </a:lnTo>
                <a:lnTo>
                  <a:pt x="2436" y="270"/>
                </a:lnTo>
                <a:lnTo>
                  <a:pt x="2436" y="264"/>
                </a:lnTo>
                <a:lnTo>
                  <a:pt x="2434" y="258"/>
                </a:lnTo>
                <a:lnTo>
                  <a:pt x="2432" y="254"/>
                </a:lnTo>
                <a:lnTo>
                  <a:pt x="2428" y="248"/>
                </a:lnTo>
                <a:lnTo>
                  <a:pt x="2416" y="242"/>
                </a:lnTo>
                <a:lnTo>
                  <a:pt x="2400" y="238"/>
                </a:lnTo>
                <a:lnTo>
                  <a:pt x="2400" y="238"/>
                </a:lnTo>
                <a:lnTo>
                  <a:pt x="2388" y="234"/>
                </a:lnTo>
                <a:lnTo>
                  <a:pt x="2378" y="230"/>
                </a:lnTo>
                <a:lnTo>
                  <a:pt x="2374" y="226"/>
                </a:lnTo>
                <a:lnTo>
                  <a:pt x="2374" y="220"/>
                </a:lnTo>
                <a:lnTo>
                  <a:pt x="2374" y="220"/>
                </a:lnTo>
                <a:lnTo>
                  <a:pt x="2374" y="220"/>
                </a:lnTo>
                <a:lnTo>
                  <a:pt x="2374" y="214"/>
                </a:lnTo>
                <a:lnTo>
                  <a:pt x="2378" y="210"/>
                </a:lnTo>
                <a:lnTo>
                  <a:pt x="2384" y="208"/>
                </a:lnTo>
                <a:lnTo>
                  <a:pt x="2392" y="206"/>
                </a:lnTo>
                <a:lnTo>
                  <a:pt x="2392" y="206"/>
                </a:lnTo>
                <a:lnTo>
                  <a:pt x="2400" y="206"/>
                </a:lnTo>
                <a:lnTo>
                  <a:pt x="2408" y="208"/>
                </a:lnTo>
                <a:lnTo>
                  <a:pt x="2414" y="212"/>
                </a:lnTo>
                <a:lnTo>
                  <a:pt x="2422" y="218"/>
                </a:lnTo>
                <a:lnTo>
                  <a:pt x="2432" y="202"/>
                </a:lnTo>
                <a:lnTo>
                  <a:pt x="2432" y="202"/>
                </a:lnTo>
                <a:lnTo>
                  <a:pt x="2424" y="196"/>
                </a:lnTo>
                <a:lnTo>
                  <a:pt x="2414" y="192"/>
                </a:lnTo>
                <a:lnTo>
                  <a:pt x="2404" y="190"/>
                </a:lnTo>
                <a:lnTo>
                  <a:pt x="2392" y="188"/>
                </a:lnTo>
                <a:lnTo>
                  <a:pt x="2392" y="188"/>
                </a:lnTo>
                <a:lnTo>
                  <a:pt x="2384" y="190"/>
                </a:lnTo>
                <a:lnTo>
                  <a:pt x="2376" y="190"/>
                </a:lnTo>
                <a:lnTo>
                  <a:pt x="2370" y="194"/>
                </a:lnTo>
                <a:lnTo>
                  <a:pt x="2364" y="198"/>
                </a:lnTo>
                <a:lnTo>
                  <a:pt x="2360" y="202"/>
                </a:lnTo>
                <a:lnTo>
                  <a:pt x="2356" y="208"/>
                </a:lnTo>
                <a:lnTo>
                  <a:pt x="2354" y="214"/>
                </a:lnTo>
                <a:lnTo>
                  <a:pt x="2354" y="222"/>
                </a:lnTo>
                <a:lnTo>
                  <a:pt x="2354" y="222"/>
                </a:lnTo>
                <a:lnTo>
                  <a:pt x="2354" y="222"/>
                </a:lnTo>
                <a:lnTo>
                  <a:pt x="2354" y="228"/>
                </a:lnTo>
                <a:lnTo>
                  <a:pt x="2356" y="234"/>
                </a:lnTo>
                <a:lnTo>
                  <a:pt x="2360" y="240"/>
                </a:lnTo>
                <a:lnTo>
                  <a:pt x="2364" y="244"/>
                </a:lnTo>
                <a:lnTo>
                  <a:pt x="2376" y="250"/>
                </a:lnTo>
                <a:lnTo>
                  <a:pt x="2392" y="254"/>
                </a:lnTo>
                <a:lnTo>
                  <a:pt x="2392" y="254"/>
                </a:lnTo>
                <a:lnTo>
                  <a:pt x="2404" y="258"/>
                </a:lnTo>
                <a:lnTo>
                  <a:pt x="2412" y="262"/>
                </a:lnTo>
                <a:lnTo>
                  <a:pt x="2416" y="266"/>
                </a:lnTo>
                <a:lnTo>
                  <a:pt x="2416" y="272"/>
                </a:lnTo>
                <a:lnTo>
                  <a:pt x="2416" y="272"/>
                </a:lnTo>
                <a:lnTo>
                  <a:pt x="2416" y="272"/>
                </a:lnTo>
                <a:lnTo>
                  <a:pt x="2416" y="278"/>
                </a:lnTo>
                <a:lnTo>
                  <a:pt x="2412" y="282"/>
                </a:lnTo>
                <a:lnTo>
                  <a:pt x="2404" y="286"/>
                </a:lnTo>
                <a:lnTo>
                  <a:pt x="2396" y="286"/>
                </a:lnTo>
                <a:lnTo>
                  <a:pt x="2396" y="286"/>
                </a:lnTo>
                <a:lnTo>
                  <a:pt x="2386" y="286"/>
                </a:lnTo>
                <a:lnTo>
                  <a:pt x="2378" y="282"/>
                </a:lnTo>
                <a:lnTo>
                  <a:pt x="2370" y="278"/>
                </a:lnTo>
                <a:lnTo>
                  <a:pt x="2362" y="272"/>
                </a:lnTo>
                <a:lnTo>
                  <a:pt x="2350" y="286"/>
                </a:lnTo>
                <a:lnTo>
                  <a:pt x="2350" y="286"/>
                </a:lnTo>
                <a:lnTo>
                  <a:pt x="2360" y="294"/>
                </a:lnTo>
                <a:lnTo>
                  <a:pt x="2372" y="300"/>
                </a:lnTo>
                <a:lnTo>
                  <a:pt x="2384" y="302"/>
                </a:lnTo>
                <a:lnTo>
                  <a:pt x="2396" y="304"/>
                </a:lnTo>
                <a:lnTo>
                  <a:pt x="2396" y="304"/>
                </a:lnTo>
                <a:close/>
                <a:moveTo>
                  <a:pt x="2468" y="302"/>
                </a:moveTo>
                <a:lnTo>
                  <a:pt x="2488" y="302"/>
                </a:lnTo>
                <a:lnTo>
                  <a:pt x="2488" y="190"/>
                </a:lnTo>
                <a:lnTo>
                  <a:pt x="2468" y="190"/>
                </a:lnTo>
                <a:lnTo>
                  <a:pt x="2468" y="302"/>
                </a:lnTo>
                <a:close/>
                <a:moveTo>
                  <a:pt x="2524" y="302"/>
                </a:moveTo>
                <a:lnTo>
                  <a:pt x="2544" y="302"/>
                </a:lnTo>
                <a:lnTo>
                  <a:pt x="2544" y="222"/>
                </a:lnTo>
                <a:lnTo>
                  <a:pt x="2606" y="302"/>
                </a:lnTo>
                <a:lnTo>
                  <a:pt x="2622" y="302"/>
                </a:lnTo>
                <a:lnTo>
                  <a:pt x="2622" y="190"/>
                </a:lnTo>
                <a:lnTo>
                  <a:pt x="2602" y="190"/>
                </a:lnTo>
                <a:lnTo>
                  <a:pt x="2602" y="268"/>
                </a:lnTo>
                <a:lnTo>
                  <a:pt x="2542" y="190"/>
                </a:lnTo>
                <a:lnTo>
                  <a:pt x="2524" y="190"/>
                </a:lnTo>
                <a:lnTo>
                  <a:pt x="2524" y="302"/>
                </a:lnTo>
                <a:close/>
                <a:moveTo>
                  <a:pt x="2658" y="302"/>
                </a:moveTo>
                <a:lnTo>
                  <a:pt x="2742" y="302"/>
                </a:lnTo>
                <a:lnTo>
                  <a:pt x="2742" y="284"/>
                </a:lnTo>
                <a:lnTo>
                  <a:pt x="2678" y="284"/>
                </a:lnTo>
                <a:lnTo>
                  <a:pt x="2678" y="254"/>
                </a:lnTo>
                <a:lnTo>
                  <a:pt x="2734" y="254"/>
                </a:lnTo>
                <a:lnTo>
                  <a:pt x="2734" y="236"/>
                </a:lnTo>
                <a:lnTo>
                  <a:pt x="2678" y="236"/>
                </a:lnTo>
                <a:lnTo>
                  <a:pt x="2678" y="208"/>
                </a:lnTo>
                <a:lnTo>
                  <a:pt x="2742" y="208"/>
                </a:lnTo>
                <a:lnTo>
                  <a:pt x="2742" y="190"/>
                </a:lnTo>
                <a:lnTo>
                  <a:pt x="2658" y="190"/>
                </a:lnTo>
                <a:lnTo>
                  <a:pt x="2658" y="302"/>
                </a:lnTo>
                <a:close/>
                <a:moveTo>
                  <a:pt x="2812" y="304"/>
                </a:moveTo>
                <a:lnTo>
                  <a:pt x="2812" y="304"/>
                </a:lnTo>
                <a:lnTo>
                  <a:pt x="2822" y="304"/>
                </a:lnTo>
                <a:lnTo>
                  <a:pt x="2828" y="302"/>
                </a:lnTo>
                <a:lnTo>
                  <a:pt x="2836" y="298"/>
                </a:lnTo>
                <a:lnTo>
                  <a:pt x="2842" y="294"/>
                </a:lnTo>
                <a:lnTo>
                  <a:pt x="2846" y="290"/>
                </a:lnTo>
                <a:lnTo>
                  <a:pt x="2850" y="284"/>
                </a:lnTo>
                <a:lnTo>
                  <a:pt x="2852" y="278"/>
                </a:lnTo>
                <a:lnTo>
                  <a:pt x="2852" y="270"/>
                </a:lnTo>
                <a:lnTo>
                  <a:pt x="2852" y="270"/>
                </a:lnTo>
                <a:lnTo>
                  <a:pt x="2852" y="270"/>
                </a:lnTo>
                <a:lnTo>
                  <a:pt x="2852" y="264"/>
                </a:lnTo>
                <a:lnTo>
                  <a:pt x="2850" y="258"/>
                </a:lnTo>
                <a:lnTo>
                  <a:pt x="2848" y="254"/>
                </a:lnTo>
                <a:lnTo>
                  <a:pt x="2844" y="248"/>
                </a:lnTo>
                <a:lnTo>
                  <a:pt x="2832" y="242"/>
                </a:lnTo>
                <a:lnTo>
                  <a:pt x="2816" y="238"/>
                </a:lnTo>
                <a:lnTo>
                  <a:pt x="2816" y="238"/>
                </a:lnTo>
                <a:lnTo>
                  <a:pt x="2804" y="234"/>
                </a:lnTo>
                <a:lnTo>
                  <a:pt x="2796" y="230"/>
                </a:lnTo>
                <a:lnTo>
                  <a:pt x="2792" y="226"/>
                </a:lnTo>
                <a:lnTo>
                  <a:pt x="2790" y="220"/>
                </a:lnTo>
                <a:lnTo>
                  <a:pt x="2790" y="220"/>
                </a:lnTo>
                <a:lnTo>
                  <a:pt x="2790" y="220"/>
                </a:lnTo>
                <a:lnTo>
                  <a:pt x="2792" y="214"/>
                </a:lnTo>
                <a:lnTo>
                  <a:pt x="2794" y="210"/>
                </a:lnTo>
                <a:lnTo>
                  <a:pt x="2800" y="208"/>
                </a:lnTo>
                <a:lnTo>
                  <a:pt x="2808" y="206"/>
                </a:lnTo>
                <a:lnTo>
                  <a:pt x="2808" y="206"/>
                </a:lnTo>
                <a:lnTo>
                  <a:pt x="2816" y="206"/>
                </a:lnTo>
                <a:lnTo>
                  <a:pt x="2824" y="208"/>
                </a:lnTo>
                <a:lnTo>
                  <a:pt x="2832" y="212"/>
                </a:lnTo>
                <a:lnTo>
                  <a:pt x="2838" y="218"/>
                </a:lnTo>
                <a:lnTo>
                  <a:pt x="2850" y="202"/>
                </a:lnTo>
                <a:lnTo>
                  <a:pt x="2850" y="202"/>
                </a:lnTo>
                <a:lnTo>
                  <a:pt x="2840" y="196"/>
                </a:lnTo>
                <a:lnTo>
                  <a:pt x="2830" y="192"/>
                </a:lnTo>
                <a:lnTo>
                  <a:pt x="2820" y="190"/>
                </a:lnTo>
                <a:lnTo>
                  <a:pt x="2808" y="188"/>
                </a:lnTo>
                <a:lnTo>
                  <a:pt x="2808" y="188"/>
                </a:lnTo>
                <a:lnTo>
                  <a:pt x="2800" y="190"/>
                </a:lnTo>
                <a:lnTo>
                  <a:pt x="2794" y="190"/>
                </a:lnTo>
                <a:lnTo>
                  <a:pt x="2786" y="194"/>
                </a:lnTo>
                <a:lnTo>
                  <a:pt x="2782" y="198"/>
                </a:lnTo>
                <a:lnTo>
                  <a:pt x="2776" y="202"/>
                </a:lnTo>
                <a:lnTo>
                  <a:pt x="2774" y="208"/>
                </a:lnTo>
                <a:lnTo>
                  <a:pt x="2772" y="214"/>
                </a:lnTo>
                <a:lnTo>
                  <a:pt x="2770" y="222"/>
                </a:lnTo>
                <a:lnTo>
                  <a:pt x="2770" y="222"/>
                </a:lnTo>
                <a:lnTo>
                  <a:pt x="2770" y="222"/>
                </a:lnTo>
                <a:lnTo>
                  <a:pt x="2772" y="228"/>
                </a:lnTo>
                <a:lnTo>
                  <a:pt x="2772" y="234"/>
                </a:lnTo>
                <a:lnTo>
                  <a:pt x="2776" y="240"/>
                </a:lnTo>
                <a:lnTo>
                  <a:pt x="2780" y="244"/>
                </a:lnTo>
                <a:lnTo>
                  <a:pt x="2792" y="250"/>
                </a:lnTo>
                <a:lnTo>
                  <a:pt x="2808" y="254"/>
                </a:lnTo>
                <a:lnTo>
                  <a:pt x="2808" y="254"/>
                </a:lnTo>
                <a:lnTo>
                  <a:pt x="2820" y="258"/>
                </a:lnTo>
                <a:lnTo>
                  <a:pt x="2828" y="262"/>
                </a:lnTo>
                <a:lnTo>
                  <a:pt x="2832" y="266"/>
                </a:lnTo>
                <a:lnTo>
                  <a:pt x="2834" y="272"/>
                </a:lnTo>
                <a:lnTo>
                  <a:pt x="2834" y="272"/>
                </a:lnTo>
                <a:lnTo>
                  <a:pt x="2834" y="272"/>
                </a:lnTo>
                <a:lnTo>
                  <a:pt x="2832" y="278"/>
                </a:lnTo>
                <a:lnTo>
                  <a:pt x="2828" y="282"/>
                </a:lnTo>
                <a:lnTo>
                  <a:pt x="2822" y="286"/>
                </a:lnTo>
                <a:lnTo>
                  <a:pt x="2814" y="286"/>
                </a:lnTo>
                <a:lnTo>
                  <a:pt x="2814" y="286"/>
                </a:lnTo>
                <a:lnTo>
                  <a:pt x="2804" y="286"/>
                </a:lnTo>
                <a:lnTo>
                  <a:pt x="2794" y="282"/>
                </a:lnTo>
                <a:lnTo>
                  <a:pt x="2786" y="278"/>
                </a:lnTo>
                <a:lnTo>
                  <a:pt x="2778" y="272"/>
                </a:lnTo>
                <a:lnTo>
                  <a:pt x="2766" y="286"/>
                </a:lnTo>
                <a:lnTo>
                  <a:pt x="2766" y="286"/>
                </a:lnTo>
                <a:lnTo>
                  <a:pt x="2776" y="294"/>
                </a:lnTo>
                <a:lnTo>
                  <a:pt x="2788" y="300"/>
                </a:lnTo>
                <a:lnTo>
                  <a:pt x="2800" y="302"/>
                </a:lnTo>
                <a:lnTo>
                  <a:pt x="2812" y="304"/>
                </a:lnTo>
                <a:lnTo>
                  <a:pt x="2812" y="304"/>
                </a:lnTo>
                <a:close/>
                <a:moveTo>
                  <a:pt x="2922" y="304"/>
                </a:moveTo>
                <a:lnTo>
                  <a:pt x="2922" y="304"/>
                </a:lnTo>
                <a:lnTo>
                  <a:pt x="2930" y="304"/>
                </a:lnTo>
                <a:lnTo>
                  <a:pt x="2938" y="302"/>
                </a:lnTo>
                <a:lnTo>
                  <a:pt x="2944" y="298"/>
                </a:lnTo>
                <a:lnTo>
                  <a:pt x="2950" y="294"/>
                </a:lnTo>
                <a:lnTo>
                  <a:pt x="2956" y="290"/>
                </a:lnTo>
                <a:lnTo>
                  <a:pt x="2958" y="284"/>
                </a:lnTo>
                <a:lnTo>
                  <a:pt x="2962" y="278"/>
                </a:lnTo>
                <a:lnTo>
                  <a:pt x="2962" y="270"/>
                </a:lnTo>
                <a:lnTo>
                  <a:pt x="2962" y="270"/>
                </a:lnTo>
                <a:lnTo>
                  <a:pt x="2962" y="270"/>
                </a:lnTo>
                <a:lnTo>
                  <a:pt x="2962" y="264"/>
                </a:lnTo>
                <a:lnTo>
                  <a:pt x="2960" y="258"/>
                </a:lnTo>
                <a:lnTo>
                  <a:pt x="2956" y="254"/>
                </a:lnTo>
                <a:lnTo>
                  <a:pt x="2952" y="248"/>
                </a:lnTo>
                <a:lnTo>
                  <a:pt x="2942" y="242"/>
                </a:lnTo>
                <a:lnTo>
                  <a:pt x="2926" y="238"/>
                </a:lnTo>
                <a:lnTo>
                  <a:pt x="2926" y="238"/>
                </a:lnTo>
                <a:lnTo>
                  <a:pt x="2912" y="234"/>
                </a:lnTo>
                <a:lnTo>
                  <a:pt x="2904" y="230"/>
                </a:lnTo>
                <a:lnTo>
                  <a:pt x="2900" y="226"/>
                </a:lnTo>
                <a:lnTo>
                  <a:pt x="2900" y="220"/>
                </a:lnTo>
                <a:lnTo>
                  <a:pt x="2900" y="220"/>
                </a:lnTo>
                <a:lnTo>
                  <a:pt x="2900" y="220"/>
                </a:lnTo>
                <a:lnTo>
                  <a:pt x="2900" y="214"/>
                </a:lnTo>
                <a:lnTo>
                  <a:pt x="2904" y="210"/>
                </a:lnTo>
                <a:lnTo>
                  <a:pt x="2910" y="208"/>
                </a:lnTo>
                <a:lnTo>
                  <a:pt x="2918" y="206"/>
                </a:lnTo>
                <a:lnTo>
                  <a:pt x="2918" y="206"/>
                </a:lnTo>
                <a:lnTo>
                  <a:pt x="2926" y="206"/>
                </a:lnTo>
                <a:lnTo>
                  <a:pt x="2932" y="208"/>
                </a:lnTo>
                <a:lnTo>
                  <a:pt x="2948" y="218"/>
                </a:lnTo>
                <a:lnTo>
                  <a:pt x="2958" y="202"/>
                </a:lnTo>
                <a:lnTo>
                  <a:pt x="2958" y="202"/>
                </a:lnTo>
                <a:lnTo>
                  <a:pt x="2950" y="196"/>
                </a:lnTo>
                <a:lnTo>
                  <a:pt x="2940" y="192"/>
                </a:lnTo>
                <a:lnTo>
                  <a:pt x="2930" y="190"/>
                </a:lnTo>
                <a:lnTo>
                  <a:pt x="2918" y="188"/>
                </a:lnTo>
                <a:lnTo>
                  <a:pt x="2918" y="188"/>
                </a:lnTo>
                <a:lnTo>
                  <a:pt x="2910" y="190"/>
                </a:lnTo>
                <a:lnTo>
                  <a:pt x="2902" y="190"/>
                </a:lnTo>
                <a:lnTo>
                  <a:pt x="2896" y="194"/>
                </a:lnTo>
                <a:lnTo>
                  <a:pt x="2890" y="198"/>
                </a:lnTo>
                <a:lnTo>
                  <a:pt x="2886" y="202"/>
                </a:lnTo>
                <a:lnTo>
                  <a:pt x="2882" y="208"/>
                </a:lnTo>
                <a:lnTo>
                  <a:pt x="2880" y="214"/>
                </a:lnTo>
                <a:lnTo>
                  <a:pt x="2880" y="222"/>
                </a:lnTo>
                <a:lnTo>
                  <a:pt x="2880" y="222"/>
                </a:lnTo>
                <a:lnTo>
                  <a:pt x="2880" y="222"/>
                </a:lnTo>
                <a:lnTo>
                  <a:pt x="2880" y="228"/>
                </a:lnTo>
                <a:lnTo>
                  <a:pt x="2882" y="234"/>
                </a:lnTo>
                <a:lnTo>
                  <a:pt x="2886" y="240"/>
                </a:lnTo>
                <a:lnTo>
                  <a:pt x="2890" y="244"/>
                </a:lnTo>
                <a:lnTo>
                  <a:pt x="2900" y="250"/>
                </a:lnTo>
                <a:lnTo>
                  <a:pt x="2916" y="254"/>
                </a:lnTo>
                <a:lnTo>
                  <a:pt x="2916" y="254"/>
                </a:lnTo>
                <a:lnTo>
                  <a:pt x="2930" y="258"/>
                </a:lnTo>
                <a:lnTo>
                  <a:pt x="2938" y="262"/>
                </a:lnTo>
                <a:lnTo>
                  <a:pt x="2942" y="266"/>
                </a:lnTo>
                <a:lnTo>
                  <a:pt x="2942" y="272"/>
                </a:lnTo>
                <a:lnTo>
                  <a:pt x="2942" y="272"/>
                </a:lnTo>
                <a:lnTo>
                  <a:pt x="2942" y="272"/>
                </a:lnTo>
                <a:lnTo>
                  <a:pt x="2940" y="278"/>
                </a:lnTo>
                <a:lnTo>
                  <a:pt x="2936" y="282"/>
                </a:lnTo>
                <a:lnTo>
                  <a:pt x="2930" y="286"/>
                </a:lnTo>
                <a:lnTo>
                  <a:pt x="2922" y="286"/>
                </a:lnTo>
                <a:lnTo>
                  <a:pt x="2922" y="286"/>
                </a:lnTo>
                <a:lnTo>
                  <a:pt x="2912" y="286"/>
                </a:lnTo>
                <a:lnTo>
                  <a:pt x="2904" y="282"/>
                </a:lnTo>
                <a:lnTo>
                  <a:pt x="2894" y="278"/>
                </a:lnTo>
                <a:lnTo>
                  <a:pt x="2886" y="272"/>
                </a:lnTo>
                <a:lnTo>
                  <a:pt x="2876" y="286"/>
                </a:lnTo>
                <a:lnTo>
                  <a:pt x="2876" y="286"/>
                </a:lnTo>
                <a:lnTo>
                  <a:pt x="2886" y="294"/>
                </a:lnTo>
                <a:lnTo>
                  <a:pt x="2898" y="300"/>
                </a:lnTo>
                <a:lnTo>
                  <a:pt x="2910" y="302"/>
                </a:lnTo>
                <a:lnTo>
                  <a:pt x="2922" y="304"/>
                </a:lnTo>
                <a:lnTo>
                  <a:pt x="2922" y="304"/>
                </a:lnTo>
                <a:close/>
                <a:moveTo>
                  <a:pt x="3086" y="304"/>
                </a:moveTo>
                <a:lnTo>
                  <a:pt x="3086" y="304"/>
                </a:lnTo>
                <a:lnTo>
                  <a:pt x="3094" y="304"/>
                </a:lnTo>
                <a:lnTo>
                  <a:pt x="3102" y="302"/>
                </a:lnTo>
                <a:lnTo>
                  <a:pt x="3108" y="298"/>
                </a:lnTo>
                <a:lnTo>
                  <a:pt x="3114" y="294"/>
                </a:lnTo>
                <a:lnTo>
                  <a:pt x="3118" y="290"/>
                </a:lnTo>
                <a:lnTo>
                  <a:pt x="3122" y="284"/>
                </a:lnTo>
                <a:lnTo>
                  <a:pt x="3124" y="278"/>
                </a:lnTo>
                <a:lnTo>
                  <a:pt x="3126" y="270"/>
                </a:lnTo>
                <a:lnTo>
                  <a:pt x="3126" y="270"/>
                </a:lnTo>
                <a:lnTo>
                  <a:pt x="3126" y="270"/>
                </a:lnTo>
                <a:lnTo>
                  <a:pt x="3124" y="264"/>
                </a:lnTo>
                <a:lnTo>
                  <a:pt x="3122" y="258"/>
                </a:lnTo>
                <a:lnTo>
                  <a:pt x="3120" y="254"/>
                </a:lnTo>
                <a:lnTo>
                  <a:pt x="3116" y="248"/>
                </a:lnTo>
                <a:lnTo>
                  <a:pt x="3104" y="242"/>
                </a:lnTo>
                <a:lnTo>
                  <a:pt x="3090" y="238"/>
                </a:lnTo>
                <a:lnTo>
                  <a:pt x="3090" y="238"/>
                </a:lnTo>
                <a:lnTo>
                  <a:pt x="3076" y="234"/>
                </a:lnTo>
                <a:lnTo>
                  <a:pt x="3068" y="230"/>
                </a:lnTo>
                <a:lnTo>
                  <a:pt x="3064" y="226"/>
                </a:lnTo>
                <a:lnTo>
                  <a:pt x="3062" y="220"/>
                </a:lnTo>
                <a:lnTo>
                  <a:pt x="3062" y="220"/>
                </a:lnTo>
                <a:lnTo>
                  <a:pt x="3062" y="220"/>
                </a:lnTo>
                <a:lnTo>
                  <a:pt x="3064" y="214"/>
                </a:lnTo>
                <a:lnTo>
                  <a:pt x="3068" y="210"/>
                </a:lnTo>
                <a:lnTo>
                  <a:pt x="3074" y="208"/>
                </a:lnTo>
                <a:lnTo>
                  <a:pt x="3080" y="206"/>
                </a:lnTo>
                <a:lnTo>
                  <a:pt x="3080" y="206"/>
                </a:lnTo>
                <a:lnTo>
                  <a:pt x="3088" y="206"/>
                </a:lnTo>
                <a:lnTo>
                  <a:pt x="3096" y="208"/>
                </a:lnTo>
                <a:lnTo>
                  <a:pt x="3104" y="212"/>
                </a:lnTo>
                <a:lnTo>
                  <a:pt x="3112" y="218"/>
                </a:lnTo>
                <a:lnTo>
                  <a:pt x="3122" y="202"/>
                </a:lnTo>
                <a:lnTo>
                  <a:pt x="3122" y="202"/>
                </a:lnTo>
                <a:lnTo>
                  <a:pt x="3112" y="196"/>
                </a:lnTo>
                <a:lnTo>
                  <a:pt x="3104" y="192"/>
                </a:lnTo>
                <a:lnTo>
                  <a:pt x="3092" y="190"/>
                </a:lnTo>
                <a:lnTo>
                  <a:pt x="3082" y="188"/>
                </a:lnTo>
                <a:lnTo>
                  <a:pt x="3082" y="188"/>
                </a:lnTo>
                <a:lnTo>
                  <a:pt x="3074" y="190"/>
                </a:lnTo>
                <a:lnTo>
                  <a:pt x="3066" y="190"/>
                </a:lnTo>
                <a:lnTo>
                  <a:pt x="3060" y="194"/>
                </a:lnTo>
                <a:lnTo>
                  <a:pt x="3054" y="198"/>
                </a:lnTo>
                <a:lnTo>
                  <a:pt x="3050" y="202"/>
                </a:lnTo>
                <a:lnTo>
                  <a:pt x="3046" y="208"/>
                </a:lnTo>
                <a:lnTo>
                  <a:pt x="3044" y="214"/>
                </a:lnTo>
                <a:lnTo>
                  <a:pt x="3042" y="222"/>
                </a:lnTo>
                <a:lnTo>
                  <a:pt x="3042" y="222"/>
                </a:lnTo>
                <a:lnTo>
                  <a:pt x="3042" y="222"/>
                </a:lnTo>
                <a:lnTo>
                  <a:pt x="3044" y="228"/>
                </a:lnTo>
                <a:lnTo>
                  <a:pt x="3046" y="234"/>
                </a:lnTo>
                <a:lnTo>
                  <a:pt x="3048" y="240"/>
                </a:lnTo>
                <a:lnTo>
                  <a:pt x="3052" y="244"/>
                </a:lnTo>
                <a:lnTo>
                  <a:pt x="3064" y="250"/>
                </a:lnTo>
                <a:lnTo>
                  <a:pt x="3080" y="254"/>
                </a:lnTo>
                <a:lnTo>
                  <a:pt x="3080" y="254"/>
                </a:lnTo>
                <a:lnTo>
                  <a:pt x="3092" y="258"/>
                </a:lnTo>
                <a:lnTo>
                  <a:pt x="3100" y="262"/>
                </a:lnTo>
                <a:lnTo>
                  <a:pt x="3104" y="266"/>
                </a:lnTo>
                <a:lnTo>
                  <a:pt x="3106" y="272"/>
                </a:lnTo>
                <a:lnTo>
                  <a:pt x="3106" y="272"/>
                </a:lnTo>
                <a:lnTo>
                  <a:pt x="3106" y="272"/>
                </a:lnTo>
                <a:lnTo>
                  <a:pt x="3104" y="278"/>
                </a:lnTo>
                <a:lnTo>
                  <a:pt x="3100" y="282"/>
                </a:lnTo>
                <a:lnTo>
                  <a:pt x="3094" y="286"/>
                </a:lnTo>
                <a:lnTo>
                  <a:pt x="3086" y="286"/>
                </a:lnTo>
                <a:lnTo>
                  <a:pt x="3086" y="286"/>
                </a:lnTo>
                <a:lnTo>
                  <a:pt x="3076" y="286"/>
                </a:lnTo>
                <a:lnTo>
                  <a:pt x="3066" y="282"/>
                </a:lnTo>
                <a:lnTo>
                  <a:pt x="3058" y="278"/>
                </a:lnTo>
                <a:lnTo>
                  <a:pt x="3050" y="272"/>
                </a:lnTo>
                <a:lnTo>
                  <a:pt x="3038" y="286"/>
                </a:lnTo>
                <a:lnTo>
                  <a:pt x="3038" y="286"/>
                </a:lnTo>
                <a:lnTo>
                  <a:pt x="3048" y="294"/>
                </a:lnTo>
                <a:lnTo>
                  <a:pt x="3060" y="300"/>
                </a:lnTo>
                <a:lnTo>
                  <a:pt x="3072" y="302"/>
                </a:lnTo>
                <a:lnTo>
                  <a:pt x="3086" y="304"/>
                </a:lnTo>
                <a:lnTo>
                  <a:pt x="3086" y="304"/>
                </a:lnTo>
                <a:close/>
                <a:moveTo>
                  <a:pt x="3208" y="304"/>
                </a:moveTo>
                <a:lnTo>
                  <a:pt x="3208" y="304"/>
                </a:lnTo>
                <a:lnTo>
                  <a:pt x="3220" y="302"/>
                </a:lnTo>
                <a:lnTo>
                  <a:pt x="3230" y="300"/>
                </a:lnTo>
                <a:lnTo>
                  <a:pt x="3240" y="294"/>
                </a:lnTo>
                <a:lnTo>
                  <a:pt x="3250" y="288"/>
                </a:lnTo>
                <a:lnTo>
                  <a:pt x="3256" y="278"/>
                </a:lnTo>
                <a:lnTo>
                  <a:pt x="3262" y="268"/>
                </a:lnTo>
                <a:lnTo>
                  <a:pt x="3264" y="258"/>
                </a:lnTo>
                <a:lnTo>
                  <a:pt x="3266" y="246"/>
                </a:lnTo>
                <a:lnTo>
                  <a:pt x="3266" y="246"/>
                </a:lnTo>
                <a:lnTo>
                  <a:pt x="3266" y="246"/>
                </a:lnTo>
                <a:lnTo>
                  <a:pt x="3264" y="234"/>
                </a:lnTo>
                <a:lnTo>
                  <a:pt x="3262" y="224"/>
                </a:lnTo>
                <a:lnTo>
                  <a:pt x="3256" y="214"/>
                </a:lnTo>
                <a:lnTo>
                  <a:pt x="3250" y="206"/>
                </a:lnTo>
                <a:lnTo>
                  <a:pt x="3242" y="198"/>
                </a:lnTo>
                <a:lnTo>
                  <a:pt x="3232" y="192"/>
                </a:lnTo>
                <a:lnTo>
                  <a:pt x="3220" y="190"/>
                </a:lnTo>
                <a:lnTo>
                  <a:pt x="3208" y="188"/>
                </a:lnTo>
                <a:lnTo>
                  <a:pt x="3208" y="188"/>
                </a:lnTo>
                <a:lnTo>
                  <a:pt x="3196" y="190"/>
                </a:lnTo>
                <a:lnTo>
                  <a:pt x="3184" y="192"/>
                </a:lnTo>
                <a:lnTo>
                  <a:pt x="3174" y="198"/>
                </a:lnTo>
                <a:lnTo>
                  <a:pt x="3166" y="206"/>
                </a:lnTo>
                <a:lnTo>
                  <a:pt x="3158" y="214"/>
                </a:lnTo>
                <a:lnTo>
                  <a:pt x="3154" y="224"/>
                </a:lnTo>
                <a:lnTo>
                  <a:pt x="3150" y="234"/>
                </a:lnTo>
                <a:lnTo>
                  <a:pt x="3148" y="246"/>
                </a:lnTo>
                <a:lnTo>
                  <a:pt x="3148" y="246"/>
                </a:lnTo>
                <a:lnTo>
                  <a:pt x="3148" y="246"/>
                </a:lnTo>
                <a:lnTo>
                  <a:pt x="3150" y="258"/>
                </a:lnTo>
                <a:lnTo>
                  <a:pt x="3154" y="268"/>
                </a:lnTo>
                <a:lnTo>
                  <a:pt x="3158" y="278"/>
                </a:lnTo>
                <a:lnTo>
                  <a:pt x="3166" y="288"/>
                </a:lnTo>
                <a:lnTo>
                  <a:pt x="3174" y="294"/>
                </a:lnTo>
                <a:lnTo>
                  <a:pt x="3184" y="300"/>
                </a:lnTo>
                <a:lnTo>
                  <a:pt x="3194" y="302"/>
                </a:lnTo>
                <a:lnTo>
                  <a:pt x="3208" y="304"/>
                </a:lnTo>
                <a:lnTo>
                  <a:pt x="3208" y="304"/>
                </a:lnTo>
                <a:close/>
                <a:moveTo>
                  <a:pt x="3208" y="286"/>
                </a:moveTo>
                <a:lnTo>
                  <a:pt x="3208" y="286"/>
                </a:lnTo>
                <a:lnTo>
                  <a:pt x="3200" y="286"/>
                </a:lnTo>
                <a:lnTo>
                  <a:pt x="3192" y="282"/>
                </a:lnTo>
                <a:lnTo>
                  <a:pt x="3186" y="280"/>
                </a:lnTo>
                <a:lnTo>
                  <a:pt x="3180" y="274"/>
                </a:lnTo>
                <a:lnTo>
                  <a:pt x="3176" y="268"/>
                </a:lnTo>
                <a:lnTo>
                  <a:pt x="3172" y="262"/>
                </a:lnTo>
                <a:lnTo>
                  <a:pt x="3170" y="254"/>
                </a:lnTo>
                <a:lnTo>
                  <a:pt x="3170" y="246"/>
                </a:lnTo>
                <a:lnTo>
                  <a:pt x="3170" y="246"/>
                </a:lnTo>
                <a:lnTo>
                  <a:pt x="3170" y="246"/>
                </a:lnTo>
                <a:lnTo>
                  <a:pt x="3170" y="238"/>
                </a:lnTo>
                <a:lnTo>
                  <a:pt x="3172" y="230"/>
                </a:lnTo>
                <a:lnTo>
                  <a:pt x="3176" y="224"/>
                </a:lnTo>
                <a:lnTo>
                  <a:pt x="3180" y="218"/>
                </a:lnTo>
                <a:lnTo>
                  <a:pt x="3186" y="214"/>
                </a:lnTo>
                <a:lnTo>
                  <a:pt x="3192" y="210"/>
                </a:lnTo>
                <a:lnTo>
                  <a:pt x="3200" y="208"/>
                </a:lnTo>
                <a:lnTo>
                  <a:pt x="3208" y="206"/>
                </a:lnTo>
                <a:lnTo>
                  <a:pt x="3208" y="206"/>
                </a:lnTo>
                <a:lnTo>
                  <a:pt x="3216" y="208"/>
                </a:lnTo>
                <a:lnTo>
                  <a:pt x="3222" y="210"/>
                </a:lnTo>
                <a:lnTo>
                  <a:pt x="3230" y="214"/>
                </a:lnTo>
                <a:lnTo>
                  <a:pt x="3234" y="218"/>
                </a:lnTo>
                <a:lnTo>
                  <a:pt x="3240" y="224"/>
                </a:lnTo>
                <a:lnTo>
                  <a:pt x="3242" y="230"/>
                </a:lnTo>
                <a:lnTo>
                  <a:pt x="3244" y="238"/>
                </a:lnTo>
                <a:lnTo>
                  <a:pt x="3246" y="246"/>
                </a:lnTo>
                <a:lnTo>
                  <a:pt x="3246" y="246"/>
                </a:lnTo>
                <a:lnTo>
                  <a:pt x="3246" y="246"/>
                </a:lnTo>
                <a:lnTo>
                  <a:pt x="3244" y="254"/>
                </a:lnTo>
                <a:lnTo>
                  <a:pt x="3242" y="262"/>
                </a:lnTo>
                <a:lnTo>
                  <a:pt x="3240" y="268"/>
                </a:lnTo>
                <a:lnTo>
                  <a:pt x="3234" y="274"/>
                </a:lnTo>
                <a:lnTo>
                  <a:pt x="3230" y="280"/>
                </a:lnTo>
                <a:lnTo>
                  <a:pt x="3222" y="282"/>
                </a:lnTo>
                <a:lnTo>
                  <a:pt x="3216" y="286"/>
                </a:lnTo>
                <a:lnTo>
                  <a:pt x="3208" y="286"/>
                </a:lnTo>
                <a:lnTo>
                  <a:pt x="3208" y="286"/>
                </a:lnTo>
                <a:close/>
                <a:moveTo>
                  <a:pt x="3298" y="302"/>
                </a:moveTo>
                <a:lnTo>
                  <a:pt x="3376" y="302"/>
                </a:lnTo>
                <a:lnTo>
                  <a:pt x="3376" y="284"/>
                </a:lnTo>
                <a:lnTo>
                  <a:pt x="3316" y="284"/>
                </a:lnTo>
                <a:lnTo>
                  <a:pt x="3316" y="190"/>
                </a:lnTo>
                <a:lnTo>
                  <a:pt x="3298" y="190"/>
                </a:lnTo>
                <a:lnTo>
                  <a:pt x="3298" y="302"/>
                </a:lnTo>
                <a:close/>
                <a:moveTo>
                  <a:pt x="3446" y="304"/>
                </a:moveTo>
                <a:lnTo>
                  <a:pt x="3446" y="304"/>
                </a:lnTo>
                <a:lnTo>
                  <a:pt x="3456" y="304"/>
                </a:lnTo>
                <a:lnTo>
                  <a:pt x="3466" y="300"/>
                </a:lnTo>
                <a:lnTo>
                  <a:pt x="3474" y="296"/>
                </a:lnTo>
                <a:lnTo>
                  <a:pt x="3480" y="292"/>
                </a:lnTo>
                <a:lnTo>
                  <a:pt x="3486" y="284"/>
                </a:lnTo>
                <a:lnTo>
                  <a:pt x="3490" y="276"/>
                </a:lnTo>
                <a:lnTo>
                  <a:pt x="3492" y="266"/>
                </a:lnTo>
                <a:lnTo>
                  <a:pt x="3494" y="254"/>
                </a:lnTo>
                <a:lnTo>
                  <a:pt x="3494" y="190"/>
                </a:lnTo>
                <a:lnTo>
                  <a:pt x="3474" y="190"/>
                </a:lnTo>
                <a:lnTo>
                  <a:pt x="3474" y="254"/>
                </a:lnTo>
                <a:lnTo>
                  <a:pt x="3474" y="254"/>
                </a:lnTo>
                <a:lnTo>
                  <a:pt x="3472" y="268"/>
                </a:lnTo>
                <a:lnTo>
                  <a:pt x="3470" y="274"/>
                </a:lnTo>
                <a:lnTo>
                  <a:pt x="3466" y="278"/>
                </a:lnTo>
                <a:lnTo>
                  <a:pt x="3462" y="282"/>
                </a:lnTo>
                <a:lnTo>
                  <a:pt x="3458" y="284"/>
                </a:lnTo>
                <a:lnTo>
                  <a:pt x="3446" y="286"/>
                </a:lnTo>
                <a:lnTo>
                  <a:pt x="3446" y="286"/>
                </a:lnTo>
                <a:lnTo>
                  <a:pt x="3434" y="284"/>
                </a:lnTo>
                <a:lnTo>
                  <a:pt x="3430" y="282"/>
                </a:lnTo>
                <a:lnTo>
                  <a:pt x="3426" y="278"/>
                </a:lnTo>
                <a:lnTo>
                  <a:pt x="3422" y="274"/>
                </a:lnTo>
                <a:lnTo>
                  <a:pt x="3420" y="268"/>
                </a:lnTo>
                <a:lnTo>
                  <a:pt x="3418" y="254"/>
                </a:lnTo>
                <a:lnTo>
                  <a:pt x="3418" y="190"/>
                </a:lnTo>
                <a:lnTo>
                  <a:pt x="3398" y="190"/>
                </a:lnTo>
                <a:lnTo>
                  <a:pt x="3398" y="254"/>
                </a:lnTo>
                <a:lnTo>
                  <a:pt x="3398" y="254"/>
                </a:lnTo>
                <a:lnTo>
                  <a:pt x="3398" y="266"/>
                </a:lnTo>
                <a:lnTo>
                  <a:pt x="3402" y="276"/>
                </a:lnTo>
                <a:lnTo>
                  <a:pt x="3406" y="284"/>
                </a:lnTo>
                <a:lnTo>
                  <a:pt x="3410" y="292"/>
                </a:lnTo>
                <a:lnTo>
                  <a:pt x="3418" y="296"/>
                </a:lnTo>
                <a:lnTo>
                  <a:pt x="3426" y="300"/>
                </a:lnTo>
                <a:lnTo>
                  <a:pt x="3436" y="304"/>
                </a:lnTo>
                <a:lnTo>
                  <a:pt x="3446" y="304"/>
                </a:lnTo>
                <a:lnTo>
                  <a:pt x="3446" y="304"/>
                </a:lnTo>
                <a:close/>
                <a:moveTo>
                  <a:pt x="3554" y="302"/>
                </a:moveTo>
                <a:lnTo>
                  <a:pt x="3574" y="302"/>
                </a:lnTo>
                <a:lnTo>
                  <a:pt x="3574" y="208"/>
                </a:lnTo>
                <a:lnTo>
                  <a:pt x="3610" y="208"/>
                </a:lnTo>
                <a:lnTo>
                  <a:pt x="3610" y="190"/>
                </a:lnTo>
                <a:lnTo>
                  <a:pt x="3518" y="190"/>
                </a:lnTo>
                <a:lnTo>
                  <a:pt x="3518" y="208"/>
                </a:lnTo>
                <a:lnTo>
                  <a:pt x="3554" y="208"/>
                </a:lnTo>
                <a:lnTo>
                  <a:pt x="3554" y="302"/>
                </a:lnTo>
                <a:close/>
                <a:moveTo>
                  <a:pt x="3636" y="302"/>
                </a:moveTo>
                <a:lnTo>
                  <a:pt x="3656" y="302"/>
                </a:lnTo>
                <a:lnTo>
                  <a:pt x="3656" y="190"/>
                </a:lnTo>
                <a:lnTo>
                  <a:pt x="3636" y="190"/>
                </a:lnTo>
                <a:lnTo>
                  <a:pt x="3636" y="302"/>
                </a:lnTo>
                <a:close/>
                <a:moveTo>
                  <a:pt x="3746" y="304"/>
                </a:moveTo>
                <a:lnTo>
                  <a:pt x="3746" y="304"/>
                </a:lnTo>
                <a:lnTo>
                  <a:pt x="3758" y="302"/>
                </a:lnTo>
                <a:lnTo>
                  <a:pt x="3770" y="300"/>
                </a:lnTo>
                <a:lnTo>
                  <a:pt x="3780" y="294"/>
                </a:lnTo>
                <a:lnTo>
                  <a:pt x="3788" y="288"/>
                </a:lnTo>
                <a:lnTo>
                  <a:pt x="3794" y="278"/>
                </a:lnTo>
                <a:lnTo>
                  <a:pt x="3800" y="268"/>
                </a:lnTo>
                <a:lnTo>
                  <a:pt x="3804" y="258"/>
                </a:lnTo>
                <a:lnTo>
                  <a:pt x="3804" y="246"/>
                </a:lnTo>
                <a:lnTo>
                  <a:pt x="3804" y="246"/>
                </a:lnTo>
                <a:lnTo>
                  <a:pt x="3804" y="246"/>
                </a:lnTo>
                <a:lnTo>
                  <a:pt x="3804" y="234"/>
                </a:lnTo>
                <a:lnTo>
                  <a:pt x="3800" y="224"/>
                </a:lnTo>
                <a:lnTo>
                  <a:pt x="3796" y="214"/>
                </a:lnTo>
                <a:lnTo>
                  <a:pt x="3788" y="206"/>
                </a:lnTo>
                <a:lnTo>
                  <a:pt x="3780" y="198"/>
                </a:lnTo>
                <a:lnTo>
                  <a:pt x="3770" y="192"/>
                </a:lnTo>
                <a:lnTo>
                  <a:pt x="3758" y="190"/>
                </a:lnTo>
                <a:lnTo>
                  <a:pt x="3746" y="188"/>
                </a:lnTo>
                <a:lnTo>
                  <a:pt x="3746" y="188"/>
                </a:lnTo>
                <a:lnTo>
                  <a:pt x="3734" y="190"/>
                </a:lnTo>
                <a:lnTo>
                  <a:pt x="3722" y="192"/>
                </a:lnTo>
                <a:lnTo>
                  <a:pt x="3712" y="198"/>
                </a:lnTo>
                <a:lnTo>
                  <a:pt x="3704" y="206"/>
                </a:lnTo>
                <a:lnTo>
                  <a:pt x="3696" y="214"/>
                </a:lnTo>
                <a:lnTo>
                  <a:pt x="3692" y="224"/>
                </a:lnTo>
                <a:lnTo>
                  <a:pt x="3688" y="234"/>
                </a:lnTo>
                <a:lnTo>
                  <a:pt x="3688" y="246"/>
                </a:lnTo>
                <a:lnTo>
                  <a:pt x="3688" y="246"/>
                </a:lnTo>
                <a:lnTo>
                  <a:pt x="3688" y="246"/>
                </a:lnTo>
                <a:lnTo>
                  <a:pt x="3688" y="258"/>
                </a:lnTo>
                <a:lnTo>
                  <a:pt x="3692" y="268"/>
                </a:lnTo>
                <a:lnTo>
                  <a:pt x="3696" y="278"/>
                </a:lnTo>
                <a:lnTo>
                  <a:pt x="3704" y="288"/>
                </a:lnTo>
                <a:lnTo>
                  <a:pt x="3712" y="294"/>
                </a:lnTo>
                <a:lnTo>
                  <a:pt x="3722" y="300"/>
                </a:lnTo>
                <a:lnTo>
                  <a:pt x="3734" y="302"/>
                </a:lnTo>
                <a:lnTo>
                  <a:pt x="3746" y="304"/>
                </a:lnTo>
                <a:lnTo>
                  <a:pt x="3746" y="304"/>
                </a:lnTo>
                <a:close/>
                <a:moveTo>
                  <a:pt x="3746" y="286"/>
                </a:moveTo>
                <a:lnTo>
                  <a:pt x="3746" y="286"/>
                </a:lnTo>
                <a:lnTo>
                  <a:pt x="3738" y="286"/>
                </a:lnTo>
                <a:lnTo>
                  <a:pt x="3730" y="282"/>
                </a:lnTo>
                <a:lnTo>
                  <a:pt x="3724" y="280"/>
                </a:lnTo>
                <a:lnTo>
                  <a:pt x="3718" y="274"/>
                </a:lnTo>
                <a:lnTo>
                  <a:pt x="3714" y="268"/>
                </a:lnTo>
                <a:lnTo>
                  <a:pt x="3710" y="262"/>
                </a:lnTo>
                <a:lnTo>
                  <a:pt x="3708" y="254"/>
                </a:lnTo>
                <a:lnTo>
                  <a:pt x="3708" y="246"/>
                </a:lnTo>
                <a:lnTo>
                  <a:pt x="3708" y="246"/>
                </a:lnTo>
                <a:lnTo>
                  <a:pt x="3708" y="246"/>
                </a:lnTo>
                <a:lnTo>
                  <a:pt x="3708" y="238"/>
                </a:lnTo>
                <a:lnTo>
                  <a:pt x="3710" y="230"/>
                </a:lnTo>
                <a:lnTo>
                  <a:pt x="3714" y="224"/>
                </a:lnTo>
                <a:lnTo>
                  <a:pt x="3718" y="218"/>
                </a:lnTo>
                <a:lnTo>
                  <a:pt x="3724" y="214"/>
                </a:lnTo>
                <a:lnTo>
                  <a:pt x="3730" y="210"/>
                </a:lnTo>
                <a:lnTo>
                  <a:pt x="3738" y="208"/>
                </a:lnTo>
                <a:lnTo>
                  <a:pt x="3746" y="206"/>
                </a:lnTo>
                <a:lnTo>
                  <a:pt x="3746" y="206"/>
                </a:lnTo>
                <a:lnTo>
                  <a:pt x="3754" y="208"/>
                </a:lnTo>
                <a:lnTo>
                  <a:pt x="3762" y="210"/>
                </a:lnTo>
                <a:lnTo>
                  <a:pt x="3768" y="214"/>
                </a:lnTo>
                <a:lnTo>
                  <a:pt x="3774" y="218"/>
                </a:lnTo>
                <a:lnTo>
                  <a:pt x="3778" y="224"/>
                </a:lnTo>
                <a:lnTo>
                  <a:pt x="3782" y="230"/>
                </a:lnTo>
                <a:lnTo>
                  <a:pt x="3784" y="238"/>
                </a:lnTo>
                <a:lnTo>
                  <a:pt x="3784" y="246"/>
                </a:lnTo>
                <a:lnTo>
                  <a:pt x="3784" y="246"/>
                </a:lnTo>
                <a:lnTo>
                  <a:pt x="3784" y="246"/>
                </a:lnTo>
                <a:lnTo>
                  <a:pt x="3784" y="254"/>
                </a:lnTo>
                <a:lnTo>
                  <a:pt x="3782" y="262"/>
                </a:lnTo>
                <a:lnTo>
                  <a:pt x="3778" y="268"/>
                </a:lnTo>
                <a:lnTo>
                  <a:pt x="3774" y="274"/>
                </a:lnTo>
                <a:lnTo>
                  <a:pt x="3768" y="280"/>
                </a:lnTo>
                <a:lnTo>
                  <a:pt x="3762" y="282"/>
                </a:lnTo>
                <a:lnTo>
                  <a:pt x="3754" y="286"/>
                </a:lnTo>
                <a:lnTo>
                  <a:pt x="3746" y="286"/>
                </a:lnTo>
                <a:lnTo>
                  <a:pt x="3746" y="286"/>
                </a:lnTo>
                <a:close/>
                <a:moveTo>
                  <a:pt x="3836" y="302"/>
                </a:moveTo>
                <a:lnTo>
                  <a:pt x="3856" y="302"/>
                </a:lnTo>
                <a:lnTo>
                  <a:pt x="3856" y="222"/>
                </a:lnTo>
                <a:lnTo>
                  <a:pt x="3916" y="302"/>
                </a:lnTo>
                <a:lnTo>
                  <a:pt x="3934" y="302"/>
                </a:lnTo>
                <a:lnTo>
                  <a:pt x="3934" y="190"/>
                </a:lnTo>
                <a:lnTo>
                  <a:pt x="3914" y="190"/>
                </a:lnTo>
                <a:lnTo>
                  <a:pt x="3914" y="268"/>
                </a:lnTo>
                <a:lnTo>
                  <a:pt x="3854" y="190"/>
                </a:lnTo>
                <a:lnTo>
                  <a:pt x="3836" y="190"/>
                </a:lnTo>
                <a:lnTo>
                  <a:pt x="3836" y="302"/>
                </a:lnTo>
                <a:close/>
                <a:moveTo>
                  <a:pt x="4008" y="304"/>
                </a:moveTo>
                <a:lnTo>
                  <a:pt x="4008" y="304"/>
                </a:lnTo>
                <a:lnTo>
                  <a:pt x="4016" y="304"/>
                </a:lnTo>
                <a:lnTo>
                  <a:pt x="4024" y="302"/>
                </a:lnTo>
                <a:lnTo>
                  <a:pt x="4032" y="298"/>
                </a:lnTo>
                <a:lnTo>
                  <a:pt x="4038" y="294"/>
                </a:lnTo>
                <a:lnTo>
                  <a:pt x="4042" y="290"/>
                </a:lnTo>
                <a:lnTo>
                  <a:pt x="4046" y="284"/>
                </a:lnTo>
                <a:lnTo>
                  <a:pt x="4048" y="278"/>
                </a:lnTo>
                <a:lnTo>
                  <a:pt x="4048" y="270"/>
                </a:lnTo>
                <a:lnTo>
                  <a:pt x="4048" y="270"/>
                </a:lnTo>
                <a:lnTo>
                  <a:pt x="4048" y="270"/>
                </a:lnTo>
                <a:lnTo>
                  <a:pt x="4048" y="264"/>
                </a:lnTo>
                <a:lnTo>
                  <a:pt x="4046" y="258"/>
                </a:lnTo>
                <a:lnTo>
                  <a:pt x="4044" y="254"/>
                </a:lnTo>
                <a:lnTo>
                  <a:pt x="4040" y="248"/>
                </a:lnTo>
                <a:lnTo>
                  <a:pt x="4028" y="242"/>
                </a:lnTo>
                <a:lnTo>
                  <a:pt x="4012" y="238"/>
                </a:lnTo>
                <a:lnTo>
                  <a:pt x="4012" y="238"/>
                </a:lnTo>
                <a:lnTo>
                  <a:pt x="4000" y="234"/>
                </a:lnTo>
                <a:lnTo>
                  <a:pt x="3992" y="230"/>
                </a:lnTo>
                <a:lnTo>
                  <a:pt x="3988" y="226"/>
                </a:lnTo>
                <a:lnTo>
                  <a:pt x="3986" y="220"/>
                </a:lnTo>
                <a:lnTo>
                  <a:pt x="3986" y="220"/>
                </a:lnTo>
                <a:lnTo>
                  <a:pt x="3986" y="220"/>
                </a:lnTo>
                <a:lnTo>
                  <a:pt x="3988" y="214"/>
                </a:lnTo>
                <a:lnTo>
                  <a:pt x="3990" y="210"/>
                </a:lnTo>
                <a:lnTo>
                  <a:pt x="3996" y="208"/>
                </a:lnTo>
                <a:lnTo>
                  <a:pt x="4004" y="206"/>
                </a:lnTo>
                <a:lnTo>
                  <a:pt x="4004" y="206"/>
                </a:lnTo>
                <a:lnTo>
                  <a:pt x="4012" y="206"/>
                </a:lnTo>
                <a:lnTo>
                  <a:pt x="4020" y="208"/>
                </a:lnTo>
                <a:lnTo>
                  <a:pt x="4028" y="212"/>
                </a:lnTo>
                <a:lnTo>
                  <a:pt x="4034" y="218"/>
                </a:lnTo>
                <a:lnTo>
                  <a:pt x="4046" y="202"/>
                </a:lnTo>
                <a:lnTo>
                  <a:pt x="4046" y="202"/>
                </a:lnTo>
                <a:lnTo>
                  <a:pt x="4036" y="196"/>
                </a:lnTo>
                <a:lnTo>
                  <a:pt x="4026" y="192"/>
                </a:lnTo>
                <a:lnTo>
                  <a:pt x="4016" y="190"/>
                </a:lnTo>
                <a:lnTo>
                  <a:pt x="4004" y="188"/>
                </a:lnTo>
                <a:lnTo>
                  <a:pt x="4004" y="188"/>
                </a:lnTo>
                <a:lnTo>
                  <a:pt x="3996" y="190"/>
                </a:lnTo>
                <a:lnTo>
                  <a:pt x="3990" y="190"/>
                </a:lnTo>
                <a:lnTo>
                  <a:pt x="3982" y="194"/>
                </a:lnTo>
                <a:lnTo>
                  <a:pt x="3976" y="198"/>
                </a:lnTo>
                <a:lnTo>
                  <a:pt x="3972" y="202"/>
                </a:lnTo>
                <a:lnTo>
                  <a:pt x="3970" y="208"/>
                </a:lnTo>
                <a:lnTo>
                  <a:pt x="3966" y="214"/>
                </a:lnTo>
                <a:lnTo>
                  <a:pt x="3966" y="222"/>
                </a:lnTo>
                <a:lnTo>
                  <a:pt x="3966" y="222"/>
                </a:lnTo>
                <a:lnTo>
                  <a:pt x="3966" y="222"/>
                </a:lnTo>
                <a:lnTo>
                  <a:pt x="3966" y="228"/>
                </a:lnTo>
                <a:lnTo>
                  <a:pt x="3968" y="234"/>
                </a:lnTo>
                <a:lnTo>
                  <a:pt x="3972" y="240"/>
                </a:lnTo>
                <a:lnTo>
                  <a:pt x="3976" y="244"/>
                </a:lnTo>
                <a:lnTo>
                  <a:pt x="3988" y="250"/>
                </a:lnTo>
                <a:lnTo>
                  <a:pt x="4004" y="254"/>
                </a:lnTo>
                <a:lnTo>
                  <a:pt x="4004" y="254"/>
                </a:lnTo>
                <a:lnTo>
                  <a:pt x="4016" y="258"/>
                </a:lnTo>
                <a:lnTo>
                  <a:pt x="4024" y="262"/>
                </a:lnTo>
                <a:lnTo>
                  <a:pt x="4028" y="266"/>
                </a:lnTo>
                <a:lnTo>
                  <a:pt x="4028" y="272"/>
                </a:lnTo>
                <a:lnTo>
                  <a:pt x="4028" y="272"/>
                </a:lnTo>
                <a:lnTo>
                  <a:pt x="4028" y="272"/>
                </a:lnTo>
                <a:lnTo>
                  <a:pt x="4028" y="278"/>
                </a:lnTo>
                <a:lnTo>
                  <a:pt x="4024" y="282"/>
                </a:lnTo>
                <a:lnTo>
                  <a:pt x="4018" y="286"/>
                </a:lnTo>
                <a:lnTo>
                  <a:pt x="4008" y="286"/>
                </a:lnTo>
                <a:lnTo>
                  <a:pt x="4008" y="286"/>
                </a:lnTo>
                <a:lnTo>
                  <a:pt x="4000" y="286"/>
                </a:lnTo>
                <a:lnTo>
                  <a:pt x="3990" y="282"/>
                </a:lnTo>
                <a:lnTo>
                  <a:pt x="3982" y="278"/>
                </a:lnTo>
                <a:lnTo>
                  <a:pt x="3974" y="272"/>
                </a:lnTo>
                <a:lnTo>
                  <a:pt x="3962" y="286"/>
                </a:lnTo>
                <a:lnTo>
                  <a:pt x="3962" y="286"/>
                </a:lnTo>
                <a:lnTo>
                  <a:pt x="3972" y="294"/>
                </a:lnTo>
                <a:lnTo>
                  <a:pt x="3984" y="300"/>
                </a:lnTo>
                <a:lnTo>
                  <a:pt x="3996" y="302"/>
                </a:lnTo>
                <a:lnTo>
                  <a:pt x="4008" y="304"/>
                </a:lnTo>
                <a:lnTo>
                  <a:pt x="4008" y="30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Ideas with short explanation">
  <p:cSld name="Two Ideas with short explanation">
    <p:spTree>
      <p:nvGrpSpPr>
        <p:cNvPr id="1" name="Shape 129"/>
        <p:cNvGrpSpPr/>
        <p:nvPr/>
      </p:nvGrpSpPr>
      <p:grpSpPr>
        <a:xfrm>
          <a:off x="0" y="0"/>
          <a:ext cx="0" cy="0"/>
          <a:chOff x="0" y="0"/>
          <a:chExt cx="0" cy="0"/>
        </a:xfrm>
      </p:grpSpPr>
      <p:sp>
        <p:nvSpPr>
          <p:cNvPr id="130" name="Google Shape;130;p155"/>
          <p:cNvSpPr/>
          <p:nvPr/>
        </p:nvSpPr>
        <p:spPr>
          <a:xfrm>
            <a:off x="2748101" y="4730750"/>
            <a:ext cx="1918726" cy="4127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sp>
        <p:nvSpPr>
          <p:cNvPr id="131" name="Google Shape;131;p155"/>
          <p:cNvSpPr/>
          <p:nvPr/>
        </p:nvSpPr>
        <p:spPr>
          <a:xfrm>
            <a:off x="4437944" y="4730750"/>
            <a:ext cx="4706055" cy="4127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sp>
        <p:nvSpPr>
          <p:cNvPr id="132" name="Google Shape;132;p155"/>
          <p:cNvSpPr/>
          <p:nvPr/>
        </p:nvSpPr>
        <p:spPr>
          <a:xfrm>
            <a:off x="-1" y="0"/>
            <a:ext cx="3048001" cy="514350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eorgia"/>
              <a:ea typeface="Georgia"/>
              <a:cs typeface="Georgia"/>
              <a:sym typeface="Georgia"/>
            </a:endParaRPr>
          </a:p>
        </p:txBody>
      </p:sp>
      <p:sp>
        <p:nvSpPr>
          <p:cNvPr id="133" name="Google Shape;133;p155"/>
          <p:cNvSpPr txBox="1">
            <a:spLocks noGrp="1"/>
          </p:cNvSpPr>
          <p:nvPr>
            <p:ph type="dt" idx="10"/>
          </p:nvPr>
        </p:nvSpPr>
        <p:spPr>
          <a:xfrm>
            <a:off x="6899805" y="4830765"/>
            <a:ext cx="1083733" cy="273844"/>
          </a:xfrm>
          <a:prstGeom prst="rect">
            <a:avLst/>
          </a:prstGeom>
          <a:noFill/>
          <a:ln>
            <a:noFill/>
          </a:ln>
        </p:spPr>
        <p:txBody>
          <a:bodyPr spcFirstLastPara="1" wrap="square" lIns="91425" tIns="45700" rIns="0" bIns="45700" anchor="ctr" anchorCtr="0">
            <a:noAutofit/>
          </a:bodyPr>
          <a:lstStyle>
            <a:lvl1pPr lvl="0" algn="r">
              <a:lnSpc>
                <a:spcPct val="100000"/>
              </a:lnSpc>
              <a:spcBef>
                <a:spcPts val="0"/>
              </a:spcBef>
              <a:spcAft>
                <a:spcPts val="0"/>
              </a:spcAft>
              <a:buSzPts val="1400"/>
              <a:buNone/>
              <a:defRPr>
                <a:solidFill>
                  <a:schemeClr val="accent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155"/>
          <p:cNvSpPr txBox="1">
            <a:spLocks noGrp="1"/>
          </p:cNvSpPr>
          <p:nvPr>
            <p:ph type="sldNum" idx="12"/>
          </p:nvPr>
        </p:nvSpPr>
        <p:spPr>
          <a:xfrm>
            <a:off x="8161866" y="4830765"/>
            <a:ext cx="524935"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81888D"/>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81888D"/>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81888D"/>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81888D"/>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81888D"/>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81888D"/>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81888D"/>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81888D"/>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81888D"/>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35" name="Google Shape;135;p155"/>
          <p:cNvSpPr txBox="1">
            <a:spLocks noGrp="1"/>
          </p:cNvSpPr>
          <p:nvPr>
            <p:ph type="body" idx="1"/>
          </p:nvPr>
        </p:nvSpPr>
        <p:spPr>
          <a:xfrm>
            <a:off x="454024" y="336947"/>
            <a:ext cx="2593976" cy="1488679"/>
          </a:xfrm>
          <a:prstGeom prst="rect">
            <a:avLst/>
          </a:prstGeom>
          <a:noFill/>
          <a:ln>
            <a:noFill/>
          </a:ln>
        </p:spPr>
        <p:txBody>
          <a:bodyPr spcFirstLastPara="1" wrap="square" lIns="0" tIns="0" rIns="228600" bIns="0" anchor="b" anchorCtr="0">
            <a:noAutofit/>
          </a:bodyPr>
          <a:lstStyle>
            <a:lvl1pPr marL="457200" lvl="0" indent="-228600" algn="l">
              <a:lnSpc>
                <a:spcPct val="100000"/>
              </a:lnSpc>
              <a:spcBef>
                <a:spcPts val="480"/>
              </a:spcBef>
              <a:spcAft>
                <a:spcPts val="0"/>
              </a:spcAft>
              <a:buClr>
                <a:schemeClr val="lt1"/>
              </a:buClr>
              <a:buSzPts val="2400"/>
              <a:buNone/>
              <a:defRPr sz="2400">
                <a:solidFill>
                  <a:schemeClr val="lt1"/>
                </a:solidFill>
                <a:latin typeface="Century Gothic"/>
                <a:ea typeface="Century Gothic"/>
                <a:cs typeface="Century Gothic"/>
                <a:sym typeface="Century Gothic"/>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36" name="Google Shape;136;p155"/>
          <p:cNvSpPr txBox="1">
            <a:spLocks noGrp="1"/>
          </p:cNvSpPr>
          <p:nvPr>
            <p:ph type="body" idx="2"/>
          </p:nvPr>
        </p:nvSpPr>
        <p:spPr>
          <a:xfrm>
            <a:off x="454024" y="1919155"/>
            <a:ext cx="2593976" cy="1488679"/>
          </a:xfrm>
          <a:prstGeom prst="rect">
            <a:avLst/>
          </a:prstGeom>
          <a:noFill/>
          <a:ln>
            <a:noFill/>
          </a:ln>
        </p:spPr>
        <p:txBody>
          <a:bodyPr spcFirstLastPara="1" wrap="square" lIns="0" tIns="0" rIns="228600" bIns="0" anchor="t" anchorCtr="0">
            <a:noAutofit/>
          </a:bodyPr>
          <a:lstStyle>
            <a:lvl1pPr marL="457200" lvl="0" indent="-228600" algn="l">
              <a:lnSpc>
                <a:spcPct val="100000"/>
              </a:lnSpc>
              <a:spcBef>
                <a:spcPts val="300"/>
              </a:spcBef>
              <a:spcAft>
                <a:spcPts val="0"/>
              </a:spcAft>
              <a:buClr>
                <a:schemeClr val="lt1"/>
              </a:buClr>
              <a:buSzPts val="1500"/>
              <a:buNone/>
              <a:defRPr sz="1500">
                <a:solidFill>
                  <a:schemeClr val="lt1"/>
                </a:solidFill>
                <a:latin typeface="Georgia"/>
                <a:ea typeface="Georgia"/>
                <a:cs typeface="Georgia"/>
                <a:sym typeface="Georgia"/>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37" name="Google Shape;137;p155"/>
          <p:cNvSpPr txBox="1">
            <a:spLocks noGrp="1"/>
          </p:cNvSpPr>
          <p:nvPr>
            <p:ph type="body" idx="3"/>
          </p:nvPr>
        </p:nvSpPr>
        <p:spPr>
          <a:xfrm>
            <a:off x="3271838" y="336947"/>
            <a:ext cx="2593975" cy="1488679"/>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480"/>
              </a:spcBef>
              <a:spcAft>
                <a:spcPts val="0"/>
              </a:spcAft>
              <a:buClr>
                <a:schemeClr val="accent1"/>
              </a:buClr>
              <a:buSzPts val="2400"/>
              <a:buNone/>
              <a:defRPr sz="2400">
                <a:solidFill>
                  <a:schemeClr val="accent1"/>
                </a:solidFill>
                <a:latin typeface="Century Gothic"/>
                <a:ea typeface="Century Gothic"/>
                <a:cs typeface="Century Gothic"/>
                <a:sym typeface="Century Gothic"/>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38" name="Google Shape;138;p155"/>
          <p:cNvSpPr txBox="1">
            <a:spLocks noGrp="1"/>
          </p:cNvSpPr>
          <p:nvPr>
            <p:ph type="body" idx="4"/>
          </p:nvPr>
        </p:nvSpPr>
        <p:spPr>
          <a:xfrm>
            <a:off x="3271838" y="1919155"/>
            <a:ext cx="2593975" cy="277270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300"/>
              </a:spcBef>
              <a:spcAft>
                <a:spcPts val="0"/>
              </a:spcAft>
              <a:buClr>
                <a:schemeClr val="dk2"/>
              </a:buClr>
              <a:buSzPts val="1500"/>
              <a:buNone/>
              <a:defRPr sz="1500">
                <a:solidFill>
                  <a:schemeClr val="dk2"/>
                </a:solidFill>
                <a:latin typeface="Georgia"/>
                <a:ea typeface="Georgia"/>
                <a:cs typeface="Georgia"/>
                <a:sym typeface="Georgia"/>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39" name="Google Shape;139;p155"/>
          <p:cNvSpPr txBox="1">
            <a:spLocks noGrp="1"/>
          </p:cNvSpPr>
          <p:nvPr>
            <p:ph type="body" idx="5"/>
          </p:nvPr>
        </p:nvSpPr>
        <p:spPr>
          <a:xfrm>
            <a:off x="6096000" y="336947"/>
            <a:ext cx="2590801" cy="1488679"/>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480"/>
              </a:spcBef>
              <a:spcAft>
                <a:spcPts val="0"/>
              </a:spcAft>
              <a:buClr>
                <a:schemeClr val="accent1"/>
              </a:buClr>
              <a:buSzPts val="2400"/>
              <a:buNone/>
              <a:defRPr sz="2400">
                <a:solidFill>
                  <a:schemeClr val="accent1"/>
                </a:solidFill>
                <a:latin typeface="Century Gothic"/>
                <a:ea typeface="Century Gothic"/>
                <a:cs typeface="Century Gothic"/>
                <a:sym typeface="Century Gothic"/>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40" name="Google Shape;140;p155"/>
          <p:cNvSpPr txBox="1">
            <a:spLocks noGrp="1"/>
          </p:cNvSpPr>
          <p:nvPr>
            <p:ph type="body" idx="6"/>
          </p:nvPr>
        </p:nvSpPr>
        <p:spPr>
          <a:xfrm>
            <a:off x="6096000" y="1919155"/>
            <a:ext cx="2590801" cy="277270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300"/>
              </a:spcBef>
              <a:spcAft>
                <a:spcPts val="0"/>
              </a:spcAft>
              <a:buClr>
                <a:schemeClr val="dk2"/>
              </a:buClr>
              <a:buSzPts val="1500"/>
              <a:buNone/>
              <a:defRPr sz="1500">
                <a:solidFill>
                  <a:schemeClr val="dk2"/>
                </a:solidFill>
                <a:latin typeface="Georgia"/>
                <a:ea typeface="Georgia"/>
                <a:cs typeface="Georgia"/>
                <a:sym typeface="Georgia"/>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41" name="Google Shape;141;p155"/>
          <p:cNvSpPr/>
          <p:nvPr/>
        </p:nvSpPr>
        <p:spPr>
          <a:xfrm>
            <a:off x="228865" y="4902685"/>
            <a:ext cx="2023533" cy="143967"/>
          </a:xfrm>
          <a:custGeom>
            <a:avLst/>
            <a:gdLst/>
            <a:ahLst/>
            <a:cxnLst/>
            <a:rect l="l" t="t" r="r" b="b"/>
            <a:pathLst>
              <a:path w="4048" h="384" extrusionOk="0">
                <a:moveTo>
                  <a:pt x="100" y="304"/>
                </a:moveTo>
                <a:lnTo>
                  <a:pt x="100" y="304"/>
                </a:lnTo>
                <a:lnTo>
                  <a:pt x="118" y="304"/>
                </a:lnTo>
                <a:lnTo>
                  <a:pt x="134" y="300"/>
                </a:lnTo>
                <a:lnTo>
                  <a:pt x="148" y="298"/>
                </a:lnTo>
                <a:lnTo>
                  <a:pt x="162" y="292"/>
                </a:lnTo>
                <a:lnTo>
                  <a:pt x="176" y="288"/>
                </a:lnTo>
                <a:lnTo>
                  <a:pt x="188" y="280"/>
                </a:lnTo>
                <a:lnTo>
                  <a:pt x="200" y="272"/>
                </a:lnTo>
                <a:lnTo>
                  <a:pt x="210" y="262"/>
                </a:lnTo>
                <a:lnTo>
                  <a:pt x="218" y="252"/>
                </a:lnTo>
                <a:lnTo>
                  <a:pt x="226" y="240"/>
                </a:lnTo>
                <a:lnTo>
                  <a:pt x="234" y="228"/>
                </a:lnTo>
                <a:lnTo>
                  <a:pt x="240" y="214"/>
                </a:lnTo>
                <a:lnTo>
                  <a:pt x="244" y="200"/>
                </a:lnTo>
                <a:lnTo>
                  <a:pt x="248" y="184"/>
                </a:lnTo>
                <a:lnTo>
                  <a:pt x="250" y="168"/>
                </a:lnTo>
                <a:lnTo>
                  <a:pt x="250" y="150"/>
                </a:lnTo>
                <a:lnTo>
                  <a:pt x="250" y="150"/>
                </a:lnTo>
                <a:lnTo>
                  <a:pt x="250" y="134"/>
                </a:lnTo>
                <a:lnTo>
                  <a:pt x="248" y="118"/>
                </a:lnTo>
                <a:lnTo>
                  <a:pt x="244" y="104"/>
                </a:lnTo>
                <a:lnTo>
                  <a:pt x="240" y="90"/>
                </a:lnTo>
                <a:lnTo>
                  <a:pt x="234" y="76"/>
                </a:lnTo>
                <a:lnTo>
                  <a:pt x="228" y="64"/>
                </a:lnTo>
                <a:lnTo>
                  <a:pt x="220" y="52"/>
                </a:lnTo>
                <a:lnTo>
                  <a:pt x="212" y="42"/>
                </a:lnTo>
                <a:lnTo>
                  <a:pt x="202" y="32"/>
                </a:lnTo>
                <a:lnTo>
                  <a:pt x="192" y="24"/>
                </a:lnTo>
                <a:lnTo>
                  <a:pt x="180" y="16"/>
                </a:lnTo>
                <a:lnTo>
                  <a:pt x="168" y="10"/>
                </a:lnTo>
                <a:lnTo>
                  <a:pt x="156" y="6"/>
                </a:lnTo>
                <a:lnTo>
                  <a:pt x="142" y="2"/>
                </a:lnTo>
                <a:lnTo>
                  <a:pt x="128" y="0"/>
                </a:lnTo>
                <a:lnTo>
                  <a:pt x="112" y="0"/>
                </a:lnTo>
                <a:lnTo>
                  <a:pt x="0" y="0"/>
                </a:lnTo>
                <a:lnTo>
                  <a:pt x="0" y="304"/>
                </a:lnTo>
                <a:lnTo>
                  <a:pt x="100" y="304"/>
                </a:lnTo>
                <a:close/>
                <a:moveTo>
                  <a:pt x="56" y="42"/>
                </a:moveTo>
                <a:lnTo>
                  <a:pt x="110" y="42"/>
                </a:lnTo>
                <a:lnTo>
                  <a:pt x="110" y="42"/>
                </a:lnTo>
                <a:lnTo>
                  <a:pt x="126" y="44"/>
                </a:lnTo>
                <a:lnTo>
                  <a:pt x="142" y="50"/>
                </a:lnTo>
                <a:lnTo>
                  <a:pt x="156" y="60"/>
                </a:lnTo>
                <a:lnTo>
                  <a:pt x="168" y="72"/>
                </a:lnTo>
                <a:lnTo>
                  <a:pt x="176" y="88"/>
                </a:lnTo>
                <a:lnTo>
                  <a:pt x="184" y="106"/>
                </a:lnTo>
                <a:lnTo>
                  <a:pt x="188" y="128"/>
                </a:lnTo>
                <a:lnTo>
                  <a:pt x="190" y="150"/>
                </a:lnTo>
                <a:lnTo>
                  <a:pt x="190" y="150"/>
                </a:lnTo>
                <a:lnTo>
                  <a:pt x="188" y="174"/>
                </a:lnTo>
                <a:lnTo>
                  <a:pt x="184" y="194"/>
                </a:lnTo>
                <a:lnTo>
                  <a:pt x="176" y="214"/>
                </a:lnTo>
                <a:lnTo>
                  <a:pt x="166" y="230"/>
                </a:lnTo>
                <a:lnTo>
                  <a:pt x="154" y="242"/>
                </a:lnTo>
                <a:lnTo>
                  <a:pt x="138" y="252"/>
                </a:lnTo>
                <a:lnTo>
                  <a:pt x="122" y="258"/>
                </a:lnTo>
                <a:lnTo>
                  <a:pt x="102" y="258"/>
                </a:lnTo>
                <a:lnTo>
                  <a:pt x="56" y="258"/>
                </a:lnTo>
                <a:lnTo>
                  <a:pt x="56" y="42"/>
                </a:lnTo>
                <a:close/>
                <a:moveTo>
                  <a:pt x="484" y="258"/>
                </a:moveTo>
                <a:lnTo>
                  <a:pt x="484" y="156"/>
                </a:lnTo>
                <a:lnTo>
                  <a:pt x="484" y="156"/>
                </a:lnTo>
                <a:lnTo>
                  <a:pt x="484" y="132"/>
                </a:lnTo>
                <a:lnTo>
                  <a:pt x="480" y="114"/>
                </a:lnTo>
                <a:lnTo>
                  <a:pt x="476" y="108"/>
                </a:lnTo>
                <a:lnTo>
                  <a:pt x="472" y="102"/>
                </a:lnTo>
                <a:lnTo>
                  <a:pt x="462" y="90"/>
                </a:lnTo>
                <a:lnTo>
                  <a:pt x="462" y="90"/>
                </a:lnTo>
                <a:lnTo>
                  <a:pt x="450" y="84"/>
                </a:lnTo>
                <a:lnTo>
                  <a:pt x="434" y="78"/>
                </a:lnTo>
                <a:lnTo>
                  <a:pt x="416" y="76"/>
                </a:lnTo>
                <a:lnTo>
                  <a:pt x="394" y="74"/>
                </a:lnTo>
                <a:lnTo>
                  <a:pt x="394" y="74"/>
                </a:lnTo>
                <a:lnTo>
                  <a:pt x="372" y="76"/>
                </a:lnTo>
                <a:lnTo>
                  <a:pt x="352" y="78"/>
                </a:lnTo>
                <a:lnTo>
                  <a:pt x="336" y="84"/>
                </a:lnTo>
                <a:lnTo>
                  <a:pt x="322" y="92"/>
                </a:lnTo>
                <a:lnTo>
                  <a:pt x="322" y="92"/>
                </a:lnTo>
                <a:lnTo>
                  <a:pt x="310" y="102"/>
                </a:lnTo>
                <a:lnTo>
                  <a:pt x="300" y="110"/>
                </a:lnTo>
                <a:lnTo>
                  <a:pt x="296" y="122"/>
                </a:lnTo>
                <a:lnTo>
                  <a:pt x="292" y="138"/>
                </a:lnTo>
                <a:lnTo>
                  <a:pt x="334" y="146"/>
                </a:lnTo>
                <a:lnTo>
                  <a:pt x="334" y="146"/>
                </a:lnTo>
                <a:lnTo>
                  <a:pt x="338" y="136"/>
                </a:lnTo>
                <a:lnTo>
                  <a:pt x="340" y="130"/>
                </a:lnTo>
                <a:lnTo>
                  <a:pt x="346" y="124"/>
                </a:lnTo>
                <a:lnTo>
                  <a:pt x="352" y="118"/>
                </a:lnTo>
                <a:lnTo>
                  <a:pt x="358" y="114"/>
                </a:lnTo>
                <a:lnTo>
                  <a:pt x="366" y="112"/>
                </a:lnTo>
                <a:lnTo>
                  <a:pt x="388" y="110"/>
                </a:lnTo>
                <a:lnTo>
                  <a:pt x="388" y="110"/>
                </a:lnTo>
                <a:lnTo>
                  <a:pt x="398" y="110"/>
                </a:lnTo>
                <a:lnTo>
                  <a:pt x="408" y="112"/>
                </a:lnTo>
                <a:lnTo>
                  <a:pt x="416" y="114"/>
                </a:lnTo>
                <a:lnTo>
                  <a:pt x="422" y="118"/>
                </a:lnTo>
                <a:lnTo>
                  <a:pt x="428" y="124"/>
                </a:lnTo>
                <a:lnTo>
                  <a:pt x="432" y="130"/>
                </a:lnTo>
                <a:lnTo>
                  <a:pt x="434" y="136"/>
                </a:lnTo>
                <a:lnTo>
                  <a:pt x="434" y="146"/>
                </a:lnTo>
                <a:lnTo>
                  <a:pt x="434" y="162"/>
                </a:lnTo>
                <a:lnTo>
                  <a:pt x="434" y="162"/>
                </a:lnTo>
                <a:lnTo>
                  <a:pt x="422" y="162"/>
                </a:lnTo>
                <a:lnTo>
                  <a:pt x="422" y="162"/>
                </a:lnTo>
                <a:lnTo>
                  <a:pt x="390" y="162"/>
                </a:lnTo>
                <a:lnTo>
                  <a:pt x="362" y="166"/>
                </a:lnTo>
                <a:lnTo>
                  <a:pt x="338" y="172"/>
                </a:lnTo>
                <a:lnTo>
                  <a:pt x="320" y="182"/>
                </a:lnTo>
                <a:lnTo>
                  <a:pt x="304" y="192"/>
                </a:lnTo>
                <a:lnTo>
                  <a:pt x="294" y="206"/>
                </a:lnTo>
                <a:lnTo>
                  <a:pt x="290" y="212"/>
                </a:lnTo>
                <a:lnTo>
                  <a:pt x="286" y="222"/>
                </a:lnTo>
                <a:lnTo>
                  <a:pt x="284" y="238"/>
                </a:lnTo>
                <a:lnTo>
                  <a:pt x="284" y="238"/>
                </a:lnTo>
                <a:lnTo>
                  <a:pt x="286" y="254"/>
                </a:lnTo>
                <a:lnTo>
                  <a:pt x="290" y="268"/>
                </a:lnTo>
                <a:lnTo>
                  <a:pt x="296" y="278"/>
                </a:lnTo>
                <a:lnTo>
                  <a:pt x="306" y="288"/>
                </a:lnTo>
                <a:lnTo>
                  <a:pt x="316" y="298"/>
                </a:lnTo>
                <a:lnTo>
                  <a:pt x="328" y="304"/>
                </a:lnTo>
                <a:lnTo>
                  <a:pt x="344" y="306"/>
                </a:lnTo>
                <a:lnTo>
                  <a:pt x="360" y="308"/>
                </a:lnTo>
                <a:lnTo>
                  <a:pt x="360" y="308"/>
                </a:lnTo>
                <a:lnTo>
                  <a:pt x="374" y="308"/>
                </a:lnTo>
                <a:lnTo>
                  <a:pt x="388" y="304"/>
                </a:lnTo>
                <a:lnTo>
                  <a:pt x="402" y="298"/>
                </a:lnTo>
                <a:lnTo>
                  <a:pt x="414" y="290"/>
                </a:lnTo>
                <a:lnTo>
                  <a:pt x="414" y="290"/>
                </a:lnTo>
                <a:lnTo>
                  <a:pt x="420" y="284"/>
                </a:lnTo>
                <a:lnTo>
                  <a:pt x="424" y="278"/>
                </a:lnTo>
                <a:lnTo>
                  <a:pt x="434" y="258"/>
                </a:lnTo>
                <a:lnTo>
                  <a:pt x="434" y="258"/>
                </a:lnTo>
                <a:lnTo>
                  <a:pt x="438" y="282"/>
                </a:lnTo>
                <a:lnTo>
                  <a:pt x="442" y="304"/>
                </a:lnTo>
                <a:lnTo>
                  <a:pt x="492" y="304"/>
                </a:lnTo>
                <a:lnTo>
                  <a:pt x="492" y="304"/>
                </a:lnTo>
                <a:lnTo>
                  <a:pt x="486" y="280"/>
                </a:lnTo>
                <a:lnTo>
                  <a:pt x="484" y="258"/>
                </a:lnTo>
                <a:lnTo>
                  <a:pt x="484" y="258"/>
                </a:lnTo>
                <a:close/>
                <a:moveTo>
                  <a:pt x="434" y="210"/>
                </a:moveTo>
                <a:lnTo>
                  <a:pt x="434" y="210"/>
                </a:lnTo>
                <a:lnTo>
                  <a:pt x="434" y="222"/>
                </a:lnTo>
                <a:lnTo>
                  <a:pt x="430" y="234"/>
                </a:lnTo>
                <a:lnTo>
                  <a:pt x="426" y="244"/>
                </a:lnTo>
                <a:lnTo>
                  <a:pt x="418" y="254"/>
                </a:lnTo>
                <a:lnTo>
                  <a:pt x="410" y="260"/>
                </a:lnTo>
                <a:lnTo>
                  <a:pt x="400" y="266"/>
                </a:lnTo>
                <a:lnTo>
                  <a:pt x="388" y="268"/>
                </a:lnTo>
                <a:lnTo>
                  <a:pt x="376" y="270"/>
                </a:lnTo>
                <a:lnTo>
                  <a:pt x="376" y="270"/>
                </a:lnTo>
                <a:lnTo>
                  <a:pt x="368" y="270"/>
                </a:lnTo>
                <a:lnTo>
                  <a:pt x="360" y="268"/>
                </a:lnTo>
                <a:lnTo>
                  <a:pt x="352" y="264"/>
                </a:lnTo>
                <a:lnTo>
                  <a:pt x="348" y="260"/>
                </a:lnTo>
                <a:lnTo>
                  <a:pt x="342" y="256"/>
                </a:lnTo>
                <a:lnTo>
                  <a:pt x="340" y="250"/>
                </a:lnTo>
                <a:lnTo>
                  <a:pt x="338" y="244"/>
                </a:lnTo>
                <a:lnTo>
                  <a:pt x="336" y="236"/>
                </a:lnTo>
                <a:lnTo>
                  <a:pt x="336" y="236"/>
                </a:lnTo>
                <a:lnTo>
                  <a:pt x="338" y="226"/>
                </a:lnTo>
                <a:lnTo>
                  <a:pt x="344" y="216"/>
                </a:lnTo>
                <a:lnTo>
                  <a:pt x="350" y="208"/>
                </a:lnTo>
                <a:lnTo>
                  <a:pt x="362" y="202"/>
                </a:lnTo>
                <a:lnTo>
                  <a:pt x="362" y="202"/>
                </a:lnTo>
                <a:lnTo>
                  <a:pt x="376" y="196"/>
                </a:lnTo>
                <a:lnTo>
                  <a:pt x="394" y="192"/>
                </a:lnTo>
                <a:lnTo>
                  <a:pt x="412" y="190"/>
                </a:lnTo>
                <a:lnTo>
                  <a:pt x="432" y="190"/>
                </a:lnTo>
                <a:lnTo>
                  <a:pt x="434" y="190"/>
                </a:lnTo>
                <a:lnTo>
                  <a:pt x="434" y="210"/>
                </a:lnTo>
                <a:close/>
                <a:moveTo>
                  <a:pt x="728" y="78"/>
                </a:moveTo>
                <a:lnTo>
                  <a:pt x="676" y="78"/>
                </a:lnTo>
                <a:lnTo>
                  <a:pt x="676" y="186"/>
                </a:lnTo>
                <a:lnTo>
                  <a:pt x="676" y="186"/>
                </a:lnTo>
                <a:lnTo>
                  <a:pt x="674" y="214"/>
                </a:lnTo>
                <a:lnTo>
                  <a:pt x="672" y="224"/>
                </a:lnTo>
                <a:lnTo>
                  <a:pt x="670" y="234"/>
                </a:lnTo>
                <a:lnTo>
                  <a:pt x="670" y="234"/>
                </a:lnTo>
                <a:lnTo>
                  <a:pt x="662" y="246"/>
                </a:lnTo>
                <a:lnTo>
                  <a:pt x="652" y="256"/>
                </a:lnTo>
                <a:lnTo>
                  <a:pt x="640" y="262"/>
                </a:lnTo>
                <a:lnTo>
                  <a:pt x="626" y="264"/>
                </a:lnTo>
                <a:lnTo>
                  <a:pt x="626" y="264"/>
                </a:lnTo>
                <a:lnTo>
                  <a:pt x="618" y="264"/>
                </a:lnTo>
                <a:lnTo>
                  <a:pt x="612" y="262"/>
                </a:lnTo>
                <a:lnTo>
                  <a:pt x="606" y="260"/>
                </a:lnTo>
                <a:lnTo>
                  <a:pt x="602" y="254"/>
                </a:lnTo>
                <a:lnTo>
                  <a:pt x="598" y="250"/>
                </a:lnTo>
                <a:lnTo>
                  <a:pt x="596" y="242"/>
                </a:lnTo>
                <a:lnTo>
                  <a:pt x="594" y="226"/>
                </a:lnTo>
                <a:lnTo>
                  <a:pt x="594" y="78"/>
                </a:lnTo>
                <a:lnTo>
                  <a:pt x="542" y="78"/>
                </a:lnTo>
                <a:lnTo>
                  <a:pt x="542" y="236"/>
                </a:lnTo>
                <a:lnTo>
                  <a:pt x="542" y="236"/>
                </a:lnTo>
                <a:lnTo>
                  <a:pt x="544" y="252"/>
                </a:lnTo>
                <a:lnTo>
                  <a:pt x="546" y="266"/>
                </a:lnTo>
                <a:lnTo>
                  <a:pt x="552" y="278"/>
                </a:lnTo>
                <a:lnTo>
                  <a:pt x="560" y="290"/>
                </a:lnTo>
                <a:lnTo>
                  <a:pt x="570" y="298"/>
                </a:lnTo>
                <a:lnTo>
                  <a:pt x="580" y="304"/>
                </a:lnTo>
                <a:lnTo>
                  <a:pt x="594" y="308"/>
                </a:lnTo>
                <a:lnTo>
                  <a:pt x="608" y="308"/>
                </a:lnTo>
                <a:lnTo>
                  <a:pt x="608" y="308"/>
                </a:lnTo>
                <a:lnTo>
                  <a:pt x="622" y="308"/>
                </a:lnTo>
                <a:lnTo>
                  <a:pt x="634" y="304"/>
                </a:lnTo>
                <a:lnTo>
                  <a:pt x="646" y="300"/>
                </a:lnTo>
                <a:lnTo>
                  <a:pt x="656" y="292"/>
                </a:lnTo>
                <a:lnTo>
                  <a:pt x="656" y="292"/>
                </a:lnTo>
                <a:lnTo>
                  <a:pt x="664" y="284"/>
                </a:lnTo>
                <a:lnTo>
                  <a:pt x="670" y="278"/>
                </a:lnTo>
                <a:lnTo>
                  <a:pt x="674" y="268"/>
                </a:lnTo>
                <a:lnTo>
                  <a:pt x="680" y="254"/>
                </a:lnTo>
                <a:lnTo>
                  <a:pt x="680" y="304"/>
                </a:lnTo>
                <a:lnTo>
                  <a:pt x="728" y="304"/>
                </a:lnTo>
                <a:lnTo>
                  <a:pt x="728" y="78"/>
                </a:lnTo>
                <a:close/>
                <a:moveTo>
                  <a:pt x="974" y="36"/>
                </a:moveTo>
                <a:lnTo>
                  <a:pt x="974" y="36"/>
                </a:lnTo>
                <a:lnTo>
                  <a:pt x="962" y="36"/>
                </a:lnTo>
                <a:lnTo>
                  <a:pt x="954" y="38"/>
                </a:lnTo>
                <a:lnTo>
                  <a:pt x="946" y="42"/>
                </a:lnTo>
                <a:lnTo>
                  <a:pt x="938" y="46"/>
                </a:lnTo>
                <a:lnTo>
                  <a:pt x="932" y="52"/>
                </a:lnTo>
                <a:lnTo>
                  <a:pt x="926" y="60"/>
                </a:lnTo>
                <a:lnTo>
                  <a:pt x="922" y="68"/>
                </a:lnTo>
                <a:lnTo>
                  <a:pt x="920" y="78"/>
                </a:lnTo>
                <a:lnTo>
                  <a:pt x="920" y="78"/>
                </a:lnTo>
                <a:lnTo>
                  <a:pt x="896" y="76"/>
                </a:lnTo>
                <a:lnTo>
                  <a:pt x="876" y="74"/>
                </a:lnTo>
                <a:lnTo>
                  <a:pt x="876" y="74"/>
                </a:lnTo>
                <a:lnTo>
                  <a:pt x="856" y="76"/>
                </a:lnTo>
                <a:lnTo>
                  <a:pt x="838" y="78"/>
                </a:lnTo>
                <a:lnTo>
                  <a:pt x="822" y="84"/>
                </a:lnTo>
                <a:lnTo>
                  <a:pt x="808" y="92"/>
                </a:lnTo>
                <a:lnTo>
                  <a:pt x="798" y="102"/>
                </a:lnTo>
                <a:lnTo>
                  <a:pt x="790" y="114"/>
                </a:lnTo>
                <a:lnTo>
                  <a:pt x="784" y="128"/>
                </a:lnTo>
                <a:lnTo>
                  <a:pt x="782" y="142"/>
                </a:lnTo>
                <a:lnTo>
                  <a:pt x="782" y="142"/>
                </a:lnTo>
                <a:lnTo>
                  <a:pt x="784" y="158"/>
                </a:lnTo>
                <a:lnTo>
                  <a:pt x="790" y="170"/>
                </a:lnTo>
                <a:lnTo>
                  <a:pt x="800" y="182"/>
                </a:lnTo>
                <a:lnTo>
                  <a:pt x="814" y="194"/>
                </a:lnTo>
                <a:lnTo>
                  <a:pt x="814" y="194"/>
                </a:lnTo>
                <a:lnTo>
                  <a:pt x="798" y="204"/>
                </a:lnTo>
                <a:lnTo>
                  <a:pt x="786" y="214"/>
                </a:lnTo>
                <a:lnTo>
                  <a:pt x="782" y="220"/>
                </a:lnTo>
                <a:lnTo>
                  <a:pt x="780" y="226"/>
                </a:lnTo>
                <a:lnTo>
                  <a:pt x="778" y="240"/>
                </a:lnTo>
                <a:lnTo>
                  <a:pt x="778" y="240"/>
                </a:lnTo>
                <a:lnTo>
                  <a:pt x="780" y="250"/>
                </a:lnTo>
                <a:lnTo>
                  <a:pt x="782" y="260"/>
                </a:lnTo>
                <a:lnTo>
                  <a:pt x="790" y="268"/>
                </a:lnTo>
                <a:lnTo>
                  <a:pt x="800" y="278"/>
                </a:lnTo>
                <a:lnTo>
                  <a:pt x="800" y="278"/>
                </a:lnTo>
                <a:lnTo>
                  <a:pt x="784" y="288"/>
                </a:lnTo>
                <a:lnTo>
                  <a:pt x="774" y="298"/>
                </a:lnTo>
                <a:lnTo>
                  <a:pt x="768" y="310"/>
                </a:lnTo>
                <a:lnTo>
                  <a:pt x="766" y="324"/>
                </a:lnTo>
                <a:lnTo>
                  <a:pt x="766" y="324"/>
                </a:lnTo>
                <a:lnTo>
                  <a:pt x="768" y="338"/>
                </a:lnTo>
                <a:lnTo>
                  <a:pt x="774" y="350"/>
                </a:lnTo>
                <a:lnTo>
                  <a:pt x="782" y="360"/>
                </a:lnTo>
                <a:lnTo>
                  <a:pt x="794" y="370"/>
                </a:lnTo>
                <a:lnTo>
                  <a:pt x="808" y="376"/>
                </a:lnTo>
                <a:lnTo>
                  <a:pt x="828" y="380"/>
                </a:lnTo>
                <a:lnTo>
                  <a:pt x="850" y="384"/>
                </a:lnTo>
                <a:lnTo>
                  <a:pt x="876" y="384"/>
                </a:lnTo>
                <a:lnTo>
                  <a:pt x="876" y="384"/>
                </a:lnTo>
                <a:lnTo>
                  <a:pt x="902" y="384"/>
                </a:lnTo>
                <a:lnTo>
                  <a:pt x="924" y="380"/>
                </a:lnTo>
                <a:lnTo>
                  <a:pt x="944" y="374"/>
                </a:lnTo>
                <a:lnTo>
                  <a:pt x="962" y="364"/>
                </a:lnTo>
                <a:lnTo>
                  <a:pt x="974" y="354"/>
                </a:lnTo>
                <a:lnTo>
                  <a:pt x="984" y="342"/>
                </a:lnTo>
                <a:lnTo>
                  <a:pt x="990" y="326"/>
                </a:lnTo>
                <a:lnTo>
                  <a:pt x="992" y="310"/>
                </a:lnTo>
                <a:lnTo>
                  <a:pt x="992" y="310"/>
                </a:lnTo>
                <a:lnTo>
                  <a:pt x="992" y="298"/>
                </a:lnTo>
                <a:lnTo>
                  <a:pt x="988" y="286"/>
                </a:lnTo>
                <a:lnTo>
                  <a:pt x="980" y="276"/>
                </a:lnTo>
                <a:lnTo>
                  <a:pt x="972" y="266"/>
                </a:lnTo>
                <a:lnTo>
                  <a:pt x="962" y="258"/>
                </a:lnTo>
                <a:lnTo>
                  <a:pt x="950" y="254"/>
                </a:lnTo>
                <a:lnTo>
                  <a:pt x="934" y="250"/>
                </a:lnTo>
                <a:lnTo>
                  <a:pt x="920" y="248"/>
                </a:lnTo>
                <a:lnTo>
                  <a:pt x="852" y="248"/>
                </a:lnTo>
                <a:lnTo>
                  <a:pt x="852" y="248"/>
                </a:lnTo>
                <a:lnTo>
                  <a:pt x="840" y="248"/>
                </a:lnTo>
                <a:lnTo>
                  <a:pt x="830" y="242"/>
                </a:lnTo>
                <a:lnTo>
                  <a:pt x="824" y="236"/>
                </a:lnTo>
                <a:lnTo>
                  <a:pt x="822" y="226"/>
                </a:lnTo>
                <a:lnTo>
                  <a:pt x="822" y="226"/>
                </a:lnTo>
                <a:lnTo>
                  <a:pt x="822" y="220"/>
                </a:lnTo>
                <a:lnTo>
                  <a:pt x="826" y="214"/>
                </a:lnTo>
                <a:lnTo>
                  <a:pt x="830" y="210"/>
                </a:lnTo>
                <a:lnTo>
                  <a:pt x="838" y="204"/>
                </a:lnTo>
                <a:lnTo>
                  <a:pt x="838" y="204"/>
                </a:lnTo>
                <a:lnTo>
                  <a:pt x="860" y="210"/>
                </a:lnTo>
                <a:lnTo>
                  <a:pt x="880" y="210"/>
                </a:lnTo>
                <a:lnTo>
                  <a:pt x="880" y="210"/>
                </a:lnTo>
                <a:lnTo>
                  <a:pt x="898" y="210"/>
                </a:lnTo>
                <a:lnTo>
                  <a:pt x="916" y="206"/>
                </a:lnTo>
                <a:lnTo>
                  <a:pt x="932" y="200"/>
                </a:lnTo>
                <a:lnTo>
                  <a:pt x="944" y="192"/>
                </a:lnTo>
                <a:lnTo>
                  <a:pt x="956" y="182"/>
                </a:lnTo>
                <a:lnTo>
                  <a:pt x="964" y="170"/>
                </a:lnTo>
                <a:lnTo>
                  <a:pt x="968" y="156"/>
                </a:lnTo>
                <a:lnTo>
                  <a:pt x="970" y="142"/>
                </a:lnTo>
                <a:lnTo>
                  <a:pt x="970" y="142"/>
                </a:lnTo>
                <a:lnTo>
                  <a:pt x="968" y="128"/>
                </a:lnTo>
                <a:lnTo>
                  <a:pt x="964" y="116"/>
                </a:lnTo>
                <a:lnTo>
                  <a:pt x="956" y="106"/>
                </a:lnTo>
                <a:lnTo>
                  <a:pt x="944" y="92"/>
                </a:lnTo>
                <a:lnTo>
                  <a:pt x="944" y="92"/>
                </a:lnTo>
                <a:lnTo>
                  <a:pt x="950" y="84"/>
                </a:lnTo>
                <a:lnTo>
                  <a:pt x="956" y="78"/>
                </a:lnTo>
                <a:lnTo>
                  <a:pt x="964" y="76"/>
                </a:lnTo>
                <a:lnTo>
                  <a:pt x="976" y="74"/>
                </a:lnTo>
                <a:lnTo>
                  <a:pt x="992" y="74"/>
                </a:lnTo>
                <a:lnTo>
                  <a:pt x="992" y="36"/>
                </a:lnTo>
                <a:lnTo>
                  <a:pt x="974" y="36"/>
                </a:lnTo>
                <a:close/>
                <a:moveTo>
                  <a:pt x="918" y="144"/>
                </a:moveTo>
                <a:lnTo>
                  <a:pt x="918" y="144"/>
                </a:lnTo>
                <a:lnTo>
                  <a:pt x="918" y="152"/>
                </a:lnTo>
                <a:lnTo>
                  <a:pt x="916" y="160"/>
                </a:lnTo>
                <a:lnTo>
                  <a:pt x="912" y="166"/>
                </a:lnTo>
                <a:lnTo>
                  <a:pt x="908" y="170"/>
                </a:lnTo>
                <a:lnTo>
                  <a:pt x="902" y="176"/>
                </a:lnTo>
                <a:lnTo>
                  <a:pt x="894" y="178"/>
                </a:lnTo>
                <a:lnTo>
                  <a:pt x="886" y="180"/>
                </a:lnTo>
                <a:lnTo>
                  <a:pt x="878" y="180"/>
                </a:lnTo>
                <a:lnTo>
                  <a:pt x="878" y="180"/>
                </a:lnTo>
                <a:lnTo>
                  <a:pt x="868" y="180"/>
                </a:lnTo>
                <a:lnTo>
                  <a:pt x="860" y="178"/>
                </a:lnTo>
                <a:lnTo>
                  <a:pt x="852" y="174"/>
                </a:lnTo>
                <a:lnTo>
                  <a:pt x="846" y="170"/>
                </a:lnTo>
                <a:lnTo>
                  <a:pt x="842" y="166"/>
                </a:lnTo>
                <a:lnTo>
                  <a:pt x="838" y="158"/>
                </a:lnTo>
                <a:lnTo>
                  <a:pt x="836" y="152"/>
                </a:lnTo>
                <a:lnTo>
                  <a:pt x="836" y="144"/>
                </a:lnTo>
                <a:lnTo>
                  <a:pt x="836" y="144"/>
                </a:lnTo>
                <a:lnTo>
                  <a:pt x="836" y="136"/>
                </a:lnTo>
                <a:lnTo>
                  <a:pt x="838" y="128"/>
                </a:lnTo>
                <a:lnTo>
                  <a:pt x="842" y="122"/>
                </a:lnTo>
                <a:lnTo>
                  <a:pt x="848" y="116"/>
                </a:lnTo>
                <a:lnTo>
                  <a:pt x="854" y="112"/>
                </a:lnTo>
                <a:lnTo>
                  <a:pt x="860" y="108"/>
                </a:lnTo>
                <a:lnTo>
                  <a:pt x="868" y="106"/>
                </a:lnTo>
                <a:lnTo>
                  <a:pt x="878" y="106"/>
                </a:lnTo>
                <a:lnTo>
                  <a:pt x="878" y="106"/>
                </a:lnTo>
                <a:lnTo>
                  <a:pt x="886" y="106"/>
                </a:lnTo>
                <a:lnTo>
                  <a:pt x="894" y="108"/>
                </a:lnTo>
                <a:lnTo>
                  <a:pt x="902" y="110"/>
                </a:lnTo>
                <a:lnTo>
                  <a:pt x="906" y="116"/>
                </a:lnTo>
                <a:lnTo>
                  <a:pt x="912" y="120"/>
                </a:lnTo>
                <a:lnTo>
                  <a:pt x="914" y="126"/>
                </a:lnTo>
                <a:lnTo>
                  <a:pt x="918" y="134"/>
                </a:lnTo>
                <a:lnTo>
                  <a:pt x="918" y="142"/>
                </a:lnTo>
                <a:lnTo>
                  <a:pt x="918" y="142"/>
                </a:lnTo>
                <a:lnTo>
                  <a:pt x="918" y="144"/>
                </a:lnTo>
                <a:lnTo>
                  <a:pt x="918" y="144"/>
                </a:lnTo>
                <a:close/>
                <a:moveTo>
                  <a:pt x="858" y="296"/>
                </a:moveTo>
                <a:lnTo>
                  <a:pt x="912" y="296"/>
                </a:lnTo>
                <a:lnTo>
                  <a:pt x="912" y="296"/>
                </a:lnTo>
                <a:lnTo>
                  <a:pt x="926" y="298"/>
                </a:lnTo>
                <a:lnTo>
                  <a:pt x="936" y="304"/>
                </a:lnTo>
                <a:lnTo>
                  <a:pt x="942" y="310"/>
                </a:lnTo>
                <a:lnTo>
                  <a:pt x="944" y="314"/>
                </a:lnTo>
                <a:lnTo>
                  <a:pt x="944" y="320"/>
                </a:lnTo>
                <a:lnTo>
                  <a:pt x="944" y="320"/>
                </a:lnTo>
                <a:lnTo>
                  <a:pt x="944" y="326"/>
                </a:lnTo>
                <a:lnTo>
                  <a:pt x="942" y="332"/>
                </a:lnTo>
                <a:lnTo>
                  <a:pt x="936" y="338"/>
                </a:lnTo>
                <a:lnTo>
                  <a:pt x="930" y="342"/>
                </a:lnTo>
                <a:lnTo>
                  <a:pt x="922" y="346"/>
                </a:lnTo>
                <a:lnTo>
                  <a:pt x="912" y="348"/>
                </a:lnTo>
                <a:lnTo>
                  <a:pt x="886" y="350"/>
                </a:lnTo>
                <a:lnTo>
                  <a:pt x="886" y="350"/>
                </a:lnTo>
                <a:lnTo>
                  <a:pt x="868" y="348"/>
                </a:lnTo>
                <a:lnTo>
                  <a:pt x="854" y="346"/>
                </a:lnTo>
                <a:lnTo>
                  <a:pt x="842" y="344"/>
                </a:lnTo>
                <a:lnTo>
                  <a:pt x="830" y="340"/>
                </a:lnTo>
                <a:lnTo>
                  <a:pt x="822" y="334"/>
                </a:lnTo>
                <a:lnTo>
                  <a:pt x="816" y="328"/>
                </a:lnTo>
                <a:lnTo>
                  <a:pt x="812" y="320"/>
                </a:lnTo>
                <a:lnTo>
                  <a:pt x="810" y="312"/>
                </a:lnTo>
                <a:lnTo>
                  <a:pt x="810" y="312"/>
                </a:lnTo>
                <a:lnTo>
                  <a:pt x="812" y="306"/>
                </a:lnTo>
                <a:lnTo>
                  <a:pt x="812" y="302"/>
                </a:lnTo>
                <a:lnTo>
                  <a:pt x="822" y="292"/>
                </a:lnTo>
                <a:lnTo>
                  <a:pt x="822" y="292"/>
                </a:lnTo>
                <a:lnTo>
                  <a:pt x="840" y="296"/>
                </a:lnTo>
                <a:lnTo>
                  <a:pt x="858" y="296"/>
                </a:lnTo>
                <a:lnTo>
                  <a:pt x="858" y="296"/>
                </a:lnTo>
                <a:close/>
                <a:moveTo>
                  <a:pt x="1212" y="150"/>
                </a:moveTo>
                <a:lnTo>
                  <a:pt x="1212" y="150"/>
                </a:lnTo>
                <a:lnTo>
                  <a:pt x="1212" y="130"/>
                </a:lnTo>
                <a:lnTo>
                  <a:pt x="1208" y="114"/>
                </a:lnTo>
                <a:lnTo>
                  <a:pt x="1202" y="100"/>
                </a:lnTo>
                <a:lnTo>
                  <a:pt x="1196" y="90"/>
                </a:lnTo>
                <a:lnTo>
                  <a:pt x="1186" y="80"/>
                </a:lnTo>
                <a:lnTo>
                  <a:pt x="1174" y="74"/>
                </a:lnTo>
                <a:lnTo>
                  <a:pt x="1160" y="70"/>
                </a:lnTo>
                <a:lnTo>
                  <a:pt x="1144" y="70"/>
                </a:lnTo>
                <a:lnTo>
                  <a:pt x="1144" y="70"/>
                </a:lnTo>
                <a:lnTo>
                  <a:pt x="1132" y="70"/>
                </a:lnTo>
                <a:lnTo>
                  <a:pt x="1122" y="72"/>
                </a:lnTo>
                <a:lnTo>
                  <a:pt x="1112" y="76"/>
                </a:lnTo>
                <a:lnTo>
                  <a:pt x="1104" y="82"/>
                </a:lnTo>
                <a:lnTo>
                  <a:pt x="1096" y="88"/>
                </a:lnTo>
                <a:lnTo>
                  <a:pt x="1088" y="96"/>
                </a:lnTo>
                <a:lnTo>
                  <a:pt x="1082" y="106"/>
                </a:lnTo>
                <a:lnTo>
                  <a:pt x="1076" y="118"/>
                </a:lnTo>
                <a:lnTo>
                  <a:pt x="1076" y="0"/>
                </a:lnTo>
                <a:lnTo>
                  <a:pt x="1026" y="0"/>
                </a:lnTo>
                <a:lnTo>
                  <a:pt x="1026" y="304"/>
                </a:lnTo>
                <a:lnTo>
                  <a:pt x="1076" y="304"/>
                </a:lnTo>
                <a:lnTo>
                  <a:pt x="1076" y="186"/>
                </a:lnTo>
                <a:lnTo>
                  <a:pt x="1076" y="186"/>
                </a:lnTo>
                <a:lnTo>
                  <a:pt x="1078" y="170"/>
                </a:lnTo>
                <a:lnTo>
                  <a:pt x="1080" y="156"/>
                </a:lnTo>
                <a:lnTo>
                  <a:pt x="1084" y="144"/>
                </a:lnTo>
                <a:lnTo>
                  <a:pt x="1090" y="132"/>
                </a:lnTo>
                <a:lnTo>
                  <a:pt x="1098" y="124"/>
                </a:lnTo>
                <a:lnTo>
                  <a:pt x="1106" y="118"/>
                </a:lnTo>
                <a:lnTo>
                  <a:pt x="1116" y="114"/>
                </a:lnTo>
                <a:lnTo>
                  <a:pt x="1128" y="114"/>
                </a:lnTo>
                <a:lnTo>
                  <a:pt x="1128" y="114"/>
                </a:lnTo>
                <a:lnTo>
                  <a:pt x="1134" y="114"/>
                </a:lnTo>
                <a:lnTo>
                  <a:pt x="1142" y="116"/>
                </a:lnTo>
                <a:lnTo>
                  <a:pt x="1148" y="120"/>
                </a:lnTo>
                <a:lnTo>
                  <a:pt x="1152" y="124"/>
                </a:lnTo>
                <a:lnTo>
                  <a:pt x="1156" y="130"/>
                </a:lnTo>
                <a:lnTo>
                  <a:pt x="1160" y="138"/>
                </a:lnTo>
                <a:lnTo>
                  <a:pt x="1162" y="146"/>
                </a:lnTo>
                <a:lnTo>
                  <a:pt x="1162" y="156"/>
                </a:lnTo>
                <a:lnTo>
                  <a:pt x="1162" y="304"/>
                </a:lnTo>
                <a:lnTo>
                  <a:pt x="1212" y="304"/>
                </a:lnTo>
                <a:lnTo>
                  <a:pt x="1212" y="150"/>
                </a:lnTo>
                <a:close/>
                <a:moveTo>
                  <a:pt x="1366" y="268"/>
                </a:moveTo>
                <a:lnTo>
                  <a:pt x="1366" y="268"/>
                </a:lnTo>
                <a:lnTo>
                  <a:pt x="1354" y="268"/>
                </a:lnTo>
                <a:lnTo>
                  <a:pt x="1342" y="264"/>
                </a:lnTo>
                <a:lnTo>
                  <a:pt x="1334" y="258"/>
                </a:lnTo>
                <a:lnTo>
                  <a:pt x="1326" y="252"/>
                </a:lnTo>
                <a:lnTo>
                  <a:pt x="1320" y="242"/>
                </a:lnTo>
                <a:lnTo>
                  <a:pt x="1316" y="230"/>
                </a:lnTo>
                <a:lnTo>
                  <a:pt x="1312" y="218"/>
                </a:lnTo>
                <a:lnTo>
                  <a:pt x="1312" y="202"/>
                </a:lnTo>
                <a:lnTo>
                  <a:pt x="1312" y="198"/>
                </a:lnTo>
                <a:lnTo>
                  <a:pt x="1466" y="198"/>
                </a:lnTo>
                <a:lnTo>
                  <a:pt x="1466" y="198"/>
                </a:lnTo>
                <a:lnTo>
                  <a:pt x="1466" y="192"/>
                </a:lnTo>
                <a:lnTo>
                  <a:pt x="1466" y="192"/>
                </a:lnTo>
                <a:lnTo>
                  <a:pt x="1464" y="166"/>
                </a:lnTo>
                <a:lnTo>
                  <a:pt x="1460" y="142"/>
                </a:lnTo>
                <a:lnTo>
                  <a:pt x="1450" y="122"/>
                </a:lnTo>
                <a:lnTo>
                  <a:pt x="1438" y="106"/>
                </a:lnTo>
                <a:lnTo>
                  <a:pt x="1424" y="92"/>
                </a:lnTo>
                <a:lnTo>
                  <a:pt x="1406" y="82"/>
                </a:lnTo>
                <a:lnTo>
                  <a:pt x="1388" y="76"/>
                </a:lnTo>
                <a:lnTo>
                  <a:pt x="1364" y="74"/>
                </a:lnTo>
                <a:lnTo>
                  <a:pt x="1364" y="74"/>
                </a:lnTo>
                <a:lnTo>
                  <a:pt x="1342" y="76"/>
                </a:lnTo>
                <a:lnTo>
                  <a:pt x="1322" y="82"/>
                </a:lnTo>
                <a:lnTo>
                  <a:pt x="1304" y="92"/>
                </a:lnTo>
                <a:lnTo>
                  <a:pt x="1288" y="106"/>
                </a:lnTo>
                <a:lnTo>
                  <a:pt x="1276" y="124"/>
                </a:lnTo>
                <a:lnTo>
                  <a:pt x="1266" y="144"/>
                </a:lnTo>
                <a:lnTo>
                  <a:pt x="1260" y="166"/>
                </a:lnTo>
                <a:lnTo>
                  <a:pt x="1258" y="192"/>
                </a:lnTo>
                <a:lnTo>
                  <a:pt x="1258" y="192"/>
                </a:lnTo>
                <a:lnTo>
                  <a:pt x="1260" y="218"/>
                </a:lnTo>
                <a:lnTo>
                  <a:pt x="1266" y="240"/>
                </a:lnTo>
                <a:lnTo>
                  <a:pt x="1276" y="260"/>
                </a:lnTo>
                <a:lnTo>
                  <a:pt x="1288" y="276"/>
                </a:lnTo>
                <a:lnTo>
                  <a:pt x="1302" y="290"/>
                </a:lnTo>
                <a:lnTo>
                  <a:pt x="1320" y="300"/>
                </a:lnTo>
                <a:lnTo>
                  <a:pt x="1340" y="306"/>
                </a:lnTo>
                <a:lnTo>
                  <a:pt x="1362" y="308"/>
                </a:lnTo>
                <a:lnTo>
                  <a:pt x="1362" y="308"/>
                </a:lnTo>
                <a:lnTo>
                  <a:pt x="1380" y="308"/>
                </a:lnTo>
                <a:lnTo>
                  <a:pt x="1398" y="304"/>
                </a:lnTo>
                <a:lnTo>
                  <a:pt x="1412" y="298"/>
                </a:lnTo>
                <a:lnTo>
                  <a:pt x="1426" y="290"/>
                </a:lnTo>
                <a:lnTo>
                  <a:pt x="1438" y="280"/>
                </a:lnTo>
                <a:lnTo>
                  <a:pt x="1448" y="268"/>
                </a:lnTo>
                <a:lnTo>
                  <a:pt x="1456" y="254"/>
                </a:lnTo>
                <a:lnTo>
                  <a:pt x="1462" y="238"/>
                </a:lnTo>
                <a:lnTo>
                  <a:pt x="1416" y="232"/>
                </a:lnTo>
                <a:lnTo>
                  <a:pt x="1416" y="232"/>
                </a:lnTo>
                <a:lnTo>
                  <a:pt x="1408" y="248"/>
                </a:lnTo>
                <a:lnTo>
                  <a:pt x="1402" y="254"/>
                </a:lnTo>
                <a:lnTo>
                  <a:pt x="1396" y="260"/>
                </a:lnTo>
                <a:lnTo>
                  <a:pt x="1390" y="264"/>
                </a:lnTo>
                <a:lnTo>
                  <a:pt x="1384" y="266"/>
                </a:lnTo>
                <a:lnTo>
                  <a:pt x="1366" y="268"/>
                </a:lnTo>
                <a:lnTo>
                  <a:pt x="1366" y="268"/>
                </a:lnTo>
                <a:close/>
                <a:moveTo>
                  <a:pt x="1312" y="164"/>
                </a:moveTo>
                <a:lnTo>
                  <a:pt x="1312" y="164"/>
                </a:lnTo>
                <a:lnTo>
                  <a:pt x="1314" y="152"/>
                </a:lnTo>
                <a:lnTo>
                  <a:pt x="1318" y="142"/>
                </a:lnTo>
                <a:lnTo>
                  <a:pt x="1322" y="132"/>
                </a:lnTo>
                <a:lnTo>
                  <a:pt x="1328" y="124"/>
                </a:lnTo>
                <a:lnTo>
                  <a:pt x="1336" y="118"/>
                </a:lnTo>
                <a:lnTo>
                  <a:pt x="1344" y="114"/>
                </a:lnTo>
                <a:lnTo>
                  <a:pt x="1352" y="110"/>
                </a:lnTo>
                <a:lnTo>
                  <a:pt x="1364" y="110"/>
                </a:lnTo>
                <a:lnTo>
                  <a:pt x="1364" y="110"/>
                </a:lnTo>
                <a:lnTo>
                  <a:pt x="1374" y="110"/>
                </a:lnTo>
                <a:lnTo>
                  <a:pt x="1384" y="114"/>
                </a:lnTo>
                <a:lnTo>
                  <a:pt x="1392" y="118"/>
                </a:lnTo>
                <a:lnTo>
                  <a:pt x="1398" y="124"/>
                </a:lnTo>
                <a:lnTo>
                  <a:pt x="1404" y="132"/>
                </a:lnTo>
                <a:lnTo>
                  <a:pt x="1410" y="142"/>
                </a:lnTo>
                <a:lnTo>
                  <a:pt x="1412" y="152"/>
                </a:lnTo>
                <a:lnTo>
                  <a:pt x="1414" y="164"/>
                </a:lnTo>
                <a:lnTo>
                  <a:pt x="1312" y="164"/>
                </a:lnTo>
                <a:close/>
                <a:moveTo>
                  <a:pt x="1564" y="200"/>
                </a:moveTo>
                <a:lnTo>
                  <a:pt x="1564" y="200"/>
                </a:lnTo>
                <a:lnTo>
                  <a:pt x="1564" y="184"/>
                </a:lnTo>
                <a:lnTo>
                  <a:pt x="1568" y="170"/>
                </a:lnTo>
                <a:lnTo>
                  <a:pt x="1572" y="156"/>
                </a:lnTo>
                <a:lnTo>
                  <a:pt x="1580" y="146"/>
                </a:lnTo>
                <a:lnTo>
                  <a:pt x="1588" y="138"/>
                </a:lnTo>
                <a:lnTo>
                  <a:pt x="1600" y="132"/>
                </a:lnTo>
                <a:lnTo>
                  <a:pt x="1612" y="128"/>
                </a:lnTo>
                <a:lnTo>
                  <a:pt x="1624" y="126"/>
                </a:lnTo>
                <a:lnTo>
                  <a:pt x="1628" y="126"/>
                </a:lnTo>
                <a:lnTo>
                  <a:pt x="1628" y="72"/>
                </a:lnTo>
                <a:lnTo>
                  <a:pt x="1628" y="72"/>
                </a:lnTo>
                <a:lnTo>
                  <a:pt x="1620" y="72"/>
                </a:lnTo>
                <a:lnTo>
                  <a:pt x="1620" y="72"/>
                </a:lnTo>
                <a:lnTo>
                  <a:pt x="1608" y="74"/>
                </a:lnTo>
                <a:lnTo>
                  <a:pt x="1594" y="80"/>
                </a:lnTo>
                <a:lnTo>
                  <a:pt x="1594" y="80"/>
                </a:lnTo>
                <a:lnTo>
                  <a:pt x="1582" y="90"/>
                </a:lnTo>
                <a:lnTo>
                  <a:pt x="1572" y="100"/>
                </a:lnTo>
                <a:lnTo>
                  <a:pt x="1566" y="114"/>
                </a:lnTo>
                <a:lnTo>
                  <a:pt x="1560" y="132"/>
                </a:lnTo>
                <a:lnTo>
                  <a:pt x="1560" y="78"/>
                </a:lnTo>
                <a:lnTo>
                  <a:pt x="1512" y="78"/>
                </a:lnTo>
                <a:lnTo>
                  <a:pt x="1512" y="304"/>
                </a:lnTo>
                <a:lnTo>
                  <a:pt x="1564" y="304"/>
                </a:lnTo>
                <a:lnTo>
                  <a:pt x="1564" y="200"/>
                </a:lnTo>
                <a:close/>
                <a:moveTo>
                  <a:pt x="1766" y="264"/>
                </a:moveTo>
                <a:lnTo>
                  <a:pt x="1766" y="264"/>
                </a:lnTo>
                <a:lnTo>
                  <a:pt x="1748" y="262"/>
                </a:lnTo>
                <a:lnTo>
                  <a:pt x="1742" y="260"/>
                </a:lnTo>
                <a:lnTo>
                  <a:pt x="1738" y="256"/>
                </a:lnTo>
                <a:lnTo>
                  <a:pt x="1734" y="252"/>
                </a:lnTo>
                <a:lnTo>
                  <a:pt x="1732" y="246"/>
                </a:lnTo>
                <a:lnTo>
                  <a:pt x="1730" y="228"/>
                </a:lnTo>
                <a:lnTo>
                  <a:pt x="1730" y="118"/>
                </a:lnTo>
                <a:lnTo>
                  <a:pt x="1776" y="118"/>
                </a:lnTo>
                <a:lnTo>
                  <a:pt x="1776" y="78"/>
                </a:lnTo>
                <a:lnTo>
                  <a:pt x="1730" y="78"/>
                </a:lnTo>
                <a:lnTo>
                  <a:pt x="1730" y="16"/>
                </a:lnTo>
                <a:lnTo>
                  <a:pt x="1688" y="20"/>
                </a:lnTo>
                <a:lnTo>
                  <a:pt x="1684" y="78"/>
                </a:lnTo>
                <a:lnTo>
                  <a:pt x="1652" y="78"/>
                </a:lnTo>
                <a:lnTo>
                  <a:pt x="1652" y="118"/>
                </a:lnTo>
                <a:lnTo>
                  <a:pt x="1680" y="118"/>
                </a:lnTo>
                <a:lnTo>
                  <a:pt x="1680" y="234"/>
                </a:lnTo>
                <a:lnTo>
                  <a:pt x="1680" y="234"/>
                </a:lnTo>
                <a:lnTo>
                  <a:pt x="1682" y="254"/>
                </a:lnTo>
                <a:lnTo>
                  <a:pt x="1684" y="270"/>
                </a:lnTo>
                <a:lnTo>
                  <a:pt x="1688" y="280"/>
                </a:lnTo>
                <a:lnTo>
                  <a:pt x="1696" y="290"/>
                </a:lnTo>
                <a:lnTo>
                  <a:pt x="1696" y="290"/>
                </a:lnTo>
                <a:lnTo>
                  <a:pt x="1706" y="298"/>
                </a:lnTo>
                <a:lnTo>
                  <a:pt x="1716" y="304"/>
                </a:lnTo>
                <a:lnTo>
                  <a:pt x="1730" y="308"/>
                </a:lnTo>
                <a:lnTo>
                  <a:pt x="1744" y="308"/>
                </a:lnTo>
                <a:lnTo>
                  <a:pt x="1744" y="308"/>
                </a:lnTo>
                <a:lnTo>
                  <a:pt x="1758" y="308"/>
                </a:lnTo>
                <a:lnTo>
                  <a:pt x="1780" y="304"/>
                </a:lnTo>
                <a:lnTo>
                  <a:pt x="1780" y="264"/>
                </a:lnTo>
                <a:lnTo>
                  <a:pt x="1780" y="264"/>
                </a:lnTo>
                <a:lnTo>
                  <a:pt x="1766" y="264"/>
                </a:lnTo>
                <a:lnTo>
                  <a:pt x="1766" y="264"/>
                </a:lnTo>
                <a:close/>
                <a:moveTo>
                  <a:pt x="1958" y="78"/>
                </a:moveTo>
                <a:lnTo>
                  <a:pt x="1910" y="228"/>
                </a:lnTo>
                <a:lnTo>
                  <a:pt x="1856" y="78"/>
                </a:lnTo>
                <a:lnTo>
                  <a:pt x="1804" y="78"/>
                </a:lnTo>
                <a:lnTo>
                  <a:pt x="1880" y="290"/>
                </a:lnTo>
                <a:lnTo>
                  <a:pt x="1880" y="290"/>
                </a:lnTo>
                <a:lnTo>
                  <a:pt x="1884" y="304"/>
                </a:lnTo>
                <a:lnTo>
                  <a:pt x="1884" y="304"/>
                </a:lnTo>
                <a:lnTo>
                  <a:pt x="1884" y="312"/>
                </a:lnTo>
                <a:lnTo>
                  <a:pt x="1882" y="320"/>
                </a:lnTo>
                <a:lnTo>
                  <a:pt x="1878" y="326"/>
                </a:lnTo>
                <a:lnTo>
                  <a:pt x="1874" y="332"/>
                </a:lnTo>
                <a:lnTo>
                  <a:pt x="1868" y="336"/>
                </a:lnTo>
                <a:lnTo>
                  <a:pt x="1860" y="340"/>
                </a:lnTo>
                <a:lnTo>
                  <a:pt x="1854" y="342"/>
                </a:lnTo>
                <a:lnTo>
                  <a:pt x="1846" y="344"/>
                </a:lnTo>
                <a:lnTo>
                  <a:pt x="1846" y="344"/>
                </a:lnTo>
                <a:lnTo>
                  <a:pt x="1820" y="342"/>
                </a:lnTo>
                <a:lnTo>
                  <a:pt x="1820" y="384"/>
                </a:lnTo>
                <a:lnTo>
                  <a:pt x="1820" y="384"/>
                </a:lnTo>
                <a:lnTo>
                  <a:pt x="1850" y="384"/>
                </a:lnTo>
                <a:lnTo>
                  <a:pt x="1850" y="384"/>
                </a:lnTo>
                <a:lnTo>
                  <a:pt x="1860" y="384"/>
                </a:lnTo>
                <a:lnTo>
                  <a:pt x="1870" y="382"/>
                </a:lnTo>
                <a:lnTo>
                  <a:pt x="1880" y="378"/>
                </a:lnTo>
                <a:lnTo>
                  <a:pt x="1888" y="372"/>
                </a:lnTo>
                <a:lnTo>
                  <a:pt x="1894" y="366"/>
                </a:lnTo>
                <a:lnTo>
                  <a:pt x="1900" y="358"/>
                </a:lnTo>
                <a:lnTo>
                  <a:pt x="1906" y="346"/>
                </a:lnTo>
                <a:lnTo>
                  <a:pt x="1910" y="334"/>
                </a:lnTo>
                <a:lnTo>
                  <a:pt x="1998" y="78"/>
                </a:lnTo>
                <a:lnTo>
                  <a:pt x="1958" y="78"/>
                </a:lnTo>
                <a:close/>
                <a:moveTo>
                  <a:pt x="2106" y="302"/>
                </a:moveTo>
                <a:lnTo>
                  <a:pt x="2158" y="302"/>
                </a:lnTo>
                <a:lnTo>
                  <a:pt x="2158" y="302"/>
                </a:lnTo>
                <a:lnTo>
                  <a:pt x="2174" y="300"/>
                </a:lnTo>
                <a:lnTo>
                  <a:pt x="2182" y="298"/>
                </a:lnTo>
                <a:lnTo>
                  <a:pt x="2188" y="294"/>
                </a:lnTo>
                <a:lnTo>
                  <a:pt x="2192" y="290"/>
                </a:lnTo>
                <a:lnTo>
                  <a:pt x="2196" y="284"/>
                </a:lnTo>
                <a:lnTo>
                  <a:pt x="2198" y="278"/>
                </a:lnTo>
                <a:lnTo>
                  <a:pt x="2200" y="272"/>
                </a:lnTo>
                <a:lnTo>
                  <a:pt x="2200" y="272"/>
                </a:lnTo>
                <a:lnTo>
                  <a:pt x="2200" y="272"/>
                </a:lnTo>
                <a:lnTo>
                  <a:pt x="2198" y="262"/>
                </a:lnTo>
                <a:lnTo>
                  <a:pt x="2194" y="254"/>
                </a:lnTo>
                <a:lnTo>
                  <a:pt x="2186" y="248"/>
                </a:lnTo>
                <a:lnTo>
                  <a:pt x="2178" y="244"/>
                </a:lnTo>
                <a:lnTo>
                  <a:pt x="2178" y="244"/>
                </a:lnTo>
                <a:lnTo>
                  <a:pt x="2184" y="240"/>
                </a:lnTo>
                <a:lnTo>
                  <a:pt x="2188" y="234"/>
                </a:lnTo>
                <a:lnTo>
                  <a:pt x="2192" y="228"/>
                </a:lnTo>
                <a:lnTo>
                  <a:pt x="2194" y="218"/>
                </a:lnTo>
                <a:lnTo>
                  <a:pt x="2194" y="218"/>
                </a:lnTo>
                <a:lnTo>
                  <a:pt x="2194" y="218"/>
                </a:lnTo>
                <a:lnTo>
                  <a:pt x="2192" y="208"/>
                </a:lnTo>
                <a:lnTo>
                  <a:pt x="2186" y="200"/>
                </a:lnTo>
                <a:lnTo>
                  <a:pt x="2186" y="200"/>
                </a:lnTo>
                <a:lnTo>
                  <a:pt x="2180" y="196"/>
                </a:lnTo>
                <a:lnTo>
                  <a:pt x="2174" y="192"/>
                </a:lnTo>
                <a:lnTo>
                  <a:pt x="2166" y="190"/>
                </a:lnTo>
                <a:lnTo>
                  <a:pt x="2156" y="190"/>
                </a:lnTo>
                <a:lnTo>
                  <a:pt x="2106" y="190"/>
                </a:lnTo>
                <a:lnTo>
                  <a:pt x="2106" y="302"/>
                </a:lnTo>
                <a:close/>
                <a:moveTo>
                  <a:pt x="2126" y="238"/>
                </a:moveTo>
                <a:lnTo>
                  <a:pt x="2126" y="208"/>
                </a:lnTo>
                <a:lnTo>
                  <a:pt x="2154" y="208"/>
                </a:lnTo>
                <a:lnTo>
                  <a:pt x="2154" y="208"/>
                </a:lnTo>
                <a:lnTo>
                  <a:pt x="2162" y="208"/>
                </a:lnTo>
                <a:lnTo>
                  <a:pt x="2168" y="212"/>
                </a:lnTo>
                <a:lnTo>
                  <a:pt x="2172" y="216"/>
                </a:lnTo>
                <a:lnTo>
                  <a:pt x="2174" y="222"/>
                </a:lnTo>
                <a:lnTo>
                  <a:pt x="2174" y="222"/>
                </a:lnTo>
                <a:lnTo>
                  <a:pt x="2174" y="222"/>
                </a:lnTo>
                <a:lnTo>
                  <a:pt x="2172" y="228"/>
                </a:lnTo>
                <a:lnTo>
                  <a:pt x="2168" y="234"/>
                </a:lnTo>
                <a:lnTo>
                  <a:pt x="2160" y="236"/>
                </a:lnTo>
                <a:lnTo>
                  <a:pt x="2152" y="238"/>
                </a:lnTo>
                <a:lnTo>
                  <a:pt x="2126" y="238"/>
                </a:lnTo>
                <a:close/>
                <a:moveTo>
                  <a:pt x="2126" y="284"/>
                </a:moveTo>
                <a:lnTo>
                  <a:pt x="2126" y="254"/>
                </a:lnTo>
                <a:lnTo>
                  <a:pt x="2156" y="254"/>
                </a:lnTo>
                <a:lnTo>
                  <a:pt x="2156" y="254"/>
                </a:lnTo>
                <a:lnTo>
                  <a:pt x="2166" y="256"/>
                </a:lnTo>
                <a:lnTo>
                  <a:pt x="2174" y="258"/>
                </a:lnTo>
                <a:lnTo>
                  <a:pt x="2178" y="262"/>
                </a:lnTo>
                <a:lnTo>
                  <a:pt x="2180" y="270"/>
                </a:lnTo>
                <a:lnTo>
                  <a:pt x="2180" y="270"/>
                </a:lnTo>
                <a:lnTo>
                  <a:pt x="2180" y="270"/>
                </a:lnTo>
                <a:lnTo>
                  <a:pt x="2178" y="276"/>
                </a:lnTo>
                <a:lnTo>
                  <a:pt x="2174" y="280"/>
                </a:lnTo>
                <a:lnTo>
                  <a:pt x="2168" y="284"/>
                </a:lnTo>
                <a:lnTo>
                  <a:pt x="2158" y="284"/>
                </a:lnTo>
                <a:lnTo>
                  <a:pt x="2126" y="284"/>
                </a:lnTo>
                <a:close/>
                <a:moveTo>
                  <a:pt x="2276" y="304"/>
                </a:moveTo>
                <a:lnTo>
                  <a:pt x="2276" y="304"/>
                </a:lnTo>
                <a:lnTo>
                  <a:pt x="2286" y="304"/>
                </a:lnTo>
                <a:lnTo>
                  <a:pt x="2294" y="300"/>
                </a:lnTo>
                <a:lnTo>
                  <a:pt x="2304" y="296"/>
                </a:lnTo>
                <a:lnTo>
                  <a:pt x="2310" y="292"/>
                </a:lnTo>
                <a:lnTo>
                  <a:pt x="2316" y="284"/>
                </a:lnTo>
                <a:lnTo>
                  <a:pt x="2320" y="276"/>
                </a:lnTo>
                <a:lnTo>
                  <a:pt x="2322" y="266"/>
                </a:lnTo>
                <a:lnTo>
                  <a:pt x="2324" y="254"/>
                </a:lnTo>
                <a:lnTo>
                  <a:pt x="2324" y="190"/>
                </a:lnTo>
                <a:lnTo>
                  <a:pt x="2304" y="190"/>
                </a:lnTo>
                <a:lnTo>
                  <a:pt x="2304" y="254"/>
                </a:lnTo>
                <a:lnTo>
                  <a:pt x="2304" y="254"/>
                </a:lnTo>
                <a:lnTo>
                  <a:pt x="2302" y="268"/>
                </a:lnTo>
                <a:lnTo>
                  <a:pt x="2300" y="274"/>
                </a:lnTo>
                <a:lnTo>
                  <a:pt x="2296" y="278"/>
                </a:lnTo>
                <a:lnTo>
                  <a:pt x="2292" y="282"/>
                </a:lnTo>
                <a:lnTo>
                  <a:pt x="2288" y="284"/>
                </a:lnTo>
                <a:lnTo>
                  <a:pt x="2276" y="286"/>
                </a:lnTo>
                <a:lnTo>
                  <a:pt x="2276" y="286"/>
                </a:lnTo>
                <a:lnTo>
                  <a:pt x="2264" y="284"/>
                </a:lnTo>
                <a:lnTo>
                  <a:pt x="2258" y="282"/>
                </a:lnTo>
                <a:lnTo>
                  <a:pt x="2254" y="278"/>
                </a:lnTo>
                <a:lnTo>
                  <a:pt x="2252" y="274"/>
                </a:lnTo>
                <a:lnTo>
                  <a:pt x="2248" y="268"/>
                </a:lnTo>
                <a:lnTo>
                  <a:pt x="2248" y="254"/>
                </a:lnTo>
                <a:lnTo>
                  <a:pt x="2248" y="190"/>
                </a:lnTo>
                <a:lnTo>
                  <a:pt x="2228" y="190"/>
                </a:lnTo>
                <a:lnTo>
                  <a:pt x="2228" y="254"/>
                </a:lnTo>
                <a:lnTo>
                  <a:pt x="2228" y="254"/>
                </a:lnTo>
                <a:lnTo>
                  <a:pt x="2228" y="266"/>
                </a:lnTo>
                <a:lnTo>
                  <a:pt x="2230" y="276"/>
                </a:lnTo>
                <a:lnTo>
                  <a:pt x="2234" y="284"/>
                </a:lnTo>
                <a:lnTo>
                  <a:pt x="2240" y="292"/>
                </a:lnTo>
                <a:lnTo>
                  <a:pt x="2248" y="296"/>
                </a:lnTo>
                <a:lnTo>
                  <a:pt x="2256" y="300"/>
                </a:lnTo>
                <a:lnTo>
                  <a:pt x="2264" y="304"/>
                </a:lnTo>
                <a:lnTo>
                  <a:pt x="2276" y="304"/>
                </a:lnTo>
                <a:lnTo>
                  <a:pt x="2276" y="304"/>
                </a:lnTo>
                <a:close/>
                <a:moveTo>
                  <a:pt x="2396" y="304"/>
                </a:moveTo>
                <a:lnTo>
                  <a:pt x="2396" y="304"/>
                </a:lnTo>
                <a:lnTo>
                  <a:pt x="2404" y="304"/>
                </a:lnTo>
                <a:lnTo>
                  <a:pt x="2412" y="302"/>
                </a:lnTo>
                <a:lnTo>
                  <a:pt x="2420" y="298"/>
                </a:lnTo>
                <a:lnTo>
                  <a:pt x="2426" y="294"/>
                </a:lnTo>
                <a:lnTo>
                  <a:pt x="2430" y="290"/>
                </a:lnTo>
                <a:lnTo>
                  <a:pt x="2434" y="284"/>
                </a:lnTo>
                <a:lnTo>
                  <a:pt x="2436" y="278"/>
                </a:lnTo>
                <a:lnTo>
                  <a:pt x="2436" y="270"/>
                </a:lnTo>
                <a:lnTo>
                  <a:pt x="2436" y="270"/>
                </a:lnTo>
                <a:lnTo>
                  <a:pt x="2436" y="270"/>
                </a:lnTo>
                <a:lnTo>
                  <a:pt x="2436" y="264"/>
                </a:lnTo>
                <a:lnTo>
                  <a:pt x="2434" y="258"/>
                </a:lnTo>
                <a:lnTo>
                  <a:pt x="2432" y="254"/>
                </a:lnTo>
                <a:lnTo>
                  <a:pt x="2428" y="248"/>
                </a:lnTo>
                <a:lnTo>
                  <a:pt x="2416" y="242"/>
                </a:lnTo>
                <a:lnTo>
                  <a:pt x="2400" y="238"/>
                </a:lnTo>
                <a:lnTo>
                  <a:pt x="2400" y="238"/>
                </a:lnTo>
                <a:lnTo>
                  <a:pt x="2388" y="234"/>
                </a:lnTo>
                <a:lnTo>
                  <a:pt x="2378" y="230"/>
                </a:lnTo>
                <a:lnTo>
                  <a:pt x="2374" y="226"/>
                </a:lnTo>
                <a:lnTo>
                  <a:pt x="2374" y="220"/>
                </a:lnTo>
                <a:lnTo>
                  <a:pt x="2374" y="220"/>
                </a:lnTo>
                <a:lnTo>
                  <a:pt x="2374" y="220"/>
                </a:lnTo>
                <a:lnTo>
                  <a:pt x="2374" y="214"/>
                </a:lnTo>
                <a:lnTo>
                  <a:pt x="2378" y="210"/>
                </a:lnTo>
                <a:lnTo>
                  <a:pt x="2384" y="208"/>
                </a:lnTo>
                <a:lnTo>
                  <a:pt x="2392" y="206"/>
                </a:lnTo>
                <a:lnTo>
                  <a:pt x="2392" y="206"/>
                </a:lnTo>
                <a:lnTo>
                  <a:pt x="2400" y="206"/>
                </a:lnTo>
                <a:lnTo>
                  <a:pt x="2408" y="208"/>
                </a:lnTo>
                <a:lnTo>
                  <a:pt x="2414" y="212"/>
                </a:lnTo>
                <a:lnTo>
                  <a:pt x="2422" y="218"/>
                </a:lnTo>
                <a:lnTo>
                  <a:pt x="2432" y="202"/>
                </a:lnTo>
                <a:lnTo>
                  <a:pt x="2432" y="202"/>
                </a:lnTo>
                <a:lnTo>
                  <a:pt x="2424" y="196"/>
                </a:lnTo>
                <a:lnTo>
                  <a:pt x="2414" y="192"/>
                </a:lnTo>
                <a:lnTo>
                  <a:pt x="2404" y="190"/>
                </a:lnTo>
                <a:lnTo>
                  <a:pt x="2392" y="188"/>
                </a:lnTo>
                <a:lnTo>
                  <a:pt x="2392" y="188"/>
                </a:lnTo>
                <a:lnTo>
                  <a:pt x="2384" y="190"/>
                </a:lnTo>
                <a:lnTo>
                  <a:pt x="2376" y="190"/>
                </a:lnTo>
                <a:lnTo>
                  <a:pt x="2370" y="194"/>
                </a:lnTo>
                <a:lnTo>
                  <a:pt x="2364" y="198"/>
                </a:lnTo>
                <a:lnTo>
                  <a:pt x="2360" y="202"/>
                </a:lnTo>
                <a:lnTo>
                  <a:pt x="2356" y="208"/>
                </a:lnTo>
                <a:lnTo>
                  <a:pt x="2354" y="214"/>
                </a:lnTo>
                <a:lnTo>
                  <a:pt x="2354" y="222"/>
                </a:lnTo>
                <a:lnTo>
                  <a:pt x="2354" y="222"/>
                </a:lnTo>
                <a:lnTo>
                  <a:pt x="2354" y="222"/>
                </a:lnTo>
                <a:lnTo>
                  <a:pt x="2354" y="228"/>
                </a:lnTo>
                <a:lnTo>
                  <a:pt x="2356" y="234"/>
                </a:lnTo>
                <a:lnTo>
                  <a:pt x="2360" y="240"/>
                </a:lnTo>
                <a:lnTo>
                  <a:pt x="2364" y="244"/>
                </a:lnTo>
                <a:lnTo>
                  <a:pt x="2376" y="250"/>
                </a:lnTo>
                <a:lnTo>
                  <a:pt x="2392" y="254"/>
                </a:lnTo>
                <a:lnTo>
                  <a:pt x="2392" y="254"/>
                </a:lnTo>
                <a:lnTo>
                  <a:pt x="2404" y="258"/>
                </a:lnTo>
                <a:lnTo>
                  <a:pt x="2412" y="262"/>
                </a:lnTo>
                <a:lnTo>
                  <a:pt x="2416" y="266"/>
                </a:lnTo>
                <a:lnTo>
                  <a:pt x="2416" y="272"/>
                </a:lnTo>
                <a:lnTo>
                  <a:pt x="2416" y="272"/>
                </a:lnTo>
                <a:lnTo>
                  <a:pt x="2416" y="272"/>
                </a:lnTo>
                <a:lnTo>
                  <a:pt x="2416" y="278"/>
                </a:lnTo>
                <a:lnTo>
                  <a:pt x="2412" y="282"/>
                </a:lnTo>
                <a:lnTo>
                  <a:pt x="2404" y="286"/>
                </a:lnTo>
                <a:lnTo>
                  <a:pt x="2396" y="286"/>
                </a:lnTo>
                <a:lnTo>
                  <a:pt x="2396" y="286"/>
                </a:lnTo>
                <a:lnTo>
                  <a:pt x="2386" y="286"/>
                </a:lnTo>
                <a:lnTo>
                  <a:pt x="2378" y="282"/>
                </a:lnTo>
                <a:lnTo>
                  <a:pt x="2370" y="278"/>
                </a:lnTo>
                <a:lnTo>
                  <a:pt x="2362" y="272"/>
                </a:lnTo>
                <a:lnTo>
                  <a:pt x="2350" y="286"/>
                </a:lnTo>
                <a:lnTo>
                  <a:pt x="2350" y="286"/>
                </a:lnTo>
                <a:lnTo>
                  <a:pt x="2360" y="294"/>
                </a:lnTo>
                <a:lnTo>
                  <a:pt x="2372" y="300"/>
                </a:lnTo>
                <a:lnTo>
                  <a:pt x="2384" y="302"/>
                </a:lnTo>
                <a:lnTo>
                  <a:pt x="2396" y="304"/>
                </a:lnTo>
                <a:lnTo>
                  <a:pt x="2396" y="304"/>
                </a:lnTo>
                <a:close/>
                <a:moveTo>
                  <a:pt x="2468" y="302"/>
                </a:moveTo>
                <a:lnTo>
                  <a:pt x="2488" y="302"/>
                </a:lnTo>
                <a:lnTo>
                  <a:pt x="2488" y="190"/>
                </a:lnTo>
                <a:lnTo>
                  <a:pt x="2468" y="190"/>
                </a:lnTo>
                <a:lnTo>
                  <a:pt x="2468" y="302"/>
                </a:lnTo>
                <a:close/>
                <a:moveTo>
                  <a:pt x="2524" y="302"/>
                </a:moveTo>
                <a:lnTo>
                  <a:pt x="2544" y="302"/>
                </a:lnTo>
                <a:lnTo>
                  <a:pt x="2544" y="222"/>
                </a:lnTo>
                <a:lnTo>
                  <a:pt x="2606" y="302"/>
                </a:lnTo>
                <a:lnTo>
                  <a:pt x="2622" y="302"/>
                </a:lnTo>
                <a:lnTo>
                  <a:pt x="2622" y="190"/>
                </a:lnTo>
                <a:lnTo>
                  <a:pt x="2602" y="190"/>
                </a:lnTo>
                <a:lnTo>
                  <a:pt x="2602" y="268"/>
                </a:lnTo>
                <a:lnTo>
                  <a:pt x="2542" y="190"/>
                </a:lnTo>
                <a:lnTo>
                  <a:pt x="2524" y="190"/>
                </a:lnTo>
                <a:lnTo>
                  <a:pt x="2524" y="302"/>
                </a:lnTo>
                <a:close/>
                <a:moveTo>
                  <a:pt x="2658" y="302"/>
                </a:moveTo>
                <a:lnTo>
                  <a:pt x="2742" y="302"/>
                </a:lnTo>
                <a:lnTo>
                  <a:pt x="2742" y="284"/>
                </a:lnTo>
                <a:lnTo>
                  <a:pt x="2678" y="284"/>
                </a:lnTo>
                <a:lnTo>
                  <a:pt x="2678" y="254"/>
                </a:lnTo>
                <a:lnTo>
                  <a:pt x="2734" y="254"/>
                </a:lnTo>
                <a:lnTo>
                  <a:pt x="2734" y="236"/>
                </a:lnTo>
                <a:lnTo>
                  <a:pt x="2678" y="236"/>
                </a:lnTo>
                <a:lnTo>
                  <a:pt x="2678" y="208"/>
                </a:lnTo>
                <a:lnTo>
                  <a:pt x="2742" y="208"/>
                </a:lnTo>
                <a:lnTo>
                  <a:pt x="2742" y="190"/>
                </a:lnTo>
                <a:lnTo>
                  <a:pt x="2658" y="190"/>
                </a:lnTo>
                <a:lnTo>
                  <a:pt x="2658" y="302"/>
                </a:lnTo>
                <a:close/>
                <a:moveTo>
                  <a:pt x="2812" y="304"/>
                </a:moveTo>
                <a:lnTo>
                  <a:pt x="2812" y="304"/>
                </a:lnTo>
                <a:lnTo>
                  <a:pt x="2822" y="304"/>
                </a:lnTo>
                <a:lnTo>
                  <a:pt x="2828" y="302"/>
                </a:lnTo>
                <a:lnTo>
                  <a:pt x="2836" y="298"/>
                </a:lnTo>
                <a:lnTo>
                  <a:pt x="2842" y="294"/>
                </a:lnTo>
                <a:lnTo>
                  <a:pt x="2846" y="290"/>
                </a:lnTo>
                <a:lnTo>
                  <a:pt x="2850" y="284"/>
                </a:lnTo>
                <a:lnTo>
                  <a:pt x="2852" y="278"/>
                </a:lnTo>
                <a:lnTo>
                  <a:pt x="2852" y="270"/>
                </a:lnTo>
                <a:lnTo>
                  <a:pt x="2852" y="270"/>
                </a:lnTo>
                <a:lnTo>
                  <a:pt x="2852" y="270"/>
                </a:lnTo>
                <a:lnTo>
                  <a:pt x="2852" y="264"/>
                </a:lnTo>
                <a:lnTo>
                  <a:pt x="2850" y="258"/>
                </a:lnTo>
                <a:lnTo>
                  <a:pt x="2848" y="254"/>
                </a:lnTo>
                <a:lnTo>
                  <a:pt x="2844" y="248"/>
                </a:lnTo>
                <a:lnTo>
                  <a:pt x="2832" y="242"/>
                </a:lnTo>
                <a:lnTo>
                  <a:pt x="2816" y="238"/>
                </a:lnTo>
                <a:lnTo>
                  <a:pt x="2816" y="238"/>
                </a:lnTo>
                <a:lnTo>
                  <a:pt x="2804" y="234"/>
                </a:lnTo>
                <a:lnTo>
                  <a:pt x="2796" y="230"/>
                </a:lnTo>
                <a:lnTo>
                  <a:pt x="2792" y="226"/>
                </a:lnTo>
                <a:lnTo>
                  <a:pt x="2790" y="220"/>
                </a:lnTo>
                <a:lnTo>
                  <a:pt x="2790" y="220"/>
                </a:lnTo>
                <a:lnTo>
                  <a:pt x="2790" y="220"/>
                </a:lnTo>
                <a:lnTo>
                  <a:pt x="2792" y="214"/>
                </a:lnTo>
                <a:lnTo>
                  <a:pt x="2794" y="210"/>
                </a:lnTo>
                <a:lnTo>
                  <a:pt x="2800" y="208"/>
                </a:lnTo>
                <a:lnTo>
                  <a:pt x="2808" y="206"/>
                </a:lnTo>
                <a:lnTo>
                  <a:pt x="2808" y="206"/>
                </a:lnTo>
                <a:lnTo>
                  <a:pt x="2816" y="206"/>
                </a:lnTo>
                <a:lnTo>
                  <a:pt x="2824" y="208"/>
                </a:lnTo>
                <a:lnTo>
                  <a:pt x="2832" y="212"/>
                </a:lnTo>
                <a:lnTo>
                  <a:pt x="2838" y="218"/>
                </a:lnTo>
                <a:lnTo>
                  <a:pt x="2850" y="202"/>
                </a:lnTo>
                <a:lnTo>
                  <a:pt x="2850" y="202"/>
                </a:lnTo>
                <a:lnTo>
                  <a:pt x="2840" y="196"/>
                </a:lnTo>
                <a:lnTo>
                  <a:pt x="2830" y="192"/>
                </a:lnTo>
                <a:lnTo>
                  <a:pt x="2820" y="190"/>
                </a:lnTo>
                <a:lnTo>
                  <a:pt x="2808" y="188"/>
                </a:lnTo>
                <a:lnTo>
                  <a:pt x="2808" y="188"/>
                </a:lnTo>
                <a:lnTo>
                  <a:pt x="2800" y="190"/>
                </a:lnTo>
                <a:lnTo>
                  <a:pt x="2794" y="190"/>
                </a:lnTo>
                <a:lnTo>
                  <a:pt x="2786" y="194"/>
                </a:lnTo>
                <a:lnTo>
                  <a:pt x="2782" y="198"/>
                </a:lnTo>
                <a:lnTo>
                  <a:pt x="2776" y="202"/>
                </a:lnTo>
                <a:lnTo>
                  <a:pt x="2774" y="208"/>
                </a:lnTo>
                <a:lnTo>
                  <a:pt x="2772" y="214"/>
                </a:lnTo>
                <a:lnTo>
                  <a:pt x="2770" y="222"/>
                </a:lnTo>
                <a:lnTo>
                  <a:pt x="2770" y="222"/>
                </a:lnTo>
                <a:lnTo>
                  <a:pt x="2770" y="222"/>
                </a:lnTo>
                <a:lnTo>
                  <a:pt x="2772" y="228"/>
                </a:lnTo>
                <a:lnTo>
                  <a:pt x="2772" y="234"/>
                </a:lnTo>
                <a:lnTo>
                  <a:pt x="2776" y="240"/>
                </a:lnTo>
                <a:lnTo>
                  <a:pt x="2780" y="244"/>
                </a:lnTo>
                <a:lnTo>
                  <a:pt x="2792" y="250"/>
                </a:lnTo>
                <a:lnTo>
                  <a:pt x="2808" y="254"/>
                </a:lnTo>
                <a:lnTo>
                  <a:pt x="2808" y="254"/>
                </a:lnTo>
                <a:lnTo>
                  <a:pt x="2820" y="258"/>
                </a:lnTo>
                <a:lnTo>
                  <a:pt x="2828" y="262"/>
                </a:lnTo>
                <a:lnTo>
                  <a:pt x="2832" y="266"/>
                </a:lnTo>
                <a:lnTo>
                  <a:pt x="2834" y="272"/>
                </a:lnTo>
                <a:lnTo>
                  <a:pt x="2834" y="272"/>
                </a:lnTo>
                <a:lnTo>
                  <a:pt x="2834" y="272"/>
                </a:lnTo>
                <a:lnTo>
                  <a:pt x="2832" y="278"/>
                </a:lnTo>
                <a:lnTo>
                  <a:pt x="2828" y="282"/>
                </a:lnTo>
                <a:lnTo>
                  <a:pt x="2822" y="286"/>
                </a:lnTo>
                <a:lnTo>
                  <a:pt x="2814" y="286"/>
                </a:lnTo>
                <a:lnTo>
                  <a:pt x="2814" y="286"/>
                </a:lnTo>
                <a:lnTo>
                  <a:pt x="2804" y="286"/>
                </a:lnTo>
                <a:lnTo>
                  <a:pt x="2794" y="282"/>
                </a:lnTo>
                <a:lnTo>
                  <a:pt x="2786" y="278"/>
                </a:lnTo>
                <a:lnTo>
                  <a:pt x="2778" y="272"/>
                </a:lnTo>
                <a:lnTo>
                  <a:pt x="2766" y="286"/>
                </a:lnTo>
                <a:lnTo>
                  <a:pt x="2766" y="286"/>
                </a:lnTo>
                <a:lnTo>
                  <a:pt x="2776" y="294"/>
                </a:lnTo>
                <a:lnTo>
                  <a:pt x="2788" y="300"/>
                </a:lnTo>
                <a:lnTo>
                  <a:pt x="2800" y="302"/>
                </a:lnTo>
                <a:lnTo>
                  <a:pt x="2812" y="304"/>
                </a:lnTo>
                <a:lnTo>
                  <a:pt x="2812" y="304"/>
                </a:lnTo>
                <a:close/>
                <a:moveTo>
                  <a:pt x="2922" y="304"/>
                </a:moveTo>
                <a:lnTo>
                  <a:pt x="2922" y="304"/>
                </a:lnTo>
                <a:lnTo>
                  <a:pt x="2930" y="304"/>
                </a:lnTo>
                <a:lnTo>
                  <a:pt x="2938" y="302"/>
                </a:lnTo>
                <a:lnTo>
                  <a:pt x="2944" y="298"/>
                </a:lnTo>
                <a:lnTo>
                  <a:pt x="2950" y="294"/>
                </a:lnTo>
                <a:lnTo>
                  <a:pt x="2956" y="290"/>
                </a:lnTo>
                <a:lnTo>
                  <a:pt x="2958" y="284"/>
                </a:lnTo>
                <a:lnTo>
                  <a:pt x="2962" y="278"/>
                </a:lnTo>
                <a:lnTo>
                  <a:pt x="2962" y="270"/>
                </a:lnTo>
                <a:lnTo>
                  <a:pt x="2962" y="270"/>
                </a:lnTo>
                <a:lnTo>
                  <a:pt x="2962" y="270"/>
                </a:lnTo>
                <a:lnTo>
                  <a:pt x="2962" y="264"/>
                </a:lnTo>
                <a:lnTo>
                  <a:pt x="2960" y="258"/>
                </a:lnTo>
                <a:lnTo>
                  <a:pt x="2956" y="254"/>
                </a:lnTo>
                <a:lnTo>
                  <a:pt x="2952" y="248"/>
                </a:lnTo>
                <a:lnTo>
                  <a:pt x="2942" y="242"/>
                </a:lnTo>
                <a:lnTo>
                  <a:pt x="2926" y="238"/>
                </a:lnTo>
                <a:lnTo>
                  <a:pt x="2926" y="238"/>
                </a:lnTo>
                <a:lnTo>
                  <a:pt x="2912" y="234"/>
                </a:lnTo>
                <a:lnTo>
                  <a:pt x="2904" y="230"/>
                </a:lnTo>
                <a:lnTo>
                  <a:pt x="2900" y="226"/>
                </a:lnTo>
                <a:lnTo>
                  <a:pt x="2900" y="220"/>
                </a:lnTo>
                <a:lnTo>
                  <a:pt x="2900" y="220"/>
                </a:lnTo>
                <a:lnTo>
                  <a:pt x="2900" y="220"/>
                </a:lnTo>
                <a:lnTo>
                  <a:pt x="2900" y="214"/>
                </a:lnTo>
                <a:lnTo>
                  <a:pt x="2904" y="210"/>
                </a:lnTo>
                <a:lnTo>
                  <a:pt x="2910" y="208"/>
                </a:lnTo>
                <a:lnTo>
                  <a:pt x="2918" y="206"/>
                </a:lnTo>
                <a:lnTo>
                  <a:pt x="2918" y="206"/>
                </a:lnTo>
                <a:lnTo>
                  <a:pt x="2926" y="206"/>
                </a:lnTo>
                <a:lnTo>
                  <a:pt x="2932" y="208"/>
                </a:lnTo>
                <a:lnTo>
                  <a:pt x="2948" y="218"/>
                </a:lnTo>
                <a:lnTo>
                  <a:pt x="2958" y="202"/>
                </a:lnTo>
                <a:lnTo>
                  <a:pt x="2958" y="202"/>
                </a:lnTo>
                <a:lnTo>
                  <a:pt x="2950" y="196"/>
                </a:lnTo>
                <a:lnTo>
                  <a:pt x="2940" y="192"/>
                </a:lnTo>
                <a:lnTo>
                  <a:pt x="2930" y="190"/>
                </a:lnTo>
                <a:lnTo>
                  <a:pt x="2918" y="188"/>
                </a:lnTo>
                <a:lnTo>
                  <a:pt x="2918" y="188"/>
                </a:lnTo>
                <a:lnTo>
                  <a:pt x="2910" y="190"/>
                </a:lnTo>
                <a:lnTo>
                  <a:pt x="2902" y="190"/>
                </a:lnTo>
                <a:lnTo>
                  <a:pt x="2896" y="194"/>
                </a:lnTo>
                <a:lnTo>
                  <a:pt x="2890" y="198"/>
                </a:lnTo>
                <a:lnTo>
                  <a:pt x="2886" y="202"/>
                </a:lnTo>
                <a:lnTo>
                  <a:pt x="2882" y="208"/>
                </a:lnTo>
                <a:lnTo>
                  <a:pt x="2880" y="214"/>
                </a:lnTo>
                <a:lnTo>
                  <a:pt x="2880" y="222"/>
                </a:lnTo>
                <a:lnTo>
                  <a:pt x="2880" y="222"/>
                </a:lnTo>
                <a:lnTo>
                  <a:pt x="2880" y="222"/>
                </a:lnTo>
                <a:lnTo>
                  <a:pt x="2880" y="228"/>
                </a:lnTo>
                <a:lnTo>
                  <a:pt x="2882" y="234"/>
                </a:lnTo>
                <a:lnTo>
                  <a:pt x="2886" y="240"/>
                </a:lnTo>
                <a:lnTo>
                  <a:pt x="2890" y="244"/>
                </a:lnTo>
                <a:lnTo>
                  <a:pt x="2900" y="250"/>
                </a:lnTo>
                <a:lnTo>
                  <a:pt x="2916" y="254"/>
                </a:lnTo>
                <a:lnTo>
                  <a:pt x="2916" y="254"/>
                </a:lnTo>
                <a:lnTo>
                  <a:pt x="2930" y="258"/>
                </a:lnTo>
                <a:lnTo>
                  <a:pt x="2938" y="262"/>
                </a:lnTo>
                <a:lnTo>
                  <a:pt x="2942" y="266"/>
                </a:lnTo>
                <a:lnTo>
                  <a:pt x="2942" y="272"/>
                </a:lnTo>
                <a:lnTo>
                  <a:pt x="2942" y="272"/>
                </a:lnTo>
                <a:lnTo>
                  <a:pt x="2942" y="272"/>
                </a:lnTo>
                <a:lnTo>
                  <a:pt x="2940" y="278"/>
                </a:lnTo>
                <a:lnTo>
                  <a:pt x="2936" y="282"/>
                </a:lnTo>
                <a:lnTo>
                  <a:pt x="2930" y="286"/>
                </a:lnTo>
                <a:lnTo>
                  <a:pt x="2922" y="286"/>
                </a:lnTo>
                <a:lnTo>
                  <a:pt x="2922" y="286"/>
                </a:lnTo>
                <a:lnTo>
                  <a:pt x="2912" y="286"/>
                </a:lnTo>
                <a:lnTo>
                  <a:pt x="2904" y="282"/>
                </a:lnTo>
                <a:lnTo>
                  <a:pt x="2894" y="278"/>
                </a:lnTo>
                <a:lnTo>
                  <a:pt x="2886" y="272"/>
                </a:lnTo>
                <a:lnTo>
                  <a:pt x="2876" y="286"/>
                </a:lnTo>
                <a:lnTo>
                  <a:pt x="2876" y="286"/>
                </a:lnTo>
                <a:lnTo>
                  <a:pt x="2886" y="294"/>
                </a:lnTo>
                <a:lnTo>
                  <a:pt x="2898" y="300"/>
                </a:lnTo>
                <a:lnTo>
                  <a:pt x="2910" y="302"/>
                </a:lnTo>
                <a:lnTo>
                  <a:pt x="2922" y="304"/>
                </a:lnTo>
                <a:lnTo>
                  <a:pt x="2922" y="304"/>
                </a:lnTo>
                <a:close/>
                <a:moveTo>
                  <a:pt x="3086" y="304"/>
                </a:moveTo>
                <a:lnTo>
                  <a:pt x="3086" y="304"/>
                </a:lnTo>
                <a:lnTo>
                  <a:pt x="3094" y="304"/>
                </a:lnTo>
                <a:lnTo>
                  <a:pt x="3102" y="302"/>
                </a:lnTo>
                <a:lnTo>
                  <a:pt x="3108" y="298"/>
                </a:lnTo>
                <a:lnTo>
                  <a:pt x="3114" y="294"/>
                </a:lnTo>
                <a:lnTo>
                  <a:pt x="3118" y="290"/>
                </a:lnTo>
                <a:lnTo>
                  <a:pt x="3122" y="284"/>
                </a:lnTo>
                <a:lnTo>
                  <a:pt x="3124" y="278"/>
                </a:lnTo>
                <a:lnTo>
                  <a:pt x="3126" y="270"/>
                </a:lnTo>
                <a:lnTo>
                  <a:pt x="3126" y="270"/>
                </a:lnTo>
                <a:lnTo>
                  <a:pt x="3126" y="270"/>
                </a:lnTo>
                <a:lnTo>
                  <a:pt x="3124" y="264"/>
                </a:lnTo>
                <a:lnTo>
                  <a:pt x="3122" y="258"/>
                </a:lnTo>
                <a:lnTo>
                  <a:pt x="3120" y="254"/>
                </a:lnTo>
                <a:lnTo>
                  <a:pt x="3116" y="248"/>
                </a:lnTo>
                <a:lnTo>
                  <a:pt x="3104" y="242"/>
                </a:lnTo>
                <a:lnTo>
                  <a:pt x="3090" y="238"/>
                </a:lnTo>
                <a:lnTo>
                  <a:pt x="3090" y="238"/>
                </a:lnTo>
                <a:lnTo>
                  <a:pt x="3076" y="234"/>
                </a:lnTo>
                <a:lnTo>
                  <a:pt x="3068" y="230"/>
                </a:lnTo>
                <a:lnTo>
                  <a:pt x="3064" y="226"/>
                </a:lnTo>
                <a:lnTo>
                  <a:pt x="3062" y="220"/>
                </a:lnTo>
                <a:lnTo>
                  <a:pt x="3062" y="220"/>
                </a:lnTo>
                <a:lnTo>
                  <a:pt x="3062" y="220"/>
                </a:lnTo>
                <a:lnTo>
                  <a:pt x="3064" y="214"/>
                </a:lnTo>
                <a:lnTo>
                  <a:pt x="3068" y="210"/>
                </a:lnTo>
                <a:lnTo>
                  <a:pt x="3074" y="208"/>
                </a:lnTo>
                <a:lnTo>
                  <a:pt x="3080" y="206"/>
                </a:lnTo>
                <a:lnTo>
                  <a:pt x="3080" y="206"/>
                </a:lnTo>
                <a:lnTo>
                  <a:pt x="3088" y="206"/>
                </a:lnTo>
                <a:lnTo>
                  <a:pt x="3096" y="208"/>
                </a:lnTo>
                <a:lnTo>
                  <a:pt x="3104" y="212"/>
                </a:lnTo>
                <a:lnTo>
                  <a:pt x="3112" y="218"/>
                </a:lnTo>
                <a:lnTo>
                  <a:pt x="3122" y="202"/>
                </a:lnTo>
                <a:lnTo>
                  <a:pt x="3122" y="202"/>
                </a:lnTo>
                <a:lnTo>
                  <a:pt x="3112" y="196"/>
                </a:lnTo>
                <a:lnTo>
                  <a:pt x="3104" y="192"/>
                </a:lnTo>
                <a:lnTo>
                  <a:pt x="3092" y="190"/>
                </a:lnTo>
                <a:lnTo>
                  <a:pt x="3082" y="188"/>
                </a:lnTo>
                <a:lnTo>
                  <a:pt x="3082" y="188"/>
                </a:lnTo>
                <a:lnTo>
                  <a:pt x="3074" y="190"/>
                </a:lnTo>
                <a:lnTo>
                  <a:pt x="3066" y="190"/>
                </a:lnTo>
                <a:lnTo>
                  <a:pt x="3060" y="194"/>
                </a:lnTo>
                <a:lnTo>
                  <a:pt x="3054" y="198"/>
                </a:lnTo>
                <a:lnTo>
                  <a:pt x="3050" y="202"/>
                </a:lnTo>
                <a:lnTo>
                  <a:pt x="3046" y="208"/>
                </a:lnTo>
                <a:lnTo>
                  <a:pt x="3044" y="214"/>
                </a:lnTo>
                <a:lnTo>
                  <a:pt x="3042" y="222"/>
                </a:lnTo>
                <a:lnTo>
                  <a:pt x="3042" y="222"/>
                </a:lnTo>
                <a:lnTo>
                  <a:pt x="3042" y="222"/>
                </a:lnTo>
                <a:lnTo>
                  <a:pt x="3044" y="228"/>
                </a:lnTo>
                <a:lnTo>
                  <a:pt x="3046" y="234"/>
                </a:lnTo>
                <a:lnTo>
                  <a:pt x="3048" y="240"/>
                </a:lnTo>
                <a:lnTo>
                  <a:pt x="3052" y="244"/>
                </a:lnTo>
                <a:lnTo>
                  <a:pt x="3064" y="250"/>
                </a:lnTo>
                <a:lnTo>
                  <a:pt x="3080" y="254"/>
                </a:lnTo>
                <a:lnTo>
                  <a:pt x="3080" y="254"/>
                </a:lnTo>
                <a:lnTo>
                  <a:pt x="3092" y="258"/>
                </a:lnTo>
                <a:lnTo>
                  <a:pt x="3100" y="262"/>
                </a:lnTo>
                <a:lnTo>
                  <a:pt x="3104" y="266"/>
                </a:lnTo>
                <a:lnTo>
                  <a:pt x="3106" y="272"/>
                </a:lnTo>
                <a:lnTo>
                  <a:pt x="3106" y="272"/>
                </a:lnTo>
                <a:lnTo>
                  <a:pt x="3106" y="272"/>
                </a:lnTo>
                <a:lnTo>
                  <a:pt x="3104" y="278"/>
                </a:lnTo>
                <a:lnTo>
                  <a:pt x="3100" y="282"/>
                </a:lnTo>
                <a:lnTo>
                  <a:pt x="3094" y="286"/>
                </a:lnTo>
                <a:lnTo>
                  <a:pt x="3086" y="286"/>
                </a:lnTo>
                <a:lnTo>
                  <a:pt x="3086" y="286"/>
                </a:lnTo>
                <a:lnTo>
                  <a:pt x="3076" y="286"/>
                </a:lnTo>
                <a:lnTo>
                  <a:pt x="3066" y="282"/>
                </a:lnTo>
                <a:lnTo>
                  <a:pt x="3058" y="278"/>
                </a:lnTo>
                <a:lnTo>
                  <a:pt x="3050" y="272"/>
                </a:lnTo>
                <a:lnTo>
                  <a:pt x="3038" y="286"/>
                </a:lnTo>
                <a:lnTo>
                  <a:pt x="3038" y="286"/>
                </a:lnTo>
                <a:lnTo>
                  <a:pt x="3048" y="294"/>
                </a:lnTo>
                <a:lnTo>
                  <a:pt x="3060" y="300"/>
                </a:lnTo>
                <a:lnTo>
                  <a:pt x="3072" y="302"/>
                </a:lnTo>
                <a:lnTo>
                  <a:pt x="3086" y="304"/>
                </a:lnTo>
                <a:lnTo>
                  <a:pt x="3086" y="304"/>
                </a:lnTo>
                <a:close/>
                <a:moveTo>
                  <a:pt x="3208" y="304"/>
                </a:moveTo>
                <a:lnTo>
                  <a:pt x="3208" y="304"/>
                </a:lnTo>
                <a:lnTo>
                  <a:pt x="3220" y="302"/>
                </a:lnTo>
                <a:lnTo>
                  <a:pt x="3230" y="300"/>
                </a:lnTo>
                <a:lnTo>
                  <a:pt x="3240" y="294"/>
                </a:lnTo>
                <a:lnTo>
                  <a:pt x="3250" y="288"/>
                </a:lnTo>
                <a:lnTo>
                  <a:pt x="3256" y="278"/>
                </a:lnTo>
                <a:lnTo>
                  <a:pt x="3262" y="268"/>
                </a:lnTo>
                <a:lnTo>
                  <a:pt x="3264" y="258"/>
                </a:lnTo>
                <a:lnTo>
                  <a:pt x="3266" y="246"/>
                </a:lnTo>
                <a:lnTo>
                  <a:pt x="3266" y="246"/>
                </a:lnTo>
                <a:lnTo>
                  <a:pt x="3266" y="246"/>
                </a:lnTo>
                <a:lnTo>
                  <a:pt x="3264" y="234"/>
                </a:lnTo>
                <a:lnTo>
                  <a:pt x="3262" y="224"/>
                </a:lnTo>
                <a:lnTo>
                  <a:pt x="3256" y="214"/>
                </a:lnTo>
                <a:lnTo>
                  <a:pt x="3250" y="206"/>
                </a:lnTo>
                <a:lnTo>
                  <a:pt x="3242" y="198"/>
                </a:lnTo>
                <a:lnTo>
                  <a:pt x="3232" y="192"/>
                </a:lnTo>
                <a:lnTo>
                  <a:pt x="3220" y="190"/>
                </a:lnTo>
                <a:lnTo>
                  <a:pt x="3208" y="188"/>
                </a:lnTo>
                <a:lnTo>
                  <a:pt x="3208" y="188"/>
                </a:lnTo>
                <a:lnTo>
                  <a:pt x="3196" y="190"/>
                </a:lnTo>
                <a:lnTo>
                  <a:pt x="3184" y="192"/>
                </a:lnTo>
                <a:lnTo>
                  <a:pt x="3174" y="198"/>
                </a:lnTo>
                <a:lnTo>
                  <a:pt x="3166" y="206"/>
                </a:lnTo>
                <a:lnTo>
                  <a:pt x="3158" y="214"/>
                </a:lnTo>
                <a:lnTo>
                  <a:pt x="3154" y="224"/>
                </a:lnTo>
                <a:lnTo>
                  <a:pt x="3150" y="234"/>
                </a:lnTo>
                <a:lnTo>
                  <a:pt x="3148" y="246"/>
                </a:lnTo>
                <a:lnTo>
                  <a:pt x="3148" y="246"/>
                </a:lnTo>
                <a:lnTo>
                  <a:pt x="3148" y="246"/>
                </a:lnTo>
                <a:lnTo>
                  <a:pt x="3150" y="258"/>
                </a:lnTo>
                <a:lnTo>
                  <a:pt x="3154" y="268"/>
                </a:lnTo>
                <a:lnTo>
                  <a:pt x="3158" y="278"/>
                </a:lnTo>
                <a:lnTo>
                  <a:pt x="3166" y="288"/>
                </a:lnTo>
                <a:lnTo>
                  <a:pt x="3174" y="294"/>
                </a:lnTo>
                <a:lnTo>
                  <a:pt x="3184" y="300"/>
                </a:lnTo>
                <a:lnTo>
                  <a:pt x="3194" y="302"/>
                </a:lnTo>
                <a:lnTo>
                  <a:pt x="3208" y="304"/>
                </a:lnTo>
                <a:lnTo>
                  <a:pt x="3208" y="304"/>
                </a:lnTo>
                <a:close/>
                <a:moveTo>
                  <a:pt x="3208" y="286"/>
                </a:moveTo>
                <a:lnTo>
                  <a:pt x="3208" y="286"/>
                </a:lnTo>
                <a:lnTo>
                  <a:pt x="3200" y="286"/>
                </a:lnTo>
                <a:lnTo>
                  <a:pt x="3192" y="282"/>
                </a:lnTo>
                <a:lnTo>
                  <a:pt x="3186" y="280"/>
                </a:lnTo>
                <a:lnTo>
                  <a:pt x="3180" y="274"/>
                </a:lnTo>
                <a:lnTo>
                  <a:pt x="3176" y="268"/>
                </a:lnTo>
                <a:lnTo>
                  <a:pt x="3172" y="262"/>
                </a:lnTo>
                <a:lnTo>
                  <a:pt x="3170" y="254"/>
                </a:lnTo>
                <a:lnTo>
                  <a:pt x="3170" y="246"/>
                </a:lnTo>
                <a:lnTo>
                  <a:pt x="3170" y="246"/>
                </a:lnTo>
                <a:lnTo>
                  <a:pt x="3170" y="246"/>
                </a:lnTo>
                <a:lnTo>
                  <a:pt x="3170" y="238"/>
                </a:lnTo>
                <a:lnTo>
                  <a:pt x="3172" y="230"/>
                </a:lnTo>
                <a:lnTo>
                  <a:pt x="3176" y="224"/>
                </a:lnTo>
                <a:lnTo>
                  <a:pt x="3180" y="218"/>
                </a:lnTo>
                <a:lnTo>
                  <a:pt x="3186" y="214"/>
                </a:lnTo>
                <a:lnTo>
                  <a:pt x="3192" y="210"/>
                </a:lnTo>
                <a:lnTo>
                  <a:pt x="3200" y="208"/>
                </a:lnTo>
                <a:lnTo>
                  <a:pt x="3208" y="206"/>
                </a:lnTo>
                <a:lnTo>
                  <a:pt x="3208" y="206"/>
                </a:lnTo>
                <a:lnTo>
                  <a:pt x="3216" y="208"/>
                </a:lnTo>
                <a:lnTo>
                  <a:pt x="3222" y="210"/>
                </a:lnTo>
                <a:lnTo>
                  <a:pt x="3230" y="214"/>
                </a:lnTo>
                <a:lnTo>
                  <a:pt x="3234" y="218"/>
                </a:lnTo>
                <a:lnTo>
                  <a:pt x="3240" y="224"/>
                </a:lnTo>
                <a:lnTo>
                  <a:pt x="3242" y="230"/>
                </a:lnTo>
                <a:lnTo>
                  <a:pt x="3244" y="238"/>
                </a:lnTo>
                <a:lnTo>
                  <a:pt x="3246" y="246"/>
                </a:lnTo>
                <a:lnTo>
                  <a:pt x="3246" y="246"/>
                </a:lnTo>
                <a:lnTo>
                  <a:pt x="3246" y="246"/>
                </a:lnTo>
                <a:lnTo>
                  <a:pt x="3244" y="254"/>
                </a:lnTo>
                <a:lnTo>
                  <a:pt x="3242" y="262"/>
                </a:lnTo>
                <a:lnTo>
                  <a:pt x="3240" y="268"/>
                </a:lnTo>
                <a:lnTo>
                  <a:pt x="3234" y="274"/>
                </a:lnTo>
                <a:lnTo>
                  <a:pt x="3230" y="280"/>
                </a:lnTo>
                <a:lnTo>
                  <a:pt x="3222" y="282"/>
                </a:lnTo>
                <a:lnTo>
                  <a:pt x="3216" y="286"/>
                </a:lnTo>
                <a:lnTo>
                  <a:pt x="3208" y="286"/>
                </a:lnTo>
                <a:lnTo>
                  <a:pt x="3208" y="286"/>
                </a:lnTo>
                <a:close/>
                <a:moveTo>
                  <a:pt x="3298" y="302"/>
                </a:moveTo>
                <a:lnTo>
                  <a:pt x="3376" y="302"/>
                </a:lnTo>
                <a:lnTo>
                  <a:pt x="3376" y="284"/>
                </a:lnTo>
                <a:lnTo>
                  <a:pt x="3316" y="284"/>
                </a:lnTo>
                <a:lnTo>
                  <a:pt x="3316" y="190"/>
                </a:lnTo>
                <a:lnTo>
                  <a:pt x="3298" y="190"/>
                </a:lnTo>
                <a:lnTo>
                  <a:pt x="3298" y="302"/>
                </a:lnTo>
                <a:close/>
                <a:moveTo>
                  <a:pt x="3446" y="304"/>
                </a:moveTo>
                <a:lnTo>
                  <a:pt x="3446" y="304"/>
                </a:lnTo>
                <a:lnTo>
                  <a:pt x="3456" y="304"/>
                </a:lnTo>
                <a:lnTo>
                  <a:pt x="3466" y="300"/>
                </a:lnTo>
                <a:lnTo>
                  <a:pt x="3474" y="296"/>
                </a:lnTo>
                <a:lnTo>
                  <a:pt x="3480" y="292"/>
                </a:lnTo>
                <a:lnTo>
                  <a:pt x="3486" y="284"/>
                </a:lnTo>
                <a:lnTo>
                  <a:pt x="3490" y="276"/>
                </a:lnTo>
                <a:lnTo>
                  <a:pt x="3492" y="266"/>
                </a:lnTo>
                <a:lnTo>
                  <a:pt x="3494" y="254"/>
                </a:lnTo>
                <a:lnTo>
                  <a:pt x="3494" y="190"/>
                </a:lnTo>
                <a:lnTo>
                  <a:pt x="3474" y="190"/>
                </a:lnTo>
                <a:lnTo>
                  <a:pt x="3474" y="254"/>
                </a:lnTo>
                <a:lnTo>
                  <a:pt x="3474" y="254"/>
                </a:lnTo>
                <a:lnTo>
                  <a:pt x="3472" y="268"/>
                </a:lnTo>
                <a:lnTo>
                  <a:pt x="3470" y="274"/>
                </a:lnTo>
                <a:lnTo>
                  <a:pt x="3466" y="278"/>
                </a:lnTo>
                <a:lnTo>
                  <a:pt x="3462" y="282"/>
                </a:lnTo>
                <a:lnTo>
                  <a:pt x="3458" y="284"/>
                </a:lnTo>
                <a:lnTo>
                  <a:pt x="3446" y="286"/>
                </a:lnTo>
                <a:lnTo>
                  <a:pt x="3446" y="286"/>
                </a:lnTo>
                <a:lnTo>
                  <a:pt x="3434" y="284"/>
                </a:lnTo>
                <a:lnTo>
                  <a:pt x="3430" y="282"/>
                </a:lnTo>
                <a:lnTo>
                  <a:pt x="3426" y="278"/>
                </a:lnTo>
                <a:lnTo>
                  <a:pt x="3422" y="274"/>
                </a:lnTo>
                <a:lnTo>
                  <a:pt x="3420" y="268"/>
                </a:lnTo>
                <a:lnTo>
                  <a:pt x="3418" y="254"/>
                </a:lnTo>
                <a:lnTo>
                  <a:pt x="3418" y="190"/>
                </a:lnTo>
                <a:lnTo>
                  <a:pt x="3398" y="190"/>
                </a:lnTo>
                <a:lnTo>
                  <a:pt x="3398" y="254"/>
                </a:lnTo>
                <a:lnTo>
                  <a:pt x="3398" y="254"/>
                </a:lnTo>
                <a:lnTo>
                  <a:pt x="3398" y="266"/>
                </a:lnTo>
                <a:lnTo>
                  <a:pt x="3402" y="276"/>
                </a:lnTo>
                <a:lnTo>
                  <a:pt x="3406" y="284"/>
                </a:lnTo>
                <a:lnTo>
                  <a:pt x="3410" y="292"/>
                </a:lnTo>
                <a:lnTo>
                  <a:pt x="3418" y="296"/>
                </a:lnTo>
                <a:lnTo>
                  <a:pt x="3426" y="300"/>
                </a:lnTo>
                <a:lnTo>
                  <a:pt x="3436" y="304"/>
                </a:lnTo>
                <a:lnTo>
                  <a:pt x="3446" y="304"/>
                </a:lnTo>
                <a:lnTo>
                  <a:pt x="3446" y="304"/>
                </a:lnTo>
                <a:close/>
                <a:moveTo>
                  <a:pt x="3554" y="302"/>
                </a:moveTo>
                <a:lnTo>
                  <a:pt x="3574" y="302"/>
                </a:lnTo>
                <a:lnTo>
                  <a:pt x="3574" y="208"/>
                </a:lnTo>
                <a:lnTo>
                  <a:pt x="3610" y="208"/>
                </a:lnTo>
                <a:lnTo>
                  <a:pt x="3610" y="190"/>
                </a:lnTo>
                <a:lnTo>
                  <a:pt x="3518" y="190"/>
                </a:lnTo>
                <a:lnTo>
                  <a:pt x="3518" y="208"/>
                </a:lnTo>
                <a:lnTo>
                  <a:pt x="3554" y="208"/>
                </a:lnTo>
                <a:lnTo>
                  <a:pt x="3554" y="302"/>
                </a:lnTo>
                <a:close/>
                <a:moveTo>
                  <a:pt x="3636" y="302"/>
                </a:moveTo>
                <a:lnTo>
                  <a:pt x="3656" y="302"/>
                </a:lnTo>
                <a:lnTo>
                  <a:pt x="3656" y="190"/>
                </a:lnTo>
                <a:lnTo>
                  <a:pt x="3636" y="190"/>
                </a:lnTo>
                <a:lnTo>
                  <a:pt x="3636" y="302"/>
                </a:lnTo>
                <a:close/>
                <a:moveTo>
                  <a:pt x="3746" y="304"/>
                </a:moveTo>
                <a:lnTo>
                  <a:pt x="3746" y="304"/>
                </a:lnTo>
                <a:lnTo>
                  <a:pt x="3758" y="302"/>
                </a:lnTo>
                <a:lnTo>
                  <a:pt x="3770" y="300"/>
                </a:lnTo>
                <a:lnTo>
                  <a:pt x="3780" y="294"/>
                </a:lnTo>
                <a:lnTo>
                  <a:pt x="3788" y="288"/>
                </a:lnTo>
                <a:lnTo>
                  <a:pt x="3794" y="278"/>
                </a:lnTo>
                <a:lnTo>
                  <a:pt x="3800" y="268"/>
                </a:lnTo>
                <a:lnTo>
                  <a:pt x="3804" y="258"/>
                </a:lnTo>
                <a:lnTo>
                  <a:pt x="3804" y="246"/>
                </a:lnTo>
                <a:lnTo>
                  <a:pt x="3804" y="246"/>
                </a:lnTo>
                <a:lnTo>
                  <a:pt x="3804" y="246"/>
                </a:lnTo>
                <a:lnTo>
                  <a:pt x="3804" y="234"/>
                </a:lnTo>
                <a:lnTo>
                  <a:pt x="3800" y="224"/>
                </a:lnTo>
                <a:lnTo>
                  <a:pt x="3796" y="214"/>
                </a:lnTo>
                <a:lnTo>
                  <a:pt x="3788" y="206"/>
                </a:lnTo>
                <a:lnTo>
                  <a:pt x="3780" y="198"/>
                </a:lnTo>
                <a:lnTo>
                  <a:pt x="3770" y="192"/>
                </a:lnTo>
                <a:lnTo>
                  <a:pt x="3758" y="190"/>
                </a:lnTo>
                <a:lnTo>
                  <a:pt x="3746" y="188"/>
                </a:lnTo>
                <a:lnTo>
                  <a:pt x="3746" y="188"/>
                </a:lnTo>
                <a:lnTo>
                  <a:pt x="3734" y="190"/>
                </a:lnTo>
                <a:lnTo>
                  <a:pt x="3722" y="192"/>
                </a:lnTo>
                <a:lnTo>
                  <a:pt x="3712" y="198"/>
                </a:lnTo>
                <a:lnTo>
                  <a:pt x="3704" y="206"/>
                </a:lnTo>
                <a:lnTo>
                  <a:pt x="3696" y="214"/>
                </a:lnTo>
                <a:lnTo>
                  <a:pt x="3692" y="224"/>
                </a:lnTo>
                <a:lnTo>
                  <a:pt x="3688" y="234"/>
                </a:lnTo>
                <a:lnTo>
                  <a:pt x="3688" y="246"/>
                </a:lnTo>
                <a:lnTo>
                  <a:pt x="3688" y="246"/>
                </a:lnTo>
                <a:lnTo>
                  <a:pt x="3688" y="246"/>
                </a:lnTo>
                <a:lnTo>
                  <a:pt x="3688" y="258"/>
                </a:lnTo>
                <a:lnTo>
                  <a:pt x="3692" y="268"/>
                </a:lnTo>
                <a:lnTo>
                  <a:pt x="3696" y="278"/>
                </a:lnTo>
                <a:lnTo>
                  <a:pt x="3704" y="288"/>
                </a:lnTo>
                <a:lnTo>
                  <a:pt x="3712" y="294"/>
                </a:lnTo>
                <a:lnTo>
                  <a:pt x="3722" y="300"/>
                </a:lnTo>
                <a:lnTo>
                  <a:pt x="3734" y="302"/>
                </a:lnTo>
                <a:lnTo>
                  <a:pt x="3746" y="304"/>
                </a:lnTo>
                <a:lnTo>
                  <a:pt x="3746" y="304"/>
                </a:lnTo>
                <a:close/>
                <a:moveTo>
                  <a:pt x="3746" y="286"/>
                </a:moveTo>
                <a:lnTo>
                  <a:pt x="3746" y="286"/>
                </a:lnTo>
                <a:lnTo>
                  <a:pt x="3738" y="286"/>
                </a:lnTo>
                <a:lnTo>
                  <a:pt x="3730" y="282"/>
                </a:lnTo>
                <a:lnTo>
                  <a:pt x="3724" y="280"/>
                </a:lnTo>
                <a:lnTo>
                  <a:pt x="3718" y="274"/>
                </a:lnTo>
                <a:lnTo>
                  <a:pt x="3714" y="268"/>
                </a:lnTo>
                <a:lnTo>
                  <a:pt x="3710" y="262"/>
                </a:lnTo>
                <a:lnTo>
                  <a:pt x="3708" y="254"/>
                </a:lnTo>
                <a:lnTo>
                  <a:pt x="3708" y="246"/>
                </a:lnTo>
                <a:lnTo>
                  <a:pt x="3708" y="246"/>
                </a:lnTo>
                <a:lnTo>
                  <a:pt x="3708" y="246"/>
                </a:lnTo>
                <a:lnTo>
                  <a:pt x="3708" y="238"/>
                </a:lnTo>
                <a:lnTo>
                  <a:pt x="3710" y="230"/>
                </a:lnTo>
                <a:lnTo>
                  <a:pt x="3714" y="224"/>
                </a:lnTo>
                <a:lnTo>
                  <a:pt x="3718" y="218"/>
                </a:lnTo>
                <a:lnTo>
                  <a:pt x="3724" y="214"/>
                </a:lnTo>
                <a:lnTo>
                  <a:pt x="3730" y="210"/>
                </a:lnTo>
                <a:lnTo>
                  <a:pt x="3738" y="208"/>
                </a:lnTo>
                <a:lnTo>
                  <a:pt x="3746" y="206"/>
                </a:lnTo>
                <a:lnTo>
                  <a:pt x="3746" y="206"/>
                </a:lnTo>
                <a:lnTo>
                  <a:pt x="3754" y="208"/>
                </a:lnTo>
                <a:lnTo>
                  <a:pt x="3762" y="210"/>
                </a:lnTo>
                <a:lnTo>
                  <a:pt x="3768" y="214"/>
                </a:lnTo>
                <a:lnTo>
                  <a:pt x="3774" y="218"/>
                </a:lnTo>
                <a:lnTo>
                  <a:pt x="3778" y="224"/>
                </a:lnTo>
                <a:lnTo>
                  <a:pt x="3782" y="230"/>
                </a:lnTo>
                <a:lnTo>
                  <a:pt x="3784" y="238"/>
                </a:lnTo>
                <a:lnTo>
                  <a:pt x="3784" y="246"/>
                </a:lnTo>
                <a:lnTo>
                  <a:pt x="3784" y="246"/>
                </a:lnTo>
                <a:lnTo>
                  <a:pt x="3784" y="246"/>
                </a:lnTo>
                <a:lnTo>
                  <a:pt x="3784" y="254"/>
                </a:lnTo>
                <a:lnTo>
                  <a:pt x="3782" y="262"/>
                </a:lnTo>
                <a:lnTo>
                  <a:pt x="3778" y="268"/>
                </a:lnTo>
                <a:lnTo>
                  <a:pt x="3774" y="274"/>
                </a:lnTo>
                <a:lnTo>
                  <a:pt x="3768" y="280"/>
                </a:lnTo>
                <a:lnTo>
                  <a:pt x="3762" y="282"/>
                </a:lnTo>
                <a:lnTo>
                  <a:pt x="3754" y="286"/>
                </a:lnTo>
                <a:lnTo>
                  <a:pt x="3746" y="286"/>
                </a:lnTo>
                <a:lnTo>
                  <a:pt x="3746" y="286"/>
                </a:lnTo>
                <a:close/>
                <a:moveTo>
                  <a:pt x="3836" y="302"/>
                </a:moveTo>
                <a:lnTo>
                  <a:pt x="3856" y="302"/>
                </a:lnTo>
                <a:lnTo>
                  <a:pt x="3856" y="222"/>
                </a:lnTo>
                <a:lnTo>
                  <a:pt x="3916" y="302"/>
                </a:lnTo>
                <a:lnTo>
                  <a:pt x="3934" y="302"/>
                </a:lnTo>
                <a:lnTo>
                  <a:pt x="3934" y="190"/>
                </a:lnTo>
                <a:lnTo>
                  <a:pt x="3914" y="190"/>
                </a:lnTo>
                <a:lnTo>
                  <a:pt x="3914" y="268"/>
                </a:lnTo>
                <a:lnTo>
                  <a:pt x="3854" y="190"/>
                </a:lnTo>
                <a:lnTo>
                  <a:pt x="3836" y="190"/>
                </a:lnTo>
                <a:lnTo>
                  <a:pt x="3836" y="302"/>
                </a:lnTo>
                <a:close/>
                <a:moveTo>
                  <a:pt x="4008" y="304"/>
                </a:moveTo>
                <a:lnTo>
                  <a:pt x="4008" y="304"/>
                </a:lnTo>
                <a:lnTo>
                  <a:pt x="4016" y="304"/>
                </a:lnTo>
                <a:lnTo>
                  <a:pt x="4024" y="302"/>
                </a:lnTo>
                <a:lnTo>
                  <a:pt x="4032" y="298"/>
                </a:lnTo>
                <a:lnTo>
                  <a:pt x="4038" y="294"/>
                </a:lnTo>
                <a:lnTo>
                  <a:pt x="4042" y="290"/>
                </a:lnTo>
                <a:lnTo>
                  <a:pt x="4046" y="284"/>
                </a:lnTo>
                <a:lnTo>
                  <a:pt x="4048" y="278"/>
                </a:lnTo>
                <a:lnTo>
                  <a:pt x="4048" y="270"/>
                </a:lnTo>
                <a:lnTo>
                  <a:pt x="4048" y="270"/>
                </a:lnTo>
                <a:lnTo>
                  <a:pt x="4048" y="270"/>
                </a:lnTo>
                <a:lnTo>
                  <a:pt x="4048" y="264"/>
                </a:lnTo>
                <a:lnTo>
                  <a:pt x="4046" y="258"/>
                </a:lnTo>
                <a:lnTo>
                  <a:pt x="4044" y="254"/>
                </a:lnTo>
                <a:lnTo>
                  <a:pt x="4040" y="248"/>
                </a:lnTo>
                <a:lnTo>
                  <a:pt x="4028" y="242"/>
                </a:lnTo>
                <a:lnTo>
                  <a:pt x="4012" y="238"/>
                </a:lnTo>
                <a:lnTo>
                  <a:pt x="4012" y="238"/>
                </a:lnTo>
                <a:lnTo>
                  <a:pt x="4000" y="234"/>
                </a:lnTo>
                <a:lnTo>
                  <a:pt x="3992" y="230"/>
                </a:lnTo>
                <a:lnTo>
                  <a:pt x="3988" y="226"/>
                </a:lnTo>
                <a:lnTo>
                  <a:pt x="3986" y="220"/>
                </a:lnTo>
                <a:lnTo>
                  <a:pt x="3986" y="220"/>
                </a:lnTo>
                <a:lnTo>
                  <a:pt x="3986" y="220"/>
                </a:lnTo>
                <a:lnTo>
                  <a:pt x="3988" y="214"/>
                </a:lnTo>
                <a:lnTo>
                  <a:pt x="3990" y="210"/>
                </a:lnTo>
                <a:lnTo>
                  <a:pt x="3996" y="208"/>
                </a:lnTo>
                <a:lnTo>
                  <a:pt x="4004" y="206"/>
                </a:lnTo>
                <a:lnTo>
                  <a:pt x="4004" y="206"/>
                </a:lnTo>
                <a:lnTo>
                  <a:pt x="4012" y="206"/>
                </a:lnTo>
                <a:lnTo>
                  <a:pt x="4020" y="208"/>
                </a:lnTo>
                <a:lnTo>
                  <a:pt x="4028" y="212"/>
                </a:lnTo>
                <a:lnTo>
                  <a:pt x="4034" y="218"/>
                </a:lnTo>
                <a:lnTo>
                  <a:pt x="4046" y="202"/>
                </a:lnTo>
                <a:lnTo>
                  <a:pt x="4046" y="202"/>
                </a:lnTo>
                <a:lnTo>
                  <a:pt x="4036" y="196"/>
                </a:lnTo>
                <a:lnTo>
                  <a:pt x="4026" y="192"/>
                </a:lnTo>
                <a:lnTo>
                  <a:pt x="4016" y="190"/>
                </a:lnTo>
                <a:lnTo>
                  <a:pt x="4004" y="188"/>
                </a:lnTo>
                <a:lnTo>
                  <a:pt x="4004" y="188"/>
                </a:lnTo>
                <a:lnTo>
                  <a:pt x="3996" y="190"/>
                </a:lnTo>
                <a:lnTo>
                  <a:pt x="3990" y="190"/>
                </a:lnTo>
                <a:lnTo>
                  <a:pt x="3982" y="194"/>
                </a:lnTo>
                <a:lnTo>
                  <a:pt x="3976" y="198"/>
                </a:lnTo>
                <a:lnTo>
                  <a:pt x="3972" y="202"/>
                </a:lnTo>
                <a:lnTo>
                  <a:pt x="3970" y="208"/>
                </a:lnTo>
                <a:lnTo>
                  <a:pt x="3966" y="214"/>
                </a:lnTo>
                <a:lnTo>
                  <a:pt x="3966" y="222"/>
                </a:lnTo>
                <a:lnTo>
                  <a:pt x="3966" y="222"/>
                </a:lnTo>
                <a:lnTo>
                  <a:pt x="3966" y="222"/>
                </a:lnTo>
                <a:lnTo>
                  <a:pt x="3966" y="228"/>
                </a:lnTo>
                <a:lnTo>
                  <a:pt x="3968" y="234"/>
                </a:lnTo>
                <a:lnTo>
                  <a:pt x="3972" y="240"/>
                </a:lnTo>
                <a:lnTo>
                  <a:pt x="3976" y="244"/>
                </a:lnTo>
                <a:lnTo>
                  <a:pt x="3988" y="250"/>
                </a:lnTo>
                <a:lnTo>
                  <a:pt x="4004" y="254"/>
                </a:lnTo>
                <a:lnTo>
                  <a:pt x="4004" y="254"/>
                </a:lnTo>
                <a:lnTo>
                  <a:pt x="4016" y="258"/>
                </a:lnTo>
                <a:lnTo>
                  <a:pt x="4024" y="262"/>
                </a:lnTo>
                <a:lnTo>
                  <a:pt x="4028" y="266"/>
                </a:lnTo>
                <a:lnTo>
                  <a:pt x="4028" y="272"/>
                </a:lnTo>
                <a:lnTo>
                  <a:pt x="4028" y="272"/>
                </a:lnTo>
                <a:lnTo>
                  <a:pt x="4028" y="272"/>
                </a:lnTo>
                <a:lnTo>
                  <a:pt x="4028" y="278"/>
                </a:lnTo>
                <a:lnTo>
                  <a:pt x="4024" y="282"/>
                </a:lnTo>
                <a:lnTo>
                  <a:pt x="4018" y="286"/>
                </a:lnTo>
                <a:lnTo>
                  <a:pt x="4008" y="286"/>
                </a:lnTo>
                <a:lnTo>
                  <a:pt x="4008" y="286"/>
                </a:lnTo>
                <a:lnTo>
                  <a:pt x="4000" y="286"/>
                </a:lnTo>
                <a:lnTo>
                  <a:pt x="3990" y="282"/>
                </a:lnTo>
                <a:lnTo>
                  <a:pt x="3982" y="278"/>
                </a:lnTo>
                <a:lnTo>
                  <a:pt x="3974" y="272"/>
                </a:lnTo>
                <a:lnTo>
                  <a:pt x="3962" y="286"/>
                </a:lnTo>
                <a:lnTo>
                  <a:pt x="3962" y="286"/>
                </a:lnTo>
                <a:lnTo>
                  <a:pt x="3972" y="294"/>
                </a:lnTo>
                <a:lnTo>
                  <a:pt x="3984" y="300"/>
                </a:lnTo>
                <a:lnTo>
                  <a:pt x="3996" y="302"/>
                </a:lnTo>
                <a:lnTo>
                  <a:pt x="4008" y="304"/>
                </a:lnTo>
                <a:lnTo>
                  <a:pt x="4008" y="30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Four List Items">
  <p:cSld name="Four List Items">
    <p:spTree>
      <p:nvGrpSpPr>
        <p:cNvPr id="1" name="Shape 142"/>
        <p:cNvGrpSpPr/>
        <p:nvPr/>
      </p:nvGrpSpPr>
      <p:grpSpPr>
        <a:xfrm>
          <a:off x="0" y="0"/>
          <a:ext cx="0" cy="0"/>
          <a:chOff x="0" y="0"/>
          <a:chExt cx="0" cy="0"/>
        </a:xfrm>
      </p:grpSpPr>
      <p:sp>
        <p:nvSpPr>
          <p:cNvPr id="143" name="Google Shape;143;p156"/>
          <p:cNvSpPr/>
          <p:nvPr/>
        </p:nvSpPr>
        <p:spPr>
          <a:xfrm>
            <a:off x="0" y="1"/>
            <a:ext cx="9144000" cy="259079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eorgia"/>
              <a:ea typeface="Georgia"/>
              <a:cs typeface="Georgia"/>
              <a:sym typeface="Georgia"/>
            </a:endParaRPr>
          </a:p>
        </p:txBody>
      </p:sp>
      <p:sp>
        <p:nvSpPr>
          <p:cNvPr id="144" name="Google Shape;144;p156"/>
          <p:cNvSpPr txBox="1">
            <a:spLocks noGrp="1"/>
          </p:cNvSpPr>
          <p:nvPr>
            <p:ph type="title"/>
          </p:nvPr>
        </p:nvSpPr>
        <p:spPr>
          <a:xfrm>
            <a:off x="449263" y="336947"/>
            <a:ext cx="8237538" cy="726281"/>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lt1"/>
              </a:buClr>
              <a:buSzPts val="2400"/>
              <a:buFont typeface="Century Gothic"/>
              <a:buNone/>
              <a:defRPr sz="2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156"/>
          <p:cNvSpPr txBox="1">
            <a:spLocks noGrp="1"/>
          </p:cNvSpPr>
          <p:nvPr>
            <p:ph type="dt" idx="10"/>
          </p:nvPr>
        </p:nvSpPr>
        <p:spPr>
          <a:xfrm>
            <a:off x="6899808" y="4828032"/>
            <a:ext cx="1083733" cy="273844"/>
          </a:xfrm>
          <a:prstGeom prst="rect">
            <a:avLst/>
          </a:prstGeom>
          <a:noFill/>
          <a:ln>
            <a:noFill/>
          </a:ln>
        </p:spPr>
        <p:txBody>
          <a:bodyPr spcFirstLastPara="1" wrap="square" lIns="91425" tIns="45700" rIns="0"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156"/>
          <p:cNvSpPr txBox="1">
            <a:spLocks noGrp="1"/>
          </p:cNvSpPr>
          <p:nvPr>
            <p:ph type="sldNum" idx="12"/>
          </p:nvPr>
        </p:nvSpPr>
        <p:spPr>
          <a:xfrm>
            <a:off x="8161869" y="4828032"/>
            <a:ext cx="524935"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47" name="Google Shape;147;p156"/>
          <p:cNvSpPr txBox="1">
            <a:spLocks noGrp="1"/>
          </p:cNvSpPr>
          <p:nvPr>
            <p:ph type="body" idx="1"/>
          </p:nvPr>
        </p:nvSpPr>
        <p:spPr>
          <a:xfrm>
            <a:off x="454025" y="1069975"/>
            <a:ext cx="8229600" cy="863203"/>
          </a:xfrm>
          <a:prstGeom prst="rect">
            <a:avLst/>
          </a:prstGeom>
          <a:noFill/>
          <a:ln>
            <a:noFill/>
          </a:ln>
        </p:spPr>
        <p:txBody>
          <a:bodyPr spcFirstLastPara="1" wrap="square" lIns="0" tIns="45700" rIns="0" bIns="45700" anchor="t" anchorCtr="0">
            <a:noAutofit/>
          </a:bodyPr>
          <a:lstStyle>
            <a:lvl1pPr marL="457200" lvl="0" indent="-228600" algn="ctr">
              <a:lnSpc>
                <a:spcPct val="100000"/>
              </a:lnSpc>
              <a:spcBef>
                <a:spcPts val="320"/>
              </a:spcBef>
              <a:spcAft>
                <a:spcPts val="0"/>
              </a:spcAft>
              <a:buClr>
                <a:srgbClr val="FFFFFF"/>
              </a:buClr>
              <a:buSzPts val="1600"/>
              <a:buNone/>
              <a:defRPr sz="1600">
                <a:solidFill>
                  <a:srgbClr val="FFFFFF"/>
                </a:solidFill>
                <a:latin typeface="Century Gothic"/>
                <a:ea typeface="Century Gothic"/>
                <a:cs typeface="Century Gothic"/>
                <a:sym typeface="Century Gothic"/>
              </a:defRPr>
            </a:lvl1pPr>
            <a:lvl2pPr marL="914400" lvl="1" indent="-228600" algn="l">
              <a:lnSpc>
                <a:spcPct val="100000"/>
              </a:lnSpc>
              <a:spcBef>
                <a:spcPts val="280"/>
              </a:spcBef>
              <a:spcAft>
                <a:spcPts val="0"/>
              </a:spcAft>
              <a:buClr>
                <a:schemeClr val="dk1"/>
              </a:buClr>
              <a:buSzPts val="1400"/>
              <a:buNone/>
              <a:defRPr>
                <a:latin typeface="Century Gothic"/>
                <a:ea typeface="Century Gothic"/>
                <a:cs typeface="Century Gothic"/>
                <a:sym typeface="Century Gothic"/>
              </a:defRPr>
            </a:lvl2pPr>
            <a:lvl3pPr marL="1371600" lvl="2" indent="-228600" algn="l">
              <a:lnSpc>
                <a:spcPct val="100000"/>
              </a:lnSpc>
              <a:spcBef>
                <a:spcPts val="240"/>
              </a:spcBef>
              <a:spcAft>
                <a:spcPts val="0"/>
              </a:spcAft>
              <a:buClr>
                <a:srgbClr val="B5D084"/>
              </a:buClr>
              <a:buSzPts val="1200"/>
              <a:buNone/>
              <a:defRPr>
                <a:latin typeface="Century Gothic"/>
                <a:ea typeface="Century Gothic"/>
                <a:cs typeface="Century Gothic"/>
                <a:sym typeface="Century Gothic"/>
              </a:defRPr>
            </a:lvl3pPr>
            <a:lvl4pPr marL="1828800" lvl="3" indent="-228600" algn="l">
              <a:lnSpc>
                <a:spcPct val="100000"/>
              </a:lnSpc>
              <a:spcBef>
                <a:spcPts val="220"/>
              </a:spcBef>
              <a:spcAft>
                <a:spcPts val="0"/>
              </a:spcAft>
              <a:buClr>
                <a:schemeClr val="dk1"/>
              </a:buClr>
              <a:buSzPts val="1100"/>
              <a:buNone/>
              <a:defRPr>
                <a:latin typeface="Century Gothic"/>
                <a:ea typeface="Century Gothic"/>
                <a:cs typeface="Century Gothic"/>
                <a:sym typeface="Century Gothic"/>
              </a:defRPr>
            </a:lvl4pPr>
            <a:lvl5pPr marL="2286000" lvl="4" indent="-228600" algn="l">
              <a:lnSpc>
                <a:spcPct val="100000"/>
              </a:lnSpc>
              <a:spcBef>
                <a:spcPts val="220"/>
              </a:spcBef>
              <a:spcAft>
                <a:spcPts val="0"/>
              </a:spcAft>
              <a:buClr>
                <a:schemeClr val="dk1"/>
              </a:buClr>
              <a:buSzPts val="1100"/>
              <a:buNone/>
              <a:defRPr>
                <a:latin typeface="Century Gothic"/>
                <a:ea typeface="Century Gothic"/>
                <a:cs typeface="Century Gothic"/>
                <a:sym typeface="Century Gothic"/>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48" name="Google Shape;148;p156"/>
          <p:cNvSpPr txBox="1">
            <a:spLocks noGrp="1"/>
          </p:cNvSpPr>
          <p:nvPr>
            <p:ph type="body" idx="2"/>
          </p:nvPr>
        </p:nvSpPr>
        <p:spPr>
          <a:xfrm>
            <a:off x="454025" y="2590800"/>
            <a:ext cx="1885950" cy="2098862"/>
          </a:xfrm>
          <a:prstGeom prst="rect">
            <a:avLst/>
          </a:prstGeom>
          <a:noFill/>
          <a:ln>
            <a:noFill/>
          </a:ln>
        </p:spPr>
        <p:txBody>
          <a:bodyPr spcFirstLastPara="1" wrap="square" lIns="0" tIns="118850" rIns="0" bIns="0" anchor="t" anchorCtr="0">
            <a:noAutofit/>
          </a:bodyPr>
          <a:lstStyle>
            <a:lvl1pPr marL="457200" lvl="0" indent="-228600" algn="l">
              <a:lnSpc>
                <a:spcPct val="100000"/>
              </a:lnSpc>
              <a:spcBef>
                <a:spcPts val="320"/>
              </a:spcBef>
              <a:spcAft>
                <a:spcPts val="0"/>
              </a:spcAft>
              <a:buClr>
                <a:srgbClr val="181818"/>
              </a:buClr>
              <a:buSzPts val="1600"/>
              <a:buNone/>
              <a:defRPr sz="1600"/>
            </a:lvl1pPr>
            <a:lvl2pPr marL="914400" lvl="1" indent="-228600" algn="l">
              <a:lnSpc>
                <a:spcPct val="100000"/>
              </a:lnSpc>
              <a:spcBef>
                <a:spcPts val="280"/>
              </a:spcBef>
              <a:spcAft>
                <a:spcPts val="0"/>
              </a:spcAft>
              <a:buClr>
                <a:schemeClr val="dk1"/>
              </a:buClr>
              <a:buSzPts val="1400"/>
              <a:buNone/>
              <a:defRPr/>
            </a:lvl2pPr>
            <a:lvl3pPr marL="1371600" lvl="2" indent="-228600" algn="l">
              <a:lnSpc>
                <a:spcPct val="100000"/>
              </a:lnSpc>
              <a:spcBef>
                <a:spcPts val="240"/>
              </a:spcBef>
              <a:spcAft>
                <a:spcPts val="0"/>
              </a:spcAft>
              <a:buClr>
                <a:srgbClr val="B5D084"/>
              </a:buClr>
              <a:buSzPts val="1200"/>
              <a:buNone/>
              <a:defRPr/>
            </a:lvl3pPr>
            <a:lvl4pPr marL="1828800" lvl="3" indent="-228600" algn="l">
              <a:lnSpc>
                <a:spcPct val="100000"/>
              </a:lnSpc>
              <a:spcBef>
                <a:spcPts val="220"/>
              </a:spcBef>
              <a:spcAft>
                <a:spcPts val="0"/>
              </a:spcAft>
              <a:buClr>
                <a:schemeClr val="dk1"/>
              </a:buClr>
              <a:buSzPts val="1100"/>
              <a:buNone/>
              <a:defRPr/>
            </a:lvl4pPr>
            <a:lvl5pPr marL="2286000" lvl="4" indent="-228600" algn="l">
              <a:lnSpc>
                <a:spcPct val="100000"/>
              </a:lnSpc>
              <a:spcBef>
                <a:spcPts val="220"/>
              </a:spcBef>
              <a:spcAft>
                <a:spcPts val="0"/>
              </a:spcAft>
              <a:buClr>
                <a:schemeClr val="dk1"/>
              </a:buClr>
              <a:buSzPts val="11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49" name="Google Shape;149;p156"/>
          <p:cNvSpPr txBox="1">
            <a:spLocks noGrp="1"/>
          </p:cNvSpPr>
          <p:nvPr>
            <p:ph type="body" idx="3"/>
          </p:nvPr>
        </p:nvSpPr>
        <p:spPr>
          <a:xfrm>
            <a:off x="2565400" y="2590800"/>
            <a:ext cx="1892299" cy="2098862"/>
          </a:xfrm>
          <a:prstGeom prst="rect">
            <a:avLst/>
          </a:prstGeom>
          <a:noFill/>
          <a:ln>
            <a:noFill/>
          </a:ln>
        </p:spPr>
        <p:txBody>
          <a:bodyPr spcFirstLastPara="1" wrap="square" lIns="0" tIns="118850" rIns="0" bIns="0" anchor="t" anchorCtr="0">
            <a:noAutofit/>
          </a:bodyPr>
          <a:lstStyle>
            <a:lvl1pPr marL="457200" lvl="0" indent="-228600" algn="l">
              <a:lnSpc>
                <a:spcPct val="100000"/>
              </a:lnSpc>
              <a:spcBef>
                <a:spcPts val="320"/>
              </a:spcBef>
              <a:spcAft>
                <a:spcPts val="0"/>
              </a:spcAft>
              <a:buClr>
                <a:srgbClr val="181818"/>
              </a:buClr>
              <a:buSzPts val="1600"/>
              <a:buNone/>
              <a:defRPr sz="1600"/>
            </a:lvl1pPr>
            <a:lvl2pPr marL="914400" lvl="1" indent="-228600" algn="l">
              <a:lnSpc>
                <a:spcPct val="100000"/>
              </a:lnSpc>
              <a:spcBef>
                <a:spcPts val="280"/>
              </a:spcBef>
              <a:spcAft>
                <a:spcPts val="0"/>
              </a:spcAft>
              <a:buClr>
                <a:schemeClr val="dk1"/>
              </a:buClr>
              <a:buSzPts val="1400"/>
              <a:buNone/>
              <a:defRPr/>
            </a:lvl2pPr>
            <a:lvl3pPr marL="1371600" lvl="2" indent="-228600" algn="l">
              <a:lnSpc>
                <a:spcPct val="100000"/>
              </a:lnSpc>
              <a:spcBef>
                <a:spcPts val="240"/>
              </a:spcBef>
              <a:spcAft>
                <a:spcPts val="0"/>
              </a:spcAft>
              <a:buClr>
                <a:srgbClr val="B5D084"/>
              </a:buClr>
              <a:buSzPts val="1200"/>
              <a:buNone/>
              <a:defRPr/>
            </a:lvl3pPr>
            <a:lvl4pPr marL="1828800" lvl="3" indent="-228600" algn="l">
              <a:lnSpc>
                <a:spcPct val="100000"/>
              </a:lnSpc>
              <a:spcBef>
                <a:spcPts val="220"/>
              </a:spcBef>
              <a:spcAft>
                <a:spcPts val="0"/>
              </a:spcAft>
              <a:buClr>
                <a:schemeClr val="dk1"/>
              </a:buClr>
              <a:buSzPts val="1100"/>
              <a:buNone/>
              <a:defRPr/>
            </a:lvl4pPr>
            <a:lvl5pPr marL="2286000" lvl="4" indent="-228600" algn="l">
              <a:lnSpc>
                <a:spcPct val="100000"/>
              </a:lnSpc>
              <a:spcBef>
                <a:spcPts val="220"/>
              </a:spcBef>
              <a:spcAft>
                <a:spcPts val="0"/>
              </a:spcAft>
              <a:buClr>
                <a:schemeClr val="dk1"/>
              </a:buClr>
              <a:buSzPts val="11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50" name="Google Shape;150;p156"/>
          <p:cNvSpPr txBox="1">
            <a:spLocks noGrp="1"/>
          </p:cNvSpPr>
          <p:nvPr>
            <p:ph type="body" idx="4"/>
          </p:nvPr>
        </p:nvSpPr>
        <p:spPr>
          <a:xfrm>
            <a:off x="4683124" y="2590800"/>
            <a:ext cx="1893888" cy="2098862"/>
          </a:xfrm>
          <a:prstGeom prst="rect">
            <a:avLst/>
          </a:prstGeom>
          <a:noFill/>
          <a:ln>
            <a:noFill/>
          </a:ln>
        </p:spPr>
        <p:txBody>
          <a:bodyPr spcFirstLastPara="1" wrap="square" lIns="0" tIns="118850" rIns="0" bIns="0" anchor="t" anchorCtr="0">
            <a:noAutofit/>
          </a:bodyPr>
          <a:lstStyle>
            <a:lvl1pPr marL="457200" lvl="0" indent="-228600" algn="l">
              <a:lnSpc>
                <a:spcPct val="100000"/>
              </a:lnSpc>
              <a:spcBef>
                <a:spcPts val="320"/>
              </a:spcBef>
              <a:spcAft>
                <a:spcPts val="0"/>
              </a:spcAft>
              <a:buClr>
                <a:srgbClr val="181818"/>
              </a:buClr>
              <a:buSzPts val="1600"/>
              <a:buNone/>
              <a:defRPr sz="1600"/>
            </a:lvl1pPr>
            <a:lvl2pPr marL="914400" lvl="1" indent="-228600" algn="l">
              <a:lnSpc>
                <a:spcPct val="100000"/>
              </a:lnSpc>
              <a:spcBef>
                <a:spcPts val="280"/>
              </a:spcBef>
              <a:spcAft>
                <a:spcPts val="0"/>
              </a:spcAft>
              <a:buClr>
                <a:schemeClr val="dk1"/>
              </a:buClr>
              <a:buSzPts val="1400"/>
              <a:buNone/>
              <a:defRPr/>
            </a:lvl2pPr>
            <a:lvl3pPr marL="1371600" lvl="2" indent="-228600" algn="l">
              <a:lnSpc>
                <a:spcPct val="100000"/>
              </a:lnSpc>
              <a:spcBef>
                <a:spcPts val="240"/>
              </a:spcBef>
              <a:spcAft>
                <a:spcPts val="0"/>
              </a:spcAft>
              <a:buClr>
                <a:srgbClr val="B5D084"/>
              </a:buClr>
              <a:buSzPts val="1200"/>
              <a:buNone/>
              <a:defRPr/>
            </a:lvl3pPr>
            <a:lvl4pPr marL="1828800" lvl="3" indent="-228600" algn="l">
              <a:lnSpc>
                <a:spcPct val="100000"/>
              </a:lnSpc>
              <a:spcBef>
                <a:spcPts val="220"/>
              </a:spcBef>
              <a:spcAft>
                <a:spcPts val="0"/>
              </a:spcAft>
              <a:buClr>
                <a:schemeClr val="dk1"/>
              </a:buClr>
              <a:buSzPts val="1100"/>
              <a:buNone/>
              <a:defRPr/>
            </a:lvl4pPr>
            <a:lvl5pPr marL="2286000" lvl="4" indent="-228600" algn="l">
              <a:lnSpc>
                <a:spcPct val="100000"/>
              </a:lnSpc>
              <a:spcBef>
                <a:spcPts val="220"/>
              </a:spcBef>
              <a:spcAft>
                <a:spcPts val="0"/>
              </a:spcAft>
              <a:buClr>
                <a:schemeClr val="dk1"/>
              </a:buClr>
              <a:buSzPts val="11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51" name="Google Shape;151;p156"/>
          <p:cNvSpPr txBox="1">
            <a:spLocks noGrp="1"/>
          </p:cNvSpPr>
          <p:nvPr>
            <p:ph type="body" idx="5"/>
          </p:nvPr>
        </p:nvSpPr>
        <p:spPr>
          <a:xfrm>
            <a:off x="6802437" y="2590800"/>
            <a:ext cx="1895476" cy="2098862"/>
          </a:xfrm>
          <a:prstGeom prst="rect">
            <a:avLst/>
          </a:prstGeom>
          <a:noFill/>
          <a:ln>
            <a:noFill/>
          </a:ln>
        </p:spPr>
        <p:txBody>
          <a:bodyPr spcFirstLastPara="1" wrap="square" lIns="0" tIns="118850" rIns="0" bIns="0" anchor="t" anchorCtr="0">
            <a:noAutofit/>
          </a:bodyPr>
          <a:lstStyle>
            <a:lvl1pPr marL="457200" lvl="0" indent="-228600" algn="l">
              <a:lnSpc>
                <a:spcPct val="100000"/>
              </a:lnSpc>
              <a:spcBef>
                <a:spcPts val="320"/>
              </a:spcBef>
              <a:spcAft>
                <a:spcPts val="0"/>
              </a:spcAft>
              <a:buClr>
                <a:srgbClr val="181818"/>
              </a:buClr>
              <a:buSzPts val="1600"/>
              <a:buNone/>
              <a:defRPr sz="1600"/>
            </a:lvl1pPr>
            <a:lvl2pPr marL="914400" lvl="1" indent="-228600" algn="l">
              <a:lnSpc>
                <a:spcPct val="100000"/>
              </a:lnSpc>
              <a:spcBef>
                <a:spcPts val="280"/>
              </a:spcBef>
              <a:spcAft>
                <a:spcPts val="0"/>
              </a:spcAft>
              <a:buClr>
                <a:schemeClr val="dk1"/>
              </a:buClr>
              <a:buSzPts val="1400"/>
              <a:buNone/>
              <a:defRPr/>
            </a:lvl2pPr>
            <a:lvl3pPr marL="1371600" lvl="2" indent="-228600" algn="l">
              <a:lnSpc>
                <a:spcPct val="100000"/>
              </a:lnSpc>
              <a:spcBef>
                <a:spcPts val="240"/>
              </a:spcBef>
              <a:spcAft>
                <a:spcPts val="0"/>
              </a:spcAft>
              <a:buClr>
                <a:srgbClr val="B5D084"/>
              </a:buClr>
              <a:buSzPts val="1200"/>
              <a:buNone/>
              <a:defRPr/>
            </a:lvl3pPr>
            <a:lvl4pPr marL="1828800" lvl="3" indent="-228600" algn="l">
              <a:lnSpc>
                <a:spcPct val="100000"/>
              </a:lnSpc>
              <a:spcBef>
                <a:spcPts val="220"/>
              </a:spcBef>
              <a:spcAft>
                <a:spcPts val="0"/>
              </a:spcAft>
              <a:buClr>
                <a:schemeClr val="dk1"/>
              </a:buClr>
              <a:buSzPts val="1100"/>
              <a:buNone/>
              <a:defRPr/>
            </a:lvl4pPr>
            <a:lvl5pPr marL="2286000" lvl="4" indent="-228600" algn="l">
              <a:lnSpc>
                <a:spcPct val="100000"/>
              </a:lnSpc>
              <a:spcBef>
                <a:spcPts val="220"/>
              </a:spcBef>
              <a:spcAft>
                <a:spcPts val="0"/>
              </a:spcAft>
              <a:buClr>
                <a:schemeClr val="dk1"/>
              </a:buClr>
              <a:buSzPts val="11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 Client Logo">
  <p:cSld name="Title Slide - Client Logo">
    <p:spTree>
      <p:nvGrpSpPr>
        <p:cNvPr id="1" name="Shape 18"/>
        <p:cNvGrpSpPr/>
        <p:nvPr/>
      </p:nvGrpSpPr>
      <p:grpSpPr>
        <a:xfrm>
          <a:off x="0" y="0"/>
          <a:ext cx="0" cy="0"/>
          <a:chOff x="0" y="0"/>
          <a:chExt cx="0" cy="0"/>
        </a:xfrm>
      </p:grpSpPr>
      <p:sp>
        <p:nvSpPr>
          <p:cNvPr id="19" name="Google Shape;19;p145"/>
          <p:cNvSpPr txBox="1">
            <a:spLocks noGrp="1"/>
          </p:cNvSpPr>
          <p:nvPr>
            <p:ph type="body" idx="1"/>
          </p:nvPr>
        </p:nvSpPr>
        <p:spPr>
          <a:xfrm>
            <a:off x="3314700" y="485775"/>
            <a:ext cx="2502928" cy="928688"/>
          </a:xfrm>
          <a:prstGeom prst="rect">
            <a:avLst/>
          </a:prstGeom>
          <a:noFill/>
          <a:ln>
            <a:noFill/>
          </a:ln>
        </p:spPr>
        <p:txBody>
          <a:bodyPr spcFirstLastPara="1" wrap="square" lIns="0" tIns="45700" rIns="0" bIns="45700" anchor="ctr" anchorCtr="0">
            <a:noAutofit/>
          </a:bodyPr>
          <a:lstStyle>
            <a:lvl1pPr marL="457200" lvl="0" indent="-228600" algn="ctr">
              <a:lnSpc>
                <a:spcPct val="100000"/>
              </a:lnSpc>
              <a:spcBef>
                <a:spcPts val="320"/>
              </a:spcBef>
              <a:spcAft>
                <a:spcPts val="0"/>
              </a:spcAft>
              <a:buClr>
                <a:schemeClr val="accent5"/>
              </a:buClr>
              <a:buSzPts val="1600"/>
              <a:buNone/>
              <a:defRPr>
                <a:solidFill>
                  <a:schemeClr val="accent5"/>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0" name="Google Shape;20;p145"/>
          <p:cNvSpPr/>
          <p:nvPr/>
        </p:nvSpPr>
        <p:spPr>
          <a:xfrm>
            <a:off x="0" y="4457700"/>
            <a:ext cx="9144000" cy="6921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eorgia"/>
              <a:ea typeface="Georgia"/>
              <a:cs typeface="Georgia"/>
              <a:sym typeface="Georgia"/>
            </a:endParaRPr>
          </a:p>
        </p:txBody>
      </p:sp>
      <p:sp>
        <p:nvSpPr>
          <p:cNvPr id="21" name="Google Shape;21;p145"/>
          <p:cNvSpPr txBox="1">
            <a:spLocks noGrp="1"/>
          </p:cNvSpPr>
          <p:nvPr>
            <p:ph type="body" idx="2"/>
          </p:nvPr>
        </p:nvSpPr>
        <p:spPr>
          <a:xfrm>
            <a:off x="454025" y="2767666"/>
            <a:ext cx="8235950" cy="282573"/>
          </a:xfrm>
          <a:prstGeom prst="rect">
            <a:avLst/>
          </a:prstGeom>
          <a:noFill/>
          <a:ln>
            <a:noFill/>
          </a:ln>
        </p:spPr>
        <p:txBody>
          <a:bodyPr spcFirstLastPara="1" wrap="square" lIns="0" tIns="91425" rIns="0" bIns="91425" anchor="b" anchorCtr="0">
            <a:noAutofit/>
          </a:bodyPr>
          <a:lstStyle>
            <a:lvl1pPr marL="457200" lvl="0" indent="-228600" algn="ctr">
              <a:lnSpc>
                <a:spcPct val="100000"/>
              </a:lnSpc>
              <a:spcBef>
                <a:spcPts val="400"/>
              </a:spcBef>
              <a:spcAft>
                <a:spcPts val="0"/>
              </a:spcAft>
              <a:buClr>
                <a:srgbClr val="B5D084"/>
              </a:buClr>
              <a:buSzPts val="2000"/>
              <a:buNone/>
              <a:defRPr sz="2000">
                <a:solidFill>
                  <a:srgbClr val="B5D084"/>
                </a:solidFill>
                <a:latin typeface="Century Gothic"/>
                <a:ea typeface="Century Gothic"/>
                <a:cs typeface="Century Gothic"/>
                <a:sym typeface="Century Gothic"/>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228600" algn="l">
              <a:lnSpc>
                <a:spcPct val="100000"/>
              </a:lnSpc>
              <a:spcBef>
                <a:spcPts val="220"/>
              </a:spcBef>
              <a:spcAft>
                <a:spcPts val="0"/>
              </a:spcAft>
              <a:buClr>
                <a:schemeClr val="dk1"/>
              </a:buClr>
              <a:buSzPts val="11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 name="Google Shape;22;p145"/>
          <p:cNvSpPr txBox="1">
            <a:spLocks noGrp="1"/>
          </p:cNvSpPr>
          <p:nvPr>
            <p:ph type="body" idx="3"/>
          </p:nvPr>
        </p:nvSpPr>
        <p:spPr>
          <a:xfrm>
            <a:off x="454025" y="1893701"/>
            <a:ext cx="8235950" cy="869950"/>
          </a:xfrm>
          <a:prstGeom prst="rect">
            <a:avLst/>
          </a:prstGeom>
          <a:noFill/>
          <a:ln>
            <a:noFill/>
          </a:ln>
        </p:spPr>
        <p:txBody>
          <a:bodyPr spcFirstLastPara="1" wrap="square" lIns="0" tIns="91425" rIns="0" bIns="91425" anchor="b" anchorCtr="0">
            <a:noAutofit/>
          </a:bodyPr>
          <a:lstStyle>
            <a:lvl1pPr marL="457200" lvl="0" indent="-228600" algn="ctr">
              <a:lnSpc>
                <a:spcPct val="100000"/>
              </a:lnSpc>
              <a:spcBef>
                <a:spcPts val="560"/>
              </a:spcBef>
              <a:spcAft>
                <a:spcPts val="0"/>
              </a:spcAft>
              <a:buClr>
                <a:schemeClr val="accent1"/>
              </a:buClr>
              <a:buSzPts val="2800"/>
              <a:buNone/>
              <a:defRPr sz="2800">
                <a:solidFill>
                  <a:schemeClr val="accent1"/>
                </a:solidFill>
                <a:latin typeface="Century Gothic"/>
                <a:ea typeface="Century Gothic"/>
                <a:cs typeface="Century Gothic"/>
                <a:sym typeface="Century Gothic"/>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228600" algn="l">
              <a:lnSpc>
                <a:spcPct val="100000"/>
              </a:lnSpc>
              <a:spcBef>
                <a:spcPts val="220"/>
              </a:spcBef>
              <a:spcAft>
                <a:spcPts val="0"/>
              </a:spcAft>
              <a:buClr>
                <a:schemeClr val="dk1"/>
              </a:buClr>
              <a:buSzPts val="11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grpSp>
        <p:nvGrpSpPr>
          <p:cNvPr id="23" name="Google Shape;23;p145"/>
          <p:cNvGrpSpPr/>
          <p:nvPr/>
        </p:nvGrpSpPr>
        <p:grpSpPr>
          <a:xfrm>
            <a:off x="458358" y="4660687"/>
            <a:ext cx="1268161" cy="294939"/>
            <a:chOff x="1942575" y="653507"/>
            <a:chExt cx="5283200" cy="1638300"/>
          </a:xfrm>
        </p:grpSpPr>
        <p:sp>
          <p:nvSpPr>
            <p:cNvPr id="24" name="Google Shape;24;p145"/>
            <p:cNvSpPr/>
            <p:nvPr/>
          </p:nvSpPr>
          <p:spPr>
            <a:xfrm>
              <a:off x="1942575" y="653507"/>
              <a:ext cx="5283200" cy="1016000"/>
            </a:xfrm>
            <a:custGeom>
              <a:avLst/>
              <a:gdLst/>
              <a:ahLst/>
              <a:cxnLst/>
              <a:rect l="l" t="t" r="r" b="b"/>
              <a:pathLst>
                <a:path w="3328" h="640" extrusionOk="0">
                  <a:moveTo>
                    <a:pt x="166" y="506"/>
                  </a:moveTo>
                  <a:lnTo>
                    <a:pt x="166" y="506"/>
                  </a:lnTo>
                  <a:lnTo>
                    <a:pt x="194" y="506"/>
                  </a:lnTo>
                  <a:lnTo>
                    <a:pt x="220" y="502"/>
                  </a:lnTo>
                  <a:lnTo>
                    <a:pt x="246" y="496"/>
                  </a:lnTo>
                  <a:lnTo>
                    <a:pt x="270" y="488"/>
                  </a:lnTo>
                  <a:lnTo>
                    <a:pt x="292" y="478"/>
                  </a:lnTo>
                  <a:lnTo>
                    <a:pt x="312" y="468"/>
                  </a:lnTo>
                  <a:lnTo>
                    <a:pt x="330" y="454"/>
                  </a:lnTo>
                  <a:lnTo>
                    <a:pt x="348" y="438"/>
                  </a:lnTo>
                  <a:lnTo>
                    <a:pt x="364" y="420"/>
                  </a:lnTo>
                  <a:lnTo>
                    <a:pt x="376" y="402"/>
                  </a:lnTo>
                  <a:lnTo>
                    <a:pt x="388" y="380"/>
                  </a:lnTo>
                  <a:lnTo>
                    <a:pt x="398" y="358"/>
                  </a:lnTo>
                  <a:lnTo>
                    <a:pt x="406" y="334"/>
                  </a:lnTo>
                  <a:lnTo>
                    <a:pt x="410" y="308"/>
                  </a:lnTo>
                  <a:lnTo>
                    <a:pt x="414" y="280"/>
                  </a:lnTo>
                  <a:lnTo>
                    <a:pt x="417" y="252"/>
                  </a:lnTo>
                  <a:lnTo>
                    <a:pt x="417" y="252"/>
                  </a:lnTo>
                  <a:lnTo>
                    <a:pt x="414" y="226"/>
                  </a:lnTo>
                  <a:lnTo>
                    <a:pt x="410" y="198"/>
                  </a:lnTo>
                  <a:lnTo>
                    <a:pt x="406" y="174"/>
                  </a:lnTo>
                  <a:lnTo>
                    <a:pt x="398" y="150"/>
                  </a:lnTo>
                  <a:lnTo>
                    <a:pt x="390" y="128"/>
                  </a:lnTo>
                  <a:lnTo>
                    <a:pt x="378" y="108"/>
                  </a:lnTo>
                  <a:lnTo>
                    <a:pt x="366" y="88"/>
                  </a:lnTo>
                  <a:lnTo>
                    <a:pt x="352" y="70"/>
                  </a:lnTo>
                  <a:lnTo>
                    <a:pt x="336" y="54"/>
                  </a:lnTo>
                  <a:lnTo>
                    <a:pt x="318" y="40"/>
                  </a:lnTo>
                  <a:lnTo>
                    <a:pt x="300" y="28"/>
                  </a:lnTo>
                  <a:lnTo>
                    <a:pt x="278" y="18"/>
                  </a:lnTo>
                  <a:lnTo>
                    <a:pt x="258" y="10"/>
                  </a:lnTo>
                  <a:lnTo>
                    <a:pt x="236" y="6"/>
                  </a:lnTo>
                  <a:lnTo>
                    <a:pt x="212" y="2"/>
                  </a:lnTo>
                  <a:lnTo>
                    <a:pt x="186" y="0"/>
                  </a:lnTo>
                  <a:lnTo>
                    <a:pt x="0" y="0"/>
                  </a:lnTo>
                  <a:lnTo>
                    <a:pt x="0" y="506"/>
                  </a:lnTo>
                  <a:lnTo>
                    <a:pt x="166" y="506"/>
                  </a:lnTo>
                  <a:close/>
                  <a:moveTo>
                    <a:pt x="94" y="72"/>
                  </a:moveTo>
                  <a:lnTo>
                    <a:pt x="180" y="72"/>
                  </a:lnTo>
                  <a:lnTo>
                    <a:pt x="180" y="72"/>
                  </a:lnTo>
                  <a:lnTo>
                    <a:pt x="196" y="74"/>
                  </a:lnTo>
                  <a:lnTo>
                    <a:pt x="210" y="76"/>
                  </a:lnTo>
                  <a:lnTo>
                    <a:pt x="222" y="80"/>
                  </a:lnTo>
                  <a:lnTo>
                    <a:pt x="236" y="86"/>
                  </a:lnTo>
                  <a:lnTo>
                    <a:pt x="246" y="92"/>
                  </a:lnTo>
                  <a:lnTo>
                    <a:pt x="258" y="102"/>
                  </a:lnTo>
                  <a:lnTo>
                    <a:pt x="268" y="112"/>
                  </a:lnTo>
                  <a:lnTo>
                    <a:pt x="278" y="122"/>
                  </a:lnTo>
                  <a:lnTo>
                    <a:pt x="286" y="134"/>
                  </a:lnTo>
                  <a:lnTo>
                    <a:pt x="294" y="148"/>
                  </a:lnTo>
                  <a:lnTo>
                    <a:pt x="300" y="162"/>
                  </a:lnTo>
                  <a:lnTo>
                    <a:pt x="306" y="178"/>
                  </a:lnTo>
                  <a:lnTo>
                    <a:pt x="310" y="196"/>
                  </a:lnTo>
                  <a:lnTo>
                    <a:pt x="312" y="214"/>
                  </a:lnTo>
                  <a:lnTo>
                    <a:pt x="314" y="232"/>
                  </a:lnTo>
                  <a:lnTo>
                    <a:pt x="316" y="250"/>
                  </a:lnTo>
                  <a:lnTo>
                    <a:pt x="316" y="250"/>
                  </a:lnTo>
                  <a:lnTo>
                    <a:pt x="314" y="270"/>
                  </a:lnTo>
                  <a:lnTo>
                    <a:pt x="312" y="290"/>
                  </a:lnTo>
                  <a:lnTo>
                    <a:pt x="310" y="308"/>
                  </a:lnTo>
                  <a:lnTo>
                    <a:pt x="304" y="326"/>
                  </a:lnTo>
                  <a:lnTo>
                    <a:pt x="300" y="342"/>
                  </a:lnTo>
                  <a:lnTo>
                    <a:pt x="292" y="356"/>
                  </a:lnTo>
                  <a:lnTo>
                    <a:pt x="284" y="370"/>
                  </a:lnTo>
                  <a:lnTo>
                    <a:pt x="276" y="382"/>
                  </a:lnTo>
                  <a:lnTo>
                    <a:pt x="266" y="394"/>
                  </a:lnTo>
                  <a:lnTo>
                    <a:pt x="254" y="404"/>
                  </a:lnTo>
                  <a:lnTo>
                    <a:pt x="242" y="412"/>
                  </a:lnTo>
                  <a:lnTo>
                    <a:pt x="230" y="420"/>
                  </a:lnTo>
                  <a:lnTo>
                    <a:pt x="216" y="424"/>
                  </a:lnTo>
                  <a:lnTo>
                    <a:pt x="202" y="428"/>
                  </a:lnTo>
                  <a:lnTo>
                    <a:pt x="186" y="432"/>
                  </a:lnTo>
                  <a:lnTo>
                    <a:pt x="170" y="432"/>
                  </a:lnTo>
                  <a:lnTo>
                    <a:pt x="94" y="432"/>
                  </a:lnTo>
                  <a:lnTo>
                    <a:pt x="94" y="72"/>
                  </a:lnTo>
                  <a:close/>
                  <a:moveTo>
                    <a:pt x="807" y="430"/>
                  </a:moveTo>
                  <a:lnTo>
                    <a:pt x="807" y="262"/>
                  </a:lnTo>
                  <a:lnTo>
                    <a:pt x="807" y="262"/>
                  </a:lnTo>
                  <a:lnTo>
                    <a:pt x="805" y="220"/>
                  </a:lnTo>
                  <a:lnTo>
                    <a:pt x="803" y="204"/>
                  </a:lnTo>
                  <a:lnTo>
                    <a:pt x="799" y="192"/>
                  </a:lnTo>
                  <a:lnTo>
                    <a:pt x="793" y="180"/>
                  </a:lnTo>
                  <a:lnTo>
                    <a:pt x="787" y="170"/>
                  </a:lnTo>
                  <a:lnTo>
                    <a:pt x="779" y="160"/>
                  </a:lnTo>
                  <a:lnTo>
                    <a:pt x="767" y="152"/>
                  </a:lnTo>
                  <a:lnTo>
                    <a:pt x="767" y="152"/>
                  </a:lnTo>
                  <a:lnTo>
                    <a:pt x="757" y="144"/>
                  </a:lnTo>
                  <a:lnTo>
                    <a:pt x="747" y="140"/>
                  </a:lnTo>
                  <a:lnTo>
                    <a:pt x="735" y="134"/>
                  </a:lnTo>
                  <a:lnTo>
                    <a:pt x="723" y="132"/>
                  </a:lnTo>
                  <a:lnTo>
                    <a:pt x="693" y="126"/>
                  </a:lnTo>
                  <a:lnTo>
                    <a:pt x="655" y="124"/>
                  </a:lnTo>
                  <a:lnTo>
                    <a:pt x="655" y="124"/>
                  </a:lnTo>
                  <a:lnTo>
                    <a:pt x="619" y="126"/>
                  </a:lnTo>
                  <a:lnTo>
                    <a:pt x="587" y="132"/>
                  </a:lnTo>
                  <a:lnTo>
                    <a:pt x="573" y="136"/>
                  </a:lnTo>
                  <a:lnTo>
                    <a:pt x="559" y="140"/>
                  </a:lnTo>
                  <a:lnTo>
                    <a:pt x="535" y="154"/>
                  </a:lnTo>
                  <a:lnTo>
                    <a:pt x="535" y="154"/>
                  </a:lnTo>
                  <a:lnTo>
                    <a:pt x="515" y="170"/>
                  </a:lnTo>
                  <a:lnTo>
                    <a:pt x="507" y="178"/>
                  </a:lnTo>
                  <a:lnTo>
                    <a:pt x="501" y="186"/>
                  </a:lnTo>
                  <a:lnTo>
                    <a:pt x="495" y="196"/>
                  </a:lnTo>
                  <a:lnTo>
                    <a:pt x="491" y="206"/>
                  </a:lnTo>
                  <a:lnTo>
                    <a:pt x="485" y="232"/>
                  </a:lnTo>
                  <a:lnTo>
                    <a:pt x="557" y="242"/>
                  </a:lnTo>
                  <a:lnTo>
                    <a:pt x="557" y="242"/>
                  </a:lnTo>
                  <a:lnTo>
                    <a:pt x="561" y="228"/>
                  </a:lnTo>
                  <a:lnTo>
                    <a:pt x="567" y="216"/>
                  </a:lnTo>
                  <a:lnTo>
                    <a:pt x="575" y="206"/>
                  </a:lnTo>
                  <a:lnTo>
                    <a:pt x="585" y="198"/>
                  </a:lnTo>
                  <a:lnTo>
                    <a:pt x="597" y="192"/>
                  </a:lnTo>
                  <a:lnTo>
                    <a:pt x="611" y="188"/>
                  </a:lnTo>
                  <a:lnTo>
                    <a:pt x="627" y="184"/>
                  </a:lnTo>
                  <a:lnTo>
                    <a:pt x="645" y="184"/>
                  </a:lnTo>
                  <a:lnTo>
                    <a:pt x="645" y="184"/>
                  </a:lnTo>
                  <a:lnTo>
                    <a:pt x="663" y="184"/>
                  </a:lnTo>
                  <a:lnTo>
                    <a:pt x="679" y="188"/>
                  </a:lnTo>
                  <a:lnTo>
                    <a:pt x="693" y="192"/>
                  </a:lnTo>
                  <a:lnTo>
                    <a:pt x="703" y="198"/>
                  </a:lnTo>
                  <a:lnTo>
                    <a:pt x="713" y="206"/>
                  </a:lnTo>
                  <a:lnTo>
                    <a:pt x="719" y="216"/>
                  </a:lnTo>
                  <a:lnTo>
                    <a:pt x="723" y="228"/>
                  </a:lnTo>
                  <a:lnTo>
                    <a:pt x="723" y="242"/>
                  </a:lnTo>
                  <a:lnTo>
                    <a:pt x="723" y="270"/>
                  </a:lnTo>
                  <a:lnTo>
                    <a:pt x="723" y="270"/>
                  </a:lnTo>
                  <a:lnTo>
                    <a:pt x="701" y="270"/>
                  </a:lnTo>
                  <a:lnTo>
                    <a:pt x="701" y="270"/>
                  </a:lnTo>
                  <a:lnTo>
                    <a:pt x="649" y="272"/>
                  </a:lnTo>
                  <a:lnTo>
                    <a:pt x="625" y="274"/>
                  </a:lnTo>
                  <a:lnTo>
                    <a:pt x="603" y="278"/>
                  </a:lnTo>
                  <a:lnTo>
                    <a:pt x="581" y="282"/>
                  </a:lnTo>
                  <a:lnTo>
                    <a:pt x="563" y="288"/>
                  </a:lnTo>
                  <a:lnTo>
                    <a:pt x="547" y="294"/>
                  </a:lnTo>
                  <a:lnTo>
                    <a:pt x="531" y="302"/>
                  </a:lnTo>
                  <a:lnTo>
                    <a:pt x="517" y="312"/>
                  </a:lnTo>
                  <a:lnTo>
                    <a:pt x="505" y="320"/>
                  </a:lnTo>
                  <a:lnTo>
                    <a:pt x="495" y="332"/>
                  </a:lnTo>
                  <a:lnTo>
                    <a:pt x="487" y="344"/>
                  </a:lnTo>
                  <a:lnTo>
                    <a:pt x="481" y="356"/>
                  </a:lnTo>
                  <a:lnTo>
                    <a:pt x="477" y="368"/>
                  </a:lnTo>
                  <a:lnTo>
                    <a:pt x="473" y="384"/>
                  </a:lnTo>
                  <a:lnTo>
                    <a:pt x="473" y="398"/>
                  </a:lnTo>
                  <a:lnTo>
                    <a:pt x="473" y="398"/>
                  </a:lnTo>
                  <a:lnTo>
                    <a:pt x="473" y="412"/>
                  </a:lnTo>
                  <a:lnTo>
                    <a:pt x="475" y="424"/>
                  </a:lnTo>
                  <a:lnTo>
                    <a:pt x="479" y="434"/>
                  </a:lnTo>
                  <a:lnTo>
                    <a:pt x="481" y="446"/>
                  </a:lnTo>
                  <a:lnTo>
                    <a:pt x="487" y="456"/>
                  </a:lnTo>
                  <a:lnTo>
                    <a:pt x="493" y="466"/>
                  </a:lnTo>
                  <a:lnTo>
                    <a:pt x="507" y="482"/>
                  </a:lnTo>
                  <a:lnTo>
                    <a:pt x="525" y="496"/>
                  </a:lnTo>
                  <a:lnTo>
                    <a:pt x="547" y="506"/>
                  </a:lnTo>
                  <a:lnTo>
                    <a:pt x="571" y="512"/>
                  </a:lnTo>
                  <a:lnTo>
                    <a:pt x="597" y="514"/>
                  </a:lnTo>
                  <a:lnTo>
                    <a:pt x="597" y="514"/>
                  </a:lnTo>
                  <a:lnTo>
                    <a:pt x="623" y="512"/>
                  </a:lnTo>
                  <a:lnTo>
                    <a:pt x="647" y="506"/>
                  </a:lnTo>
                  <a:lnTo>
                    <a:pt x="669" y="496"/>
                  </a:lnTo>
                  <a:lnTo>
                    <a:pt x="679" y="490"/>
                  </a:lnTo>
                  <a:lnTo>
                    <a:pt x="687" y="484"/>
                  </a:lnTo>
                  <a:lnTo>
                    <a:pt x="687" y="484"/>
                  </a:lnTo>
                  <a:lnTo>
                    <a:pt x="699" y="474"/>
                  </a:lnTo>
                  <a:lnTo>
                    <a:pt x="707" y="462"/>
                  </a:lnTo>
                  <a:lnTo>
                    <a:pt x="715" y="450"/>
                  </a:lnTo>
                  <a:lnTo>
                    <a:pt x="723" y="430"/>
                  </a:lnTo>
                  <a:lnTo>
                    <a:pt x="723" y="430"/>
                  </a:lnTo>
                  <a:lnTo>
                    <a:pt x="727" y="472"/>
                  </a:lnTo>
                  <a:lnTo>
                    <a:pt x="731" y="488"/>
                  </a:lnTo>
                  <a:lnTo>
                    <a:pt x="737" y="506"/>
                  </a:lnTo>
                  <a:lnTo>
                    <a:pt x="817" y="506"/>
                  </a:lnTo>
                  <a:lnTo>
                    <a:pt x="817" y="506"/>
                  </a:lnTo>
                  <a:lnTo>
                    <a:pt x="809" y="468"/>
                  </a:lnTo>
                  <a:lnTo>
                    <a:pt x="807" y="448"/>
                  </a:lnTo>
                  <a:lnTo>
                    <a:pt x="807" y="430"/>
                  </a:lnTo>
                  <a:lnTo>
                    <a:pt x="807" y="430"/>
                  </a:lnTo>
                  <a:close/>
                  <a:moveTo>
                    <a:pt x="723" y="350"/>
                  </a:moveTo>
                  <a:lnTo>
                    <a:pt x="723" y="350"/>
                  </a:lnTo>
                  <a:lnTo>
                    <a:pt x="721" y="372"/>
                  </a:lnTo>
                  <a:lnTo>
                    <a:pt x="717" y="392"/>
                  </a:lnTo>
                  <a:lnTo>
                    <a:pt x="707" y="408"/>
                  </a:lnTo>
                  <a:lnTo>
                    <a:pt x="697" y="424"/>
                  </a:lnTo>
                  <a:lnTo>
                    <a:pt x="683" y="434"/>
                  </a:lnTo>
                  <a:lnTo>
                    <a:pt x="665" y="444"/>
                  </a:lnTo>
                  <a:lnTo>
                    <a:pt x="647" y="448"/>
                  </a:lnTo>
                  <a:lnTo>
                    <a:pt x="627" y="450"/>
                  </a:lnTo>
                  <a:lnTo>
                    <a:pt x="627" y="450"/>
                  </a:lnTo>
                  <a:lnTo>
                    <a:pt x="611" y="450"/>
                  </a:lnTo>
                  <a:lnTo>
                    <a:pt x="599" y="446"/>
                  </a:lnTo>
                  <a:lnTo>
                    <a:pt x="587" y="442"/>
                  </a:lnTo>
                  <a:lnTo>
                    <a:pt x="577" y="436"/>
                  </a:lnTo>
                  <a:lnTo>
                    <a:pt x="571" y="428"/>
                  </a:lnTo>
                  <a:lnTo>
                    <a:pt x="565" y="418"/>
                  </a:lnTo>
                  <a:lnTo>
                    <a:pt x="561" y="406"/>
                  </a:lnTo>
                  <a:lnTo>
                    <a:pt x="561" y="394"/>
                  </a:lnTo>
                  <a:lnTo>
                    <a:pt x="561" y="394"/>
                  </a:lnTo>
                  <a:lnTo>
                    <a:pt x="561" y="384"/>
                  </a:lnTo>
                  <a:lnTo>
                    <a:pt x="563" y="376"/>
                  </a:lnTo>
                  <a:lnTo>
                    <a:pt x="567" y="368"/>
                  </a:lnTo>
                  <a:lnTo>
                    <a:pt x="571" y="360"/>
                  </a:lnTo>
                  <a:lnTo>
                    <a:pt x="577" y="352"/>
                  </a:lnTo>
                  <a:lnTo>
                    <a:pt x="583" y="346"/>
                  </a:lnTo>
                  <a:lnTo>
                    <a:pt x="591" y="340"/>
                  </a:lnTo>
                  <a:lnTo>
                    <a:pt x="601" y="336"/>
                  </a:lnTo>
                  <a:lnTo>
                    <a:pt x="601" y="336"/>
                  </a:lnTo>
                  <a:lnTo>
                    <a:pt x="625" y="328"/>
                  </a:lnTo>
                  <a:lnTo>
                    <a:pt x="655" y="322"/>
                  </a:lnTo>
                  <a:lnTo>
                    <a:pt x="685" y="318"/>
                  </a:lnTo>
                  <a:lnTo>
                    <a:pt x="719" y="316"/>
                  </a:lnTo>
                  <a:lnTo>
                    <a:pt x="723" y="316"/>
                  </a:lnTo>
                  <a:lnTo>
                    <a:pt x="723" y="350"/>
                  </a:lnTo>
                  <a:close/>
                  <a:moveTo>
                    <a:pt x="1209" y="132"/>
                  </a:moveTo>
                  <a:lnTo>
                    <a:pt x="1125" y="132"/>
                  </a:lnTo>
                  <a:lnTo>
                    <a:pt x="1125" y="312"/>
                  </a:lnTo>
                  <a:lnTo>
                    <a:pt x="1125" y="312"/>
                  </a:lnTo>
                  <a:lnTo>
                    <a:pt x="1125" y="338"/>
                  </a:lnTo>
                  <a:lnTo>
                    <a:pt x="1123" y="358"/>
                  </a:lnTo>
                  <a:lnTo>
                    <a:pt x="1119" y="374"/>
                  </a:lnTo>
                  <a:lnTo>
                    <a:pt x="1115" y="390"/>
                  </a:lnTo>
                  <a:lnTo>
                    <a:pt x="1115" y="390"/>
                  </a:lnTo>
                  <a:lnTo>
                    <a:pt x="1109" y="400"/>
                  </a:lnTo>
                  <a:lnTo>
                    <a:pt x="1101" y="410"/>
                  </a:lnTo>
                  <a:lnTo>
                    <a:pt x="1093" y="420"/>
                  </a:lnTo>
                  <a:lnTo>
                    <a:pt x="1085" y="428"/>
                  </a:lnTo>
                  <a:lnTo>
                    <a:pt x="1075" y="434"/>
                  </a:lnTo>
                  <a:lnTo>
                    <a:pt x="1063" y="438"/>
                  </a:lnTo>
                  <a:lnTo>
                    <a:pt x="1053" y="440"/>
                  </a:lnTo>
                  <a:lnTo>
                    <a:pt x="1041" y="442"/>
                  </a:lnTo>
                  <a:lnTo>
                    <a:pt x="1041" y="442"/>
                  </a:lnTo>
                  <a:lnTo>
                    <a:pt x="1029" y="440"/>
                  </a:lnTo>
                  <a:lnTo>
                    <a:pt x="1019" y="438"/>
                  </a:lnTo>
                  <a:lnTo>
                    <a:pt x="1009" y="432"/>
                  </a:lnTo>
                  <a:lnTo>
                    <a:pt x="1003" y="426"/>
                  </a:lnTo>
                  <a:lnTo>
                    <a:pt x="997" y="416"/>
                  </a:lnTo>
                  <a:lnTo>
                    <a:pt x="993" y="404"/>
                  </a:lnTo>
                  <a:lnTo>
                    <a:pt x="989" y="392"/>
                  </a:lnTo>
                  <a:lnTo>
                    <a:pt x="989" y="376"/>
                  </a:lnTo>
                  <a:lnTo>
                    <a:pt x="989" y="132"/>
                  </a:lnTo>
                  <a:lnTo>
                    <a:pt x="903" y="132"/>
                  </a:lnTo>
                  <a:lnTo>
                    <a:pt x="903" y="394"/>
                  </a:lnTo>
                  <a:lnTo>
                    <a:pt x="903" y="394"/>
                  </a:lnTo>
                  <a:lnTo>
                    <a:pt x="905" y="420"/>
                  </a:lnTo>
                  <a:lnTo>
                    <a:pt x="909" y="444"/>
                  </a:lnTo>
                  <a:lnTo>
                    <a:pt x="919" y="466"/>
                  </a:lnTo>
                  <a:lnTo>
                    <a:pt x="931" y="482"/>
                  </a:lnTo>
                  <a:lnTo>
                    <a:pt x="939" y="490"/>
                  </a:lnTo>
                  <a:lnTo>
                    <a:pt x="947" y="496"/>
                  </a:lnTo>
                  <a:lnTo>
                    <a:pt x="965" y="506"/>
                  </a:lnTo>
                  <a:lnTo>
                    <a:pt x="987" y="512"/>
                  </a:lnTo>
                  <a:lnTo>
                    <a:pt x="1013" y="514"/>
                  </a:lnTo>
                  <a:lnTo>
                    <a:pt x="1013" y="514"/>
                  </a:lnTo>
                  <a:lnTo>
                    <a:pt x="1035" y="512"/>
                  </a:lnTo>
                  <a:lnTo>
                    <a:pt x="1055" y="508"/>
                  </a:lnTo>
                  <a:lnTo>
                    <a:pt x="1075" y="498"/>
                  </a:lnTo>
                  <a:lnTo>
                    <a:pt x="1091" y="486"/>
                  </a:lnTo>
                  <a:lnTo>
                    <a:pt x="1091" y="486"/>
                  </a:lnTo>
                  <a:lnTo>
                    <a:pt x="1105" y="476"/>
                  </a:lnTo>
                  <a:lnTo>
                    <a:pt x="1115" y="462"/>
                  </a:lnTo>
                  <a:lnTo>
                    <a:pt x="1123" y="446"/>
                  </a:lnTo>
                  <a:lnTo>
                    <a:pt x="1131" y="426"/>
                  </a:lnTo>
                  <a:lnTo>
                    <a:pt x="1131" y="506"/>
                  </a:lnTo>
                  <a:lnTo>
                    <a:pt x="1209" y="506"/>
                  </a:lnTo>
                  <a:lnTo>
                    <a:pt x="1209" y="132"/>
                  </a:lnTo>
                  <a:close/>
                  <a:moveTo>
                    <a:pt x="1620" y="62"/>
                  </a:moveTo>
                  <a:lnTo>
                    <a:pt x="1620" y="62"/>
                  </a:lnTo>
                  <a:lnTo>
                    <a:pt x="1604" y="62"/>
                  </a:lnTo>
                  <a:lnTo>
                    <a:pt x="1588" y="66"/>
                  </a:lnTo>
                  <a:lnTo>
                    <a:pt x="1574" y="70"/>
                  </a:lnTo>
                  <a:lnTo>
                    <a:pt x="1562" y="78"/>
                  </a:lnTo>
                  <a:lnTo>
                    <a:pt x="1552" y="88"/>
                  </a:lnTo>
                  <a:lnTo>
                    <a:pt x="1544" y="100"/>
                  </a:lnTo>
                  <a:lnTo>
                    <a:pt x="1536" y="114"/>
                  </a:lnTo>
                  <a:lnTo>
                    <a:pt x="1530" y="132"/>
                  </a:lnTo>
                  <a:lnTo>
                    <a:pt x="1530" y="132"/>
                  </a:lnTo>
                  <a:lnTo>
                    <a:pt x="1492" y="126"/>
                  </a:lnTo>
                  <a:lnTo>
                    <a:pt x="1458" y="124"/>
                  </a:lnTo>
                  <a:lnTo>
                    <a:pt x="1458" y="124"/>
                  </a:lnTo>
                  <a:lnTo>
                    <a:pt x="1424" y="126"/>
                  </a:lnTo>
                  <a:lnTo>
                    <a:pt x="1394" y="132"/>
                  </a:lnTo>
                  <a:lnTo>
                    <a:pt x="1368" y="142"/>
                  </a:lnTo>
                  <a:lnTo>
                    <a:pt x="1356" y="148"/>
                  </a:lnTo>
                  <a:lnTo>
                    <a:pt x="1344" y="156"/>
                  </a:lnTo>
                  <a:lnTo>
                    <a:pt x="1336" y="162"/>
                  </a:lnTo>
                  <a:lnTo>
                    <a:pt x="1328" y="172"/>
                  </a:lnTo>
                  <a:lnTo>
                    <a:pt x="1320" y="180"/>
                  </a:lnTo>
                  <a:lnTo>
                    <a:pt x="1314" y="190"/>
                  </a:lnTo>
                  <a:lnTo>
                    <a:pt x="1310" y="202"/>
                  </a:lnTo>
                  <a:lnTo>
                    <a:pt x="1306" y="212"/>
                  </a:lnTo>
                  <a:lnTo>
                    <a:pt x="1304" y="226"/>
                  </a:lnTo>
                  <a:lnTo>
                    <a:pt x="1304" y="238"/>
                  </a:lnTo>
                  <a:lnTo>
                    <a:pt x="1304" y="238"/>
                  </a:lnTo>
                  <a:lnTo>
                    <a:pt x="1304" y="252"/>
                  </a:lnTo>
                  <a:lnTo>
                    <a:pt x="1306" y="264"/>
                  </a:lnTo>
                  <a:lnTo>
                    <a:pt x="1310" y="274"/>
                  </a:lnTo>
                  <a:lnTo>
                    <a:pt x="1316" y="286"/>
                  </a:lnTo>
                  <a:lnTo>
                    <a:pt x="1322" y="296"/>
                  </a:lnTo>
                  <a:lnTo>
                    <a:pt x="1332" y="304"/>
                  </a:lnTo>
                  <a:lnTo>
                    <a:pt x="1342" y="314"/>
                  </a:lnTo>
                  <a:lnTo>
                    <a:pt x="1356" y="324"/>
                  </a:lnTo>
                  <a:lnTo>
                    <a:pt x="1356" y="324"/>
                  </a:lnTo>
                  <a:lnTo>
                    <a:pt x="1340" y="332"/>
                  </a:lnTo>
                  <a:lnTo>
                    <a:pt x="1328" y="340"/>
                  </a:lnTo>
                  <a:lnTo>
                    <a:pt x="1318" y="348"/>
                  </a:lnTo>
                  <a:lnTo>
                    <a:pt x="1310" y="358"/>
                  </a:lnTo>
                  <a:lnTo>
                    <a:pt x="1304" y="368"/>
                  </a:lnTo>
                  <a:lnTo>
                    <a:pt x="1300" y="378"/>
                  </a:lnTo>
                  <a:lnTo>
                    <a:pt x="1296" y="390"/>
                  </a:lnTo>
                  <a:lnTo>
                    <a:pt x="1296" y="402"/>
                  </a:lnTo>
                  <a:lnTo>
                    <a:pt x="1296" y="402"/>
                  </a:lnTo>
                  <a:lnTo>
                    <a:pt x="1298" y="418"/>
                  </a:lnTo>
                  <a:lnTo>
                    <a:pt x="1304" y="432"/>
                  </a:lnTo>
                  <a:lnTo>
                    <a:pt x="1314" y="448"/>
                  </a:lnTo>
                  <a:lnTo>
                    <a:pt x="1330" y="464"/>
                  </a:lnTo>
                  <a:lnTo>
                    <a:pt x="1330" y="464"/>
                  </a:lnTo>
                  <a:lnTo>
                    <a:pt x="1316" y="472"/>
                  </a:lnTo>
                  <a:lnTo>
                    <a:pt x="1304" y="480"/>
                  </a:lnTo>
                  <a:lnTo>
                    <a:pt x="1296" y="488"/>
                  </a:lnTo>
                  <a:lnTo>
                    <a:pt x="1288" y="496"/>
                  </a:lnTo>
                  <a:lnTo>
                    <a:pt x="1282" y="506"/>
                  </a:lnTo>
                  <a:lnTo>
                    <a:pt x="1278" y="516"/>
                  </a:lnTo>
                  <a:lnTo>
                    <a:pt x="1276" y="526"/>
                  </a:lnTo>
                  <a:lnTo>
                    <a:pt x="1276" y="540"/>
                  </a:lnTo>
                  <a:lnTo>
                    <a:pt x="1276" y="540"/>
                  </a:lnTo>
                  <a:lnTo>
                    <a:pt x="1276" y="552"/>
                  </a:lnTo>
                  <a:lnTo>
                    <a:pt x="1278" y="562"/>
                  </a:lnTo>
                  <a:lnTo>
                    <a:pt x="1282" y="574"/>
                  </a:lnTo>
                  <a:lnTo>
                    <a:pt x="1288" y="584"/>
                  </a:lnTo>
                  <a:lnTo>
                    <a:pt x="1294" y="592"/>
                  </a:lnTo>
                  <a:lnTo>
                    <a:pt x="1302" y="600"/>
                  </a:lnTo>
                  <a:lnTo>
                    <a:pt x="1310" y="608"/>
                  </a:lnTo>
                  <a:lnTo>
                    <a:pt x="1322" y="616"/>
                  </a:lnTo>
                  <a:lnTo>
                    <a:pt x="1334" y="622"/>
                  </a:lnTo>
                  <a:lnTo>
                    <a:pt x="1348" y="626"/>
                  </a:lnTo>
                  <a:lnTo>
                    <a:pt x="1378" y="634"/>
                  </a:lnTo>
                  <a:lnTo>
                    <a:pt x="1416" y="640"/>
                  </a:lnTo>
                  <a:lnTo>
                    <a:pt x="1458" y="640"/>
                  </a:lnTo>
                  <a:lnTo>
                    <a:pt x="1458" y="640"/>
                  </a:lnTo>
                  <a:lnTo>
                    <a:pt x="1500" y="638"/>
                  </a:lnTo>
                  <a:lnTo>
                    <a:pt x="1520" y="636"/>
                  </a:lnTo>
                  <a:lnTo>
                    <a:pt x="1538" y="632"/>
                  </a:lnTo>
                  <a:lnTo>
                    <a:pt x="1556" y="628"/>
                  </a:lnTo>
                  <a:lnTo>
                    <a:pt x="1572" y="622"/>
                  </a:lnTo>
                  <a:lnTo>
                    <a:pt x="1586" y="616"/>
                  </a:lnTo>
                  <a:lnTo>
                    <a:pt x="1600" y="608"/>
                  </a:lnTo>
                  <a:lnTo>
                    <a:pt x="1612" y="600"/>
                  </a:lnTo>
                  <a:lnTo>
                    <a:pt x="1622" y="590"/>
                  </a:lnTo>
                  <a:lnTo>
                    <a:pt x="1632" y="580"/>
                  </a:lnTo>
                  <a:lnTo>
                    <a:pt x="1638" y="570"/>
                  </a:lnTo>
                  <a:lnTo>
                    <a:pt x="1644" y="558"/>
                  </a:lnTo>
                  <a:lnTo>
                    <a:pt x="1650" y="544"/>
                  </a:lnTo>
                  <a:lnTo>
                    <a:pt x="1652" y="532"/>
                  </a:lnTo>
                  <a:lnTo>
                    <a:pt x="1652" y="518"/>
                  </a:lnTo>
                  <a:lnTo>
                    <a:pt x="1652" y="518"/>
                  </a:lnTo>
                  <a:lnTo>
                    <a:pt x="1650" y="496"/>
                  </a:lnTo>
                  <a:lnTo>
                    <a:pt x="1644" y="476"/>
                  </a:lnTo>
                  <a:lnTo>
                    <a:pt x="1634" y="458"/>
                  </a:lnTo>
                  <a:lnTo>
                    <a:pt x="1618" y="444"/>
                  </a:lnTo>
                  <a:lnTo>
                    <a:pt x="1600" y="432"/>
                  </a:lnTo>
                  <a:lnTo>
                    <a:pt x="1580" y="422"/>
                  </a:lnTo>
                  <a:lnTo>
                    <a:pt x="1556" y="418"/>
                  </a:lnTo>
                  <a:lnTo>
                    <a:pt x="1530" y="416"/>
                  </a:lnTo>
                  <a:lnTo>
                    <a:pt x="1418" y="416"/>
                  </a:lnTo>
                  <a:lnTo>
                    <a:pt x="1418" y="416"/>
                  </a:lnTo>
                  <a:lnTo>
                    <a:pt x="1408" y="414"/>
                  </a:lnTo>
                  <a:lnTo>
                    <a:pt x="1398" y="412"/>
                  </a:lnTo>
                  <a:lnTo>
                    <a:pt x="1388" y="410"/>
                  </a:lnTo>
                  <a:lnTo>
                    <a:pt x="1382" y="406"/>
                  </a:lnTo>
                  <a:lnTo>
                    <a:pt x="1376" y="400"/>
                  </a:lnTo>
                  <a:lnTo>
                    <a:pt x="1372" y="394"/>
                  </a:lnTo>
                  <a:lnTo>
                    <a:pt x="1368" y="386"/>
                  </a:lnTo>
                  <a:lnTo>
                    <a:pt x="1368" y="378"/>
                  </a:lnTo>
                  <a:lnTo>
                    <a:pt x="1368" y="378"/>
                  </a:lnTo>
                  <a:lnTo>
                    <a:pt x="1370" y="366"/>
                  </a:lnTo>
                  <a:lnTo>
                    <a:pt x="1374" y="358"/>
                  </a:lnTo>
                  <a:lnTo>
                    <a:pt x="1382" y="350"/>
                  </a:lnTo>
                  <a:lnTo>
                    <a:pt x="1394" y="342"/>
                  </a:lnTo>
                  <a:lnTo>
                    <a:pt x="1394" y="342"/>
                  </a:lnTo>
                  <a:lnTo>
                    <a:pt x="1432" y="350"/>
                  </a:lnTo>
                  <a:lnTo>
                    <a:pt x="1448" y="352"/>
                  </a:lnTo>
                  <a:lnTo>
                    <a:pt x="1464" y="352"/>
                  </a:lnTo>
                  <a:lnTo>
                    <a:pt x="1464" y="352"/>
                  </a:lnTo>
                  <a:lnTo>
                    <a:pt x="1496" y="350"/>
                  </a:lnTo>
                  <a:lnTo>
                    <a:pt x="1526" y="344"/>
                  </a:lnTo>
                  <a:lnTo>
                    <a:pt x="1552" y="334"/>
                  </a:lnTo>
                  <a:lnTo>
                    <a:pt x="1562" y="326"/>
                  </a:lnTo>
                  <a:lnTo>
                    <a:pt x="1574" y="320"/>
                  </a:lnTo>
                  <a:lnTo>
                    <a:pt x="1582" y="312"/>
                  </a:lnTo>
                  <a:lnTo>
                    <a:pt x="1590" y="302"/>
                  </a:lnTo>
                  <a:lnTo>
                    <a:pt x="1598" y="294"/>
                  </a:lnTo>
                  <a:lnTo>
                    <a:pt x="1604" y="284"/>
                  </a:lnTo>
                  <a:lnTo>
                    <a:pt x="1608" y="272"/>
                  </a:lnTo>
                  <a:lnTo>
                    <a:pt x="1612" y="260"/>
                  </a:lnTo>
                  <a:lnTo>
                    <a:pt x="1614" y="248"/>
                  </a:lnTo>
                  <a:lnTo>
                    <a:pt x="1616" y="236"/>
                  </a:lnTo>
                  <a:lnTo>
                    <a:pt x="1616" y="236"/>
                  </a:lnTo>
                  <a:lnTo>
                    <a:pt x="1614" y="226"/>
                  </a:lnTo>
                  <a:lnTo>
                    <a:pt x="1612" y="214"/>
                  </a:lnTo>
                  <a:lnTo>
                    <a:pt x="1610" y="204"/>
                  </a:lnTo>
                  <a:lnTo>
                    <a:pt x="1606" y="194"/>
                  </a:lnTo>
                  <a:lnTo>
                    <a:pt x="1600" y="186"/>
                  </a:lnTo>
                  <a:lnTo>
                    <a:pt x="1592" y="176"/>
                  </a:lnTo>
                  <a:lnTo>
                    <a:pt x="1572" y="156"/>
                  </a:lnTo>
                  <a:lnTo>
                    <a:pt x="1572" y="156"/>
                  </a:lnTo>
                  <a:lnTo>
                    <a:pt x="1582" y="140"/>
                  </a:lnTo>
                  <a:lnTo>
                    <a:pt x="1586" y="136"/>
                  </a:lnTo>
                  <a:lnTo>
                    <a:pt x="1592" y="132"/>
                  </a:lnTo>
                  <a:lnTo>
                    <a:pt x="1598" y="128"/>
                  </a:lnTo>
                  <a:lnTo>
                    <a:pt x="1606" y="126"/>
                  </a:lnTo>
                  <a:lnTo>
                    <a:pt x="1626" y="126"/>
                  </a:lnTo>
                  <a:lnTo>
                    <a:pt x="1652" y="126"/>
                  </a:lnTo>
                  <a:lnTo>
                    <a:pt x="1652" y="62"/>
                  </a:lnTo>
                  <a:lnTo>
                    <a:pt x="1620" y="62"/>
                  </a:lnTo>
                  <a:close/>
                  <a:moveTo>
                    <a:pt x="1528" y="242"/>
                  </a:moveTo>
                  <a:lnTo>
                    <a:pt x="1528" y="242"/>
                  </a:lnTo>
                  <a:lnTo>
                    <a:pt x="1528" y="254"/>
                  </a:lnTo>
                  <a:lnTo>
                    <a:pt x="1524" y="266"/>
                  </a:lnTo>
                  <a:lnTo>
                    <a:pt x="1518" y="276"/>
                  </a:lnTo>
                  <a:lnTo>
                    <a:pt x="1510" y="286"/>
                  </a:lnTo>
                  <a:lnTo>
                    <a:pt x="1500" y="292"/>
                  </a:lnTo>
                  <a:lnTo>
                    <a:pt x="1490" y="298"/>
                  </a:lnTo>
                  <a:lnTo>
                    <a:pt x="1476" y="300"/>
                  </a:lnTo>
                  <a:lnTo>
                    <a:pt x="1460" y="302"/>
                  </a:lnTo>
                  <a:lnTo>
                    <a:pt x="1460" y="302"/>
                  </a:lnTo>
                  <a:lnTo>
                    <a:pt x="1446" y="300"/>
                  </a:lnTo>
                  <a:lnTo>
                    <a:pt x="1432" y="298"/>
                  </a:lnTo>
                  <a:lnTo>
                    <a:pt x="1420" y="292"/>
                  </a:lnTo>
                  <a:lnTo>
                    <a:pt x="1410" y="284"/>
                  </a:lnTo>
                  <a:lnTo>
                    <a:pt x="1402" y="276"/>
                  </a:lnTo>
                  <a:lnTo>
                    <a:pt x="1396" y="266"/>
                  </a:lnTo>
                  <a:lnTo>
                    <a:pt x="1392" y="254"/>
                  </a:lnTo>
                  <a:lnTo>
                    <a:pt x="1392" y="240"/>
                  </a:lnTo>
                  <a:lnTo>
                    <a:pt x="1392" y="240"/>
                  </a:lnTo>
                  <a:lnTo>
                    <a:pt x="1392" y="226"/>
                  </a:lnTo>
                  <a:lnTo>
                    <a:pt x="1396" y="214"/>
                  </a:lnTo>
                  <a:lnTo>
                    <a:pt x="1402" y="204"/>
                  </a:lnTo>
                  <a:lnTo>
                    <a:pt x="1410" y="194"/>
                  </a:lnTo>
                  <a:lnTo>
                    <a:pt x="1420" y="188"/>
                  </a:lnTo>
                  <a:lnTo>
                    <a:pt x="1434" y="182"/>
                  </a:lnTo>
                  <a:lnTo>
                    <a:pt x="1446" y="178"/>
                  </a:lnTo>
                  <a:lnTo>
                    <a:pt x="1462" y="178"/>
                  </a:lnTo>
                  <a:lnTo>
                    <a:pt x="1462" y="178"/>
                  </a:lnTo>
                  <a:lnTo>
                    <a:pt x="1476" y="178"/>
                  </a:lnTo>
                  <a:lnTo>
                    <a:pt x="1490" y="182"/>
                  </a:lnTo>
                  <a:lnTo>
                    <a:pt x="1500" y="186"/>
                  </a:lnTo>
                  <a:lnTo>
                    <a:pt x="1510" y="192"/>
                  </a:lnTo>
                  <a:lnTo>
                    <a:pt x="1518" y="202"/>
                  </a:lnTo>
                  <a:lnTo>
                    <a:pt x="1524" y="212"/>
                  </a:lnTo>
                  <a:lnTo>
                    <a:pt x="1526" y="224"/>
                  </a:lnTo>
                  <a:lnTo>
                    <a:pt x="1528" y="238"/>
                  </a:lnTo>
                  <a:lnTo>
                    <a:pt x="1528" y="238"/>
                  </a:lnTo>
                  <a:lnTo>
                    <a:pt x="1528" y="242"/>
                  </a:lnTo>
                  <a:lnTo>
                    <a:pt x="1528" y="242"/>
                  </a:lnTo>
                  <a:close/>
                  <a:moveTo>
                    <a:pt x="1428" y="496"/>
                  </a:moveTo>
                  <a:lnTo>
                    <a:pt x="1518" y="496"/>
                  </a:lnTo>
                  <a:lnTo>
                    <a:pt x="1518" y="496"/>
                  </a:lnTo>
                  <a:lnTo>
                    <a:pt x="1530" y="496"/>
                  </a:lnTo>
                  <a:lnTo>
                    <a:pt x="1540" y="498"/>
                  </a:lnTo>
                  <a:lnTo>
                    <a:pt x="1550" y="502"/>
                  </a:lnTo>
                  <a:lnTo>
                    <a:pt x="1558" y="506"/>
                  </a:lnTo>
                  <a:lnTo>
                    <a:pt x="1564" y="512"/>
                  </a:lnTo>
                  <a:lnTo>
                    <a:pt x="1568" y="518"/>
                  </a:lnTo>
                  <a:lnTo>
                    <a:pt x="1572" y="524"/>
                  </a:lnTo>
                  <a:lnTo>
                    <a:pt x="1572" y="534"/>
                  </a:lnTo>
                  <a:lnTo>
                    <a:pt x="1572" y="534"/>
                  </a:lnTo>
                  <a:lnTo>
                    <a:pt x="1572" y="544"/>
                  </a:lnTo>
                  <a:lnTo>
                    <a:pt x="1566" y="554"/>
                  </a:lnTo>
                  <a:lnTo>
                    <a:pt x="1558" y="562"/>
                  </a:lnTo>
                  <a:lnTo>
                    <a:pt x="1548" y="570"/>
                  </a:lnTo>
                  <a:lnTo>
                    <a:pt x="1534" y="576"/>
                  </a:lnTo>
                  <a:lnTo>
                    <a:pt x="1518" y="580"/>
                  </a:lnTo>
                  <a:lnTo>
                    <a:pt x="1498" y="582"/>
                  </a:lnTo>
                  <a:lnTo>
                    <a:pt x="1474" y="582"/>
                  </a:lnTo>
                  <a:lnTo>
                    <a:pt x="1474" y="582"/>
                  </a:lnTo>
                  <a:lnTo>
                    <a:pt x="1446" y="582"/>
                  </a:lnTo>
                  <a:lnTo>
                    <a:pt x="1422" y="578"/>
                  </a:lnTo>
                  <a:lnTo>
                    <a:pt x="1402" y="572"/>
                  </a:lnTo>
                  <a:lnTo>
                    <a:pt x="1384" y="566"/>
                  </a:lnTo>
                  <a:lnTo>
                    <a:pt x="1368" y="556"/>
                  </a:lnTo>
                  <a:lnTo>
                    <a:pt x="1358" y="546"/>
                  </a:lnTo>
                  <a:lnTo>
                    <a:pt x="1352" y="532"/>
                  </a:lnTo>
                  <a:lnTo>
                    <a:pt x="1350" y="518"/>
                  </a:lnTo>
                  <a:lnTo>
                    <a:pt x="1350" y="518"/>
                  </a:lnTo>
                  <a:lnTo>
                    <a:pt x="1350" y="510"/>
                  </a:lnTo>
                  <a:lnTo>
                    <a:pt x="1354" y="502"/>
                  </a:lnTo>
                  <a:lnTo>
                    <a:pt x="1358" y="494"/>
                  </a:lnTo>
                  <a:lnTo>
                    <a:pt x="1368" y="486"/>
                  </a:lnTo>
                  <a:lnTo>
                    <a:pt x="1368" y="486"/>
                  </a:lnTo>
                  <a:lnTo>
                    <a:pt x="1400" y="494"/>
                  </a:lnTo>
                  <a:lnTo>
                    <a:pt x="1428" y="496"/>
                  </a:lnTo>
                  <a:lnTo>
                    <a:pt x="1428" y="496"/>
                  </a:lnTo>
                  <a:close/>
                  <a:moveTo>
                    <a:pt x="2018" y="250"/>
                  </a:moveTo>
                  <a:lnTo>
                    <a:pt x="2018" y="250"/>
                  </a:lnTo>
                  <a:lnTo>
                    <a:pt x="2016" y="218"/>
                  </a:lnTo>
                  <a:lnTo>
                    <a:pt x="2010" y="192"/>
                  </a:lnTo>
                  <a:lnTo>
                    <a:pt x="2006" y="180"/>
                  </a:lnTo>
                  <a:lnTo>
                    <a:pt x="2002" y="168"/>
                  </a:lnTo>
                  <a:lnTo>
                    <a:pt x="1996" y="158"/>
                  </a:lnTo>
                  <a:lnTo>
                    <a:pt x="1990" y="150"/>
                  </a:lnTo>
                  <a:lnTo>
                    <a:pt x="1982" y="142"/>
                  </a:lnTo>
                  <a:lnTo>
                    <a:pt x="1974" y="136"/>
                  </a:lnTo>
                  <a:lnTo>
                    <a:pt x="1964" y="130"/>
                  </a:lnTo>
                  <a:lnTo>
                    <a:pt x="1954" y="126"/>
                  </a:lnTo>
                  <a:lnTo>
                    <a:pt x="1942" y="122"/>
                  </a:lnTo>
                  <a:lnTo>
                    <a:pt x="1930" y="120"/>
                  </a:lnTo>
                  <a:lnTo>
                    <a:pt x="1904" y="118"/>
                  </a:lnTo>
                  <a:lnTo>
                    <a:pt x="1904" y="118"/>
                  </a:lnTo>
                  <a:lnTo>
                    <a:pt x="1884" y="118"/>
                  </a:lnTo>
                  <a:lnTo>
                    <a:pt x="1866" y="122"/>
                  </a:lnTo>
                  <a:lnTo>
                    <a:pt x="1850" y="128"/>
                  </a:lnTo>
                  <a:lnTo>
                    <a:pt x="1836" y="136"/>
                  </a:lnTo>
                  <a:lnTo>
                    <a:pt x="1824" y="148"/>
                  </a:lnTo>
                  <a:lnTo>
                    <a:pt x="1812" y="162"/>
                  </a:lnTo>
                  <a:lnTo>
                    <a:pt x="1802" y="178"/>
                  </a:lnTo>
                  <a:lnTo>
                    <a:pt x="1792" y="198"/>
                  </a:lnTo>
                  <a:lnTo>
                    <a:pt x="1792" y="0"/>
                  </a:lnTo>
                  <a:lnTo>
                    <a:pt x="1708" y="0"/>
                  </a:lnTo>
                  <a:lnTo>
                    <a:pt x="1708" y="506"/>
                  </a:lnTo>
                  <a:lnTo>
                    <a:pt x="1792" y="506"/>
                  </a:lnTo>
                  <a:lnTo>
                    <a:pt x="1792" y="312"/>
                  </a:lnTo>
                  <a:lnTo>
                    <a:pt x="1792" y="312"/>
                  </a:lnTo>
                  <a:lnTo>
                    <a:pt x="1794" y="284"/>
                  </a:lnTo>
                  <a:lnTo>
                    <a:pt x="1798" y="260"/>
                  </a:lnTo>
                  <a:lnTo>
                    <a:pt x="1806" y="240"/>
                  </a:lnTo>
                  <a:lnTo>
                    <a:pt x="1814" y="222"/>
                  </a:lnTo>
                  <a:lnTo>
                    <a:pt x="1826" y="208"/>
                  </a:lnTo>
                  <a:lnTo>
                    <a:pt x="1840" y="198"/>
                  </a:lnTo>
                  <a:lnTo>
                    <a:pt x="1858" y="192"/>
                  </a:lnTo>
                  <a:lnTo>
                    <a:pt x="1876" y="190"/>
                  </a:lnTo>
                  <a:lnTo>
                    <a:pt x="1876" y="190"/>
                  </a:lnTo>
                  <a:lnTo>
                    <a:pt x="1890" y="192"/>
                  </a:lnTo>
                  <a:lnTo>
                    <a:pt x="1900" y="194"/>
                  </a:lnTo>
                  <a:lnTo>
                    <a:pt x="1910" y="200"/>
                  </a:lnTo>
                  <a:lnTo>
                    <a:pt x="1918" y="208"/>
                  </a:lnTo>
                  <a:lnTo>
                    <a:pt x="1926" y="218"/>
                  </a:lnTo>
                  <a:lnTo>
                    <a:pt x="1930" y="230"/>
                  </a:lnTo>
                  <a:lnTo>
                    <a:pt x="1932" y="246"/>
                  </a:lnTo>
                  <a:lnTo>
                    <a:pt x="1934" y="262"/>
                  </a:lnTo>
                  <a:lnTo>
                    <a:pt x="1934" y="506"/>
                  </a:lnTo>
                  <a:lnTo>
                    <a:pt x="2018" y="506"/>
                  </a:lnTo>
                  <a:lnTo>
                    <a:pt x="2018" y="250"/>
                  </a:lnTo>
                  <a:close/>
                  <a:moveTo>
                    <a:pt x="2275" y="448"/>
                  </a:moveTo>
                  <a:lnTo>
                    <a:pt x="2275" y="448"/>
                  </a:lnTo>
                  <a:lnTo>
                    <a:pt x="2253" y="446"/>
                  </a:lnTo>
                  <a:lnTo>
                    <a:pt x="2237" y="440"/>
                  </a:lnTo>
                  <a:lnTo>
                    <a:pt x="2221" y="432"/>
                  </a:lnTo>
                  <a:lnTo>
                    <a:pt x="2209" y="418"/>
                  </a:lnTo>
                  <a:lnTo>
                    <a:pt x="2197" y="404"/>
                  </a:lnTo>
                  <a:lnTo>
                    <a:pt x="2191" y="384"/>
                  </a:lnTo>
                  <a:lnTo>
                    <a:pt x="2187" y="364"/>
                  </a:lnTo>
                  <a:lnTo>
                    <a:pt x="2185" y="338"/>
                  </a:lnTo>
                  <a:lnTo>
                    <a:pt x="2185" y="330"/>
                  </a:lnTo>
                  <a:lnTo>
                    <a:pt x="2441" y="330"/>
                  </a:lnTo>
                  <a:lnTo>
                    <a:pt x="2441" y="330"/>
                  </a:lnTo>
                  <a:lnTo>
                    <a:pt x="2441" y="320"/>
                  </a:lnTo>
                  <a:lnTo>
                    <a:pt x="2441" y="320"/>
                  </a:lnTo>
                  <a:lnTo>
                    <a:pt x="2441" y="298"/>
                  </a:lnTo>
                  <a:lnTo>
                    <a:pt x="2439" y="276"/>
                  </a:lnTo>
                  <a:lnTo>
                    <a:pt x="2435" y="256"/>
                  </a:lnTo>
                  <a:lnTo>
                    <a:pt x="2431" y="238"/>
                  </a:lnTo>
                  <a:lnTo>
                    <a:pt x="2423" y="220"/>
                  </a:lnTo>
                  <a:lnTo>
                    <a:pt x="2415" y="204"/>
                  </a:lnTo>
                  <a:lnTo>
                    <a:pt x="2407" y="190"/>
                  </a:lnTo>
                  <a:lnTo>
                    <a:pt x="2397" y="176"/>
                  </a:lnTo>
                  <a:lnTo>
                    <a:pt x="2385" y="166"/>
                  </a:lnTo>
                  <a:lnTo>
                    <a:pt x="2371" y="154"/>
                  </a:lnTo>
                  <a:lnTo>
                    <a:pt x="2357" y="146"/>
                  </a:lnTo>
                  <a:lnTo>
                    <a:pt x="2343" y="138"/>
                  </a:lnTo>
                  <a:lnTo>
                    <a:pt x="2327" y="132"/>
                  </a:lnTo>
                  <a:lnTo>
                    <a:pt x="2309" y="128"/>
                  </a:lnTo>
                  <a:lnTo>
                    <a:pt x="2291" y="126"/>
                  </a:lnTo>
                  <a:lnTo>
                    <a:pt x="2273" y="124"/>
                  </a:lnTo>
                  <a:lnTo>
                    <a:pt x="2273" y="124"/>
                  </a:lnTo>
                  <a:lnTo>
                    <a:pt x="2253" y="126"/>
                  </a:lnTo>
                  <a:lnTo>
                    <a:pt x="2235" y="128"/>
                  </a:lnTo>
                  <a:lnTo>
                    <a:pt x="2217" y="132"/>
                  </a:lnTo>
                  <a:lnTo>
                    <a:pt x="2201" y="138"/>
                  </a:lnTo>
                  <a:lnTo>
                    <a:pt x="2185" y="146"/>
                  </a:lnTo>
                  <a:lnTo>
                    <a:pt x="2171" y="156"/>
                  </a:lnTo>
                  <a:lnTo>
                    <a:pt x="2157" y="166"/>
                  </a:lnTo>
                  <a:lnTo>
                    <a:pt x="2145" y="178"/>
                  </a:lnTo>
                  <a:lnTo>
                    <a:pt x="2135" y="192"/>
                  </a:lnTo>
                  <a:lnTo>
                    <a:pt x="2125" y="208"/>
                  </a:lnTo>
                  <a:lnTo>
                    <a:pt x="2117" y="224"/>
                  </a:lnTo>
                  <a:lnTo>
                    <a:pt x="2109" y="240"/>
                  </a:lnTo>
                  <a:lnTo>
                    <a:pt x="2103" y="260"/>
                  </a:lnTo>
                  <a:lnTo>
                    <a:pt x="2099" y="278"/>
                  </a:lnTo>
                  <a:lnTo>
                    <a:pt x="2097" y="300"/>
                  </a:lnTo>
                  <a:lnTo>
                    <a:pt x="2097" y="320"/>
                  </a:lnTo>
                  <a:lnTo>
                    <a:pt x="2097" y="320"/>
                  </a:lnTo>
                  <a:lnTo>
                    <a:pt x="2097" y="342"/>
                  </a:lnTo>
                  <a:lnTo>
                    <a:pt x="2099" y="362"/>
                  </a:lnTo>
                  <a:lnTo>
                    <a:pt x="2103" y="382"/>
                  </a:lnTo>
                  <a:lnTo>
                    <a:pt x="2109" y="400"/>
                  </a:lnTo>
                  <a:lnTo>
                    <a:pt x="2115" y="418"/>
                  </a:lnTo>
                  <a:lnTo>
                    <a:pt x="2123" y="434"/>
                  </a:lnTo>
                  <a:lnTo>
                    <a:pt x="2133" y="448"/>
                  </a:lnTo>
                  <a:lnTo>
                    <a:pt x="2143" y="462"/>
                  </a:lnTo>
                  <a:lnTo>
                    <a:pt x="2155" y="474"/>
                  </a:lnTo>
                  <a:lnTo>
                    <a:pt x="2169" y="484"/>
                  </a:lnTo>
                  <a:lnTo>
                    <a:pt x="2183" y="494"/>
                  </a:lnTo>
                  <a:lnTo>
                    <a:pt x="2199" y="500"/>
                  </a:lnTo>
                  <a:lnTo>
                    <a:pt x="2215" y="506"/>
                  </a:lnTo>
                  <a:lnTo>
                    <a:pt x="2231" y="510"/>
                  </a:lnTo>
                  <a:lnTo>
                    <a:pt x="2251" y="514"/>
                  </a:lnTo>
                  <a:lnTo>
                    <a:pt x="2269" y="514"/>
                  </a:lnTo>
                  <a:lnTo>
                    <a:pt x="2269" y="514"/>
                  </a:lnTo>
                  <a:lnTo>
                    <a:pt x="2299" y="512"/>
                  </a:lnTo>
                  <a:lnTo>
                    <a:pt x="2327" y="506"/>
                  </a:lnTo>
                  <a:lnTo>
                    <a:pt x="2351" y="498"/>
                  </a:lnTo>
                  <a:lnTo>
                    <a:pt x="2375" y="484"/>
                  </a:lnTo>
                  <a:lnTo>
                    <a:pt x="2393" y="468"/>
                  </a:lnTo>
                  <a:lnTo>
                    <a:pt x="2411" y="448"/>
                  </a:lnTo>
                  <a:lnTo>
                    <a:pt x="2425" y="424"/>
                  </a:lnTo>
                  <a:lnTo>
                    <a:pt x="2435" y="398"/>
                  </a:lnTo>
                  <a:lnTo>
                    <a:pt x="2359" y="386"/>
                  </a:lnTo>
                  <a:lnTo>
                    <a:pt x="2359" y="386"/>
                  </a:lnTo>
                  <a:lnTo>
                    <a:pt x="2353" y="402"/>
                  </a:lnTo>
                  <a:lnTo>
                    <a:pt x="2345" y="414"/>
                  </a:lnTo>
                  <a:lnTo>
                    <a:pt x="2335" y="426"/>
                  </a:lnTo>
                  <a:lnTo>
                    <a:pt x="2327" y="434"/>
                  </a:lnTo>
                  <a:lnTo>
                    <a:pt x="2315" y="440"/>
                  </a:lnTo>
                  <a:lnTo>
                    <a:pt x="2303" y="444"/>
                  </a:lnTo>
                  <a:lnTo>
                    <a:pt x="2289" y="446"/>
                  </a:lnTo>
                  <a:lnTo>
                    <a:pt x="2275" y="448"/>
                  </a:lnTo>
                  <a:lnTo>
                    <a:pt x="2275" y="448"/>
                  </a:lnTo>
                  <a:close/>
                  <a:moveTo>
                    <a:pt x="2185" y="276"/>
                  </a:moveTo>
                  <a:lnTo>
                    <a:pt x="2185" y="276"/>
                  </a:lnTo>
                  <a:lnTo>
                    <a:pt x="2189" y="254"/>
                  </a:lnTo>
                  <a:lnTo>
                    <a:pt x="2195" y="236"/>
                  </a:lnTo>
                  <a:lnTo>
                    <a:pt x="2203" y="220"/>
                  </a:lnTo>
                  <a:lnTo>
                    <a:pt x="2213" y="208"/>
                  </a:lnTo>
                  <a:lnTo>
                    <a:pt x="2223" y="198"/>
                  </a:lnTo>
                  <a:lnTo>
                    <a:pt x="2237" y="190"/>
                  </a:lnTo>
                  <a:lnTo>
                    <a:pt x="2253" y="186"/>
                  </a:lnTo>
                  <a:lnTo>
                    <a:pt x="2271" y="184"/>
                  </a:lnTo>
                  <a:lnTo>
                    <a:pt x="2271" y="184"/>
                  </a:lnTo>
                  <a:lnTo>
                    <a:pt x="2287" y="186"/>
                  </a:lnTo>
                  <a:lnTo>
                    <a:pt x="2303" y="190"/>
                  </a:lnTo>
                  <a:lnTo>
                    <a:pt x="2317" y="198"/>
                  </a:lnTo>
                  <a:lnTo>
                    <a:pt x="2329" y="208"/>
                  </a:lnTo>
                  <a:lnTo>
                    <a:pt x="2339" y="222"/>
                  </a:lnTo>
                  <a:lnTo>
                    <a:pt x="2347" y="238"/>
                  </a:lnTo>
                  <a:lnTo>
                    <a:pt x="2351" y="256"/>
                  </a:lnTo>
                  <a:lnTo>
                    <a:pt x="2353" y="276"/>
                  </a:lnTo>
                  <a:lnTo>
                    <a:pt x="2185" y="276"/>
                  </a:lnTo>
                  <a:close/>
                  <a:moveTo>
                    <a:pt x="2603" y="332"/>
                  </a:moveTo>
                  <a:lnTo>
                    <a:pt x="2603" y="332"/>
                  </a:lnTo>
                  <a:lnTo>
                    <a:pt x="2605" y="306"/>
                  </a:lnTo>
                  <a:lnTo>
                    <a:pt x="2609" y="282"/>
                  </a:lnTo>
                  <a:lnTo>
                    <a:pt x="2619" y="262"/>
                  </a:lnTo>
                  <a:lnTo>
                    <a:pt x="2631" y="244"/>
                  </a:lnTo>
                  <a:lnTo>
                    <a:pt x="2645" y="230"/>
                  </a:lnTo>
                  <a:lnTo>
                    <a:pt x="2663" y="220"/>
                  </a:lnTo>
                  <a:lnTo>
                    <a:pt x="2683" y="214"/>
                  </a:lnTo>
                  <a:lnTo>
                    <a:pt x="2705" y="212"/>
                  </a:lnTo>
                  <a:lnTo>
                    <a:pt x="2709" y="212"/>
                  </a:lnTo>
                  <a:lnTo>
                    <a:pt x="2709" y="122"/>
                  </a:lnTo>
                  <a:lnTo>
                    <a:pt x="2709" y="122"/>
                  </a:lnTo>
                  <a:lnTo>
                    <a:pt x="2699" y="120"/>
                  </a:lnTo>
                  <a:lnTo>
                    <a:pt x="2699" y="120"/>
                  </a:lnTo>
                  <a:lnTo>
                    <a:pt x="2687" y="122"/>
                  </a:lnTo>
                  <a:lnTo>
                    <a:pt x="2677" y="124"/>
                  </a:lnTo>
                  <a:lnTo>
                    <a:pt x="2665" y="128"/>
                  </a:lnTo>
                  <a:lnTo>
                    <a:pt x="2655" y="134"/>
                  </a:lnTo>
                  <a:lnTo>
                    <a:pt x="2655" y="134"/>
                  </a:lnTo>
                  <a:lnTo>
                    <a:pt x="2645" y="142"/>
                  </a:lnTo>
                  <a:lnTo>
                    <a:pt x="2635" y="150"/>
                  </a:lnTo>
                  <a:lnTo>
                    <a:pt x="2627" y="158"/>
                  </a:lnTo>
                  <a:lnTo>
                    <a:pt x="2619" y="168"/>
                  </a:lnTo>
                  <a:lnTo>
                    <a:pt x="2613" y="180"/>
                  </a:lnTo>
                  <a:lnTo>
                    <a:pt x="2607" y="192"/>
                  </a:lnTo>
                  <a:lnTo>
                    <a:pt x="2595" y="222"/>
                  </a:lnTo>
                  <a:lnTo>
                    <a:pt x="2595" y="132"/>
                  </a:lnTo>
                  <a:lnTo>
                    <a:pt x="2519" y="132"/>
                  </a:lnTo>
                  <a:lnTo>
                    <a:pt x="2519" y="506"/>
                  </a:lnTo>
                  <a:lnTo>
                    <a:pt x="2603" y="506"/>
                  </a:lnTo>
                  <a:lnTo>
                    <a:pt x="2603" y="332"/>
                  </a:lnTo>
                  <a:close/>
                  <a:moveTo>
                    <a:pt x="2942" y="442"/>
                  </a:moveTo>
                  <a:lnTo>
                    <a:pt x="2942" y="442"/>
                  </a:lnTo>
                  <a:lnTo>
                    <a:pt x="2926" y="440"/>
                  </a:lnTo>
                  <a:lnTo>
                    <a:pt x="2911" y="438"/>
                  </a:lnTo>
                  <a:lnTo>
                    <a:pt x="2901" y="434"/>
                  </a:lnTo>
                  <a:lnTo>
                    <a:pt x="2893" y="428"/>
                  </a:lnTo>
                  <a:lnTo>
                    <a:pt x="2887" y="420"/>
                  </a:lnTo>
                  <a:lnTo>
                    <a:pt x="2883" y="410"/>
                  </a:lnTo>
                  <a:lnTo>
                    <a:pt x="2881" y="396"/>
                  </a:lnTo>
                  <a:lnTo>
                    <a:pt x="2881" y="380"/>
                  </a:lnTo>
                  <a:lnTo>
                    <a:pt x="2881" y="198"/>
                  </a:lnTo>
                  <a:lnTo>
                    <a:pt x="2956" y="198"/>
                  </a:lnTo>
                  <a:lnTo>
                    <a:pt x="2956" y="132"/>
                  </a:lnTo>
                  <a:lnTo>
                    <a:pt x="2881" y="132"/>
                  </a:lnTo>
                  <a:lnTo>
                    <a:pt x="2881" y="28"/>
                  </a:lnTo>
                  <a:lnTo>
                    <a:pt x="2811" y="36"/>
                  </a:lnTo>
                  <a:lnTo>
                    <a:pt x="2803" y="132"/>
                  </a:lnTo>
                  <a:lnTo>
                    <a:pt x="2751" y="132"/>
                  </a:lnTo>
                  <a:lnTo>
                    <a:pt x="2751" y="198"/>
                  </a:lnTo>
                  <a:lnTo>
                    <a:pt x="2799" y="198"/>
                  </a:lnTo>
                  <a:lnTo>
                    <a:pt x="2799" y="392"/>
                  </a:lnTo>
                  <a:lnTo>
                    <a:pt x="2799" y="392"/>
                  </a:lnTo>
                  <a:lnTo>
                    <a:pt x="2799" y="424"/>
                  </a:lnTo>
                  <a:lnTo>
                    <a:pt x="2803" y="450"/>
                  </a:lnTo>
                  <a:lnTo>
                    <a:pt x="2807" y="460"/>
                  </a:lnTo>
                  <a:lnTo>
                    <a:pt x="2811" y="468"/>
                  </a:lnTo>
                  <a:lnTo>
                    <a:pt x="2817" y="476"/>
                  </a:lnTo>
                  <a:lnTo>
                    <a:pt x="2823" y="484"/>
                  </a:lnTo>
                  <a:lnTo>
                    <a:pt x="2823" y="484"/>
                  </a:lnTo>
                  <a:lnTo>
                    <a:pt x="2831" y="492"/>
                  </a:lnTo>
                  <a:lnTo>
                    <a:pt x="2839" y="496"/>
                  </a:lnTo>
                  <a:lnTo>
                    <a:pt x="2859" y="506"/>
                  </a:lnTo>
                  <a:lnTo>
                    <a:pt x="2881" y="512"/>
                  </a:lnTo>
                  <a:lnTo>
                    <a:pt x="2903" y="514"/>
                  </a:lnTo>
                  <a:lnTo>
                    <a:pt x="2903" y="514"/>
                  </a:lnTo>
                  <a:lnTo>
                    <a:pt x="2930" y="512"/>
                  </a:lnTo>
                  <a:lnTo>
                    <a:pt x="2964" y="506"/>
                  </a:lnTo>
                  <a:lnTo>
                    <a:pt x="2964" y="440"/>
                  </a:lnTo>
                  <a:lnTo>
                    <a:pt x="2964" y="440"/>
                  </a:lnTo>
                  <a:lnTo>
                    <a:pt x="2942" y="442"/>
                  </a:lnTo>
                  <a:lnTo>
                    <a:pt x="2942" y="442"/>
                  </a:lnTo>
                  <a:close/>
                  <a:moveTo>
                    <a:pt x="3260" y="132"/>
                  </a:moveTo>
                  <a:lnTo>
                    <a:pt x="3182" y="378"/>
                  </a:lnTo>
                  <a:lnTo>
                    <a:pt x="3092" y="132"/>
                  </a:lnTo>
                  <a:lnTo>
                    <a:pt x="3004" y="132"/>
                  </a:lnTo>
                  <a:lnTo>
                    <a:pt x="3132" y="484"/>
                  </a:lnTo>
                  <a:lnTo>
                    <a:pt x="3132" y="484"/>
                  </a:lnTo>
                  <a:lnTo>
                    <a:pt x="3138" y="506"/>
                  </a:lnTo>
                  <a:lnTo>
                    <a:pt x="3138" y="506"/>
                  </a:lnTo>
                  <a:lnTo>
                    <a:pt x="3138" y="520"/>
                  </a:lnTo>
                  <a:lnTo>
                    <a:pt x="3134" y="532"/>
                  </a:lnTo>
                  <a:lnTo>
                    <a:pt x="3128" y="544"/>
                  </a:lnTo>
                  <a:lnTo>
                    <a:pt x="3120" y="554"/>
                  </a:lnTo>
                  <a:lnTo>
                    <a:pt x="3110" y="562"/>
                  </a:lnTo>
                  <a:lnTo>
                    <a:pt x="3100" y="568"/>
                  </a:lnTo>
                  <a:lnTo>
                    <a:pt x="3086" y="572"/>
                  </a:lnTo>
                  <a:lnTo>
                    <a:pt x="3072" y="572"/>
                  </a:lnTo>
                  <a:lnTo>
                    <a:pt x="3072" y="572"/>
                  </a:lnTo>
                  <a:lnTo>
                    <a:pt x="3032" y="572"/>
                  </a:lnTo>
                  <a:lnTo>
                    <a:pt x="3032" y="638"/>
                  </a:lnTo>
                  <a:lnTo>
                    <a:pt x="3032" y="638"/>
                  </a:lnTo>
                  <a:lnTo>
                    <a:pt x="3080" y="640"/>
                  </a:lnTo>
                  <a:lnTo>
                    <a:pt x="3080" y="640"/>
                  </a:lnTo>
                  <a:lnTo>
                    <a:pt x="3098" y="640"/>
                  </a:lnTo>
                  <a:lnTo>
                    <a:pt x="3116" y="636"/>
                  </a:lnTo>
                  <a:lnTo>
                    <a:pt x="3130" y="630"/>
                  </a:lnTo>
                  <a:lnTo>
                    <a:pt x="3144" y="622"/>
                  </a:lnTo>
                  <a:lnTo>
                    <a:pt x="3154" y="610"/>
                  </a:lnTo>
                  <a:lnTo>
                    <a:pt x="3166" y="596"/>
                  </a:lnTo>
                  <a:lnTo>
                    <a:pt x="3174" y="578"/>
                  </a:lnTo>
                  <a:lnTo>
                    <a:pt x="3182" y="558"/>
                  </a:lnTo>
                  <a:lnTo>
                    <a:pt x="3328" y="132"/>
                  </a:lnTo>
                  <a:lnTo>
                    <a:pt x="3260" y="13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0000"/>
                </a:solidFill>
                <a:latin typeface="Georgia"/>
                <a:ea typeface="Georgia"/>
                <a:cs typeface="Georgia"/>
                <a:sym typeface="Georgia"/>
              </a:endParaRPr>
            </a:p>
          </p:txBody>
        </p:sp>
        <p:sp>
          <p:nvSpPr>
            <p:cNvPr id="25" name="Google Shape;25;p145"/>
            <p:cNvSpPr/>
            <p:nvPr/>
          </p:nvSpPr>
          <p:spPr>
            <a:xfrm>
              <a:off x="1942575" y="1983832"/>
              <a:ext cx="5137150" cy="307975"/>
            </a:xfrm>
            <a:custGeom>
              <a:avLst/>
              <a:gdLst/>
              <a:ahLst/>
              <a:cxnLst/>
              <a:rect l="l" t="t" r="r" b="b"/>
              <a:pathLst>
                <a:path w="3236" h="194" extrusionOk="0">
                  <a:moveTo>
                    <a:pt x="0" y="190"/>
                  </a:moveTo>
                  <a:lnTo>
                    <a:pt x="86" y="190"/>
                  </a:lnTo>
                  <a:lnTo>
                    <a:pt x="86" y="190"/>
                  </a:lnTo>
                  <a:lnTo>
                    <a:pt x="102" y="190"/>
                  </a:lnTo>
                  <a:lnTo>
                    <a:pt x="114" y="188"/>
                  </a:lnTo>
                  <a:lnTo>
                    <a:pt x="126" y="184"/>
                  </a:lnTo>
                  <a:lnTo>
                    <a:pt x="136" y="178"/>
                  </a:lnTo>
                  <a:lnTo>
                    <a:pt x="144" y="170"/>
                  </a:lnTo>
                  <a:lnTo>
                    <a:pt x="150" y="162"/>
                  </a:lnTo>
                  <a:lnTo>
                    <a:pt x="154" y="152"/>
                  </a:lnTo>
                  <a:lnTo>
                    <a:pt x="156" y="140"/>
                  </a:lnTo>
                  <a:lnTo>
                    <a:pt x="156" y="138"/>
                  </a:lnTo>
                  <a:lnTo>
                    <a:pt x="156" y="138"/>
                  </a:lnTo>
                  <a:lnTo>
                    <a:pt x="154" y="130"/>
                  </a:lnTo>
                  <a:lnTo>
                    <a:pt x="152" y="122"/>
                  </a:lnTo>
                  <a:lnTo>
                    <a:pt x="150" y="116"/>
                  </a:lnTo>
                  <a:lnTo>
                    <a:pt x="146" y="110"/>
                  </a:lnTo>
                  <a:lnTo>
                    <a:pt x="140" y="104"/>
                  </a:lnTo>
                  <a:lnTo>
                    <a:pt x="134" y="100"/>
                  </a:lnTo>
                  <a:lnTo>
                    <a:pt x="118" y="94"/>
                  </a:lnTo>
                  <a:lnTo>
                    <a:pt x="118" y="94"/>
                  </a:lnTo>
                  <a:lnTo>
                    <a:pt x="128" y="88"/>
                  </a:lnTo>
                  <a:lnTo>
                    <a:pt x="136" y="78"/>
                  </a:lnTo>
                  <a:lnTo>
                    <a:pt x="142" y="66"/>
                  </a:lnTo>
                  <a:lnTo>
                    <a:pt x="144" y="60"/>
                  </a:lnTo>
                  <a:lnTo>
                    <a:pt x="146" y="52"/>
                  </a:lnTo>
                  <a:lnTo>
                    <a:pt x="146" y="52"/>
                  </a:lnTo>
                  <a:lnTo>
                    <a:pt x="146" y="52"/>
                  </a:lnTo>
                  <a:lnTo>
                    <a:pt x="144" y="42"/>
                  </a:lnTo>
                  <a:lnTo>
                    <a:pt x="142" y="34"/>
                  </a:lnTo>
                  <a:lnTo>
                    <a:pt x="138" y="28"/>
                  </a:lnTo>
                  <a:lnTo>
                    <a:pt x="132" y="20"/>
                  </a:lnTo>
                  <a:lnTo>
                    <a:pt x="132" y="20"/>
                  </a:lnTo>
                  <a:lnTo>
                    <a:pt x="124" y="14"/>
                  </a:lnTo>
                  <a:lnTo>
                    <a:pt x="112" y="8"/>
                  </a:lnTo>
                  <a:lnTo>
                    <a:pt x="98" y="6"/>
                  </a:lnTo>
                  <a:lnTo>
                    <a:pt x="84" y="4"/>
                  </a:lnTo>
                  <a:lnTo>
                    <a:pt x="0" y="4"/>
                  </a:lnTo>
                  <a:lnTo>
                    <a:pt x="0" y="190"/>
                  </a:lnTo>
                  <a:close/>
                  <a:moveTo>
                    <a:pt x="32" y="82"/>
                  </a:moveTo>
                  <a:lnTo>
                    <a:pt x="32" y="34"/>
                  </a:lnTo>
                  <a:lnTo>
                    <a:pt x="80" y="34"/>
                  </a:lnTo>
                  <a:lnTo>
                    <a:pt x="80" y="34"/>
                  </a:lnTo>
                  <a:lnTo>
                    <a:pt x="94" y="34"/>
                  </a:lnTo>
                  <a:lnTo>
                    <a:pt x="104" y="40"/>
                  </a:lnTo>
                  <a:lnTo>
                    <a:pt x="110" y="46"/>
                  </a:lnTo>
                  <a:lnTo>
                    <a:pt x="112" y="56"/>
                  </a:lnTo>
                  <a:lnTo>
                    <a:pt x="112" y="58"/>
                  </a:lnTo>
                  <a:lnTo>
                    <a:pt x="112" y="58"/>
                  </a:lnTo>
                  <a:lnTo>
                    <a:pt x="112" y="64"/>
                  </a:lnTo>
                  <a:lnTo>
                    <a:pt x="110" y="68"/>
                  </a:lnTo>
                  <a:lnTo>
                    <a:pt x="106" y="72"/>
                  </a:lnTo>
                  <a:lnTo>
                    <a:pt x="102" y="76"/>
                  </a:lnTo>
                  <a:lnTo>
                    <a:pt x="92" y="82"/>
                  </a:lnTo>
                  <a:lnTo>
                    <a:pt x="78" y="82"/>
                  </a:lnTo>
                  <a:lnTo>
                    <a:pt x="32" y="82"/>
                  </a:lnTo>
                  <a:close/>
                  <a:moveTo>
                    <a:pt x="32" y="162"/>
                  </a:moveTo>
                  <a:lnTo>
                    <a:pt x="32" y="110"/>
                  </a:lnTo>
                  <a:lnTo>
                    <a:pt x="84" y="110"/>
                  </a:lnTo>
                  <a:lnTo>
                    <a:pt x="84" y="110"/>
                  </a:lnTo>
                  <a:lnTo>
                    <a:pt x="102" y="112"/>
                  </a:lnTo>
                  <a:lnTo>
                    <a:pt x="114" y="118"/>
                  </a:lnTo>
                  <a:lnTo>
                    <a:pt x="118" y="120"/>
                  </a:lnTo>
                  <a:lnTo>
                    <a:pt x="120" y="124"/>
                  </a:lnTo>
                  <a:lnTo>
                    <a:pt x="122" y="130"/>
                  </a:lnTo>
                  <a:lnTo>
                    <a:pt x="122" y="136"/>
                  </a:lnTo>
                  <a:lnTo>
                    <a:pt x="122" y="136"/>
                  </a:lnTo>
                  <a:lnTo>
                    <a:pt x="122" y="136"/>
                  </a:lnTo>
                  <a:lnTo>
                    <a:pt x="122" y="142"/>
                  </a:lnTo>
                  <a:lnTo>
                    <a:pt x="120" y="148"/>
                  </a:lnTo>
                  <a:lnTo>
                    <a:pt x="118" y="152"/>
                  </a:lnTo>
                  <a:lnTo>
                    <a:pt x="114" y="156"/>
                  </a:lnTo>
                  <a:lnTo>
                    <a:pt x="102" y="160"/>
                  </a:lnTo>
                  <a:lnTo>
                    <a:pt x="86" y="162"/>
                  </a:lnTo>
                  <a:lnTo>
                    <a:pt x="32" y="162"/>
                  </a:lnTo>
                  <a:close/>
                  <a:moveTo>
                    <a:pt x="282" y="194"/>
                  </a:moveTo>
                  <a:lnTo>
                    <a:pt x="282" y="194"/>
                  </a:lnTo>
                  <a:lnTo>
                    <a:pt x="298" y="192"/>
                  </a:lnTo>
                  <a:lnTo>
                    <a:pt x="314" y="188"/>
                  </a:lnTo>
                  <a:lnTo>
                    <a:pt x="328" y="182"/>
                  </a:lnTo>
                  <a:lnTo>
                    <a:pt x="340" y="172"/>
                  </a:lnTo>
                  <a:lnTo>
                    <a:pt x="350" y="160"/>
                  </a:lnTo>
                  <a:lnTo>
                    <a:pt x="356" y="146"/>
                  </a:lnTo>
                  <a:lnTo>
                    <a:pt x="360" y="130"/>
                  </a:lnTo>
                  <a:lnTo>
                    <a:pt x="362" y="110"/>
                  </a:lnTo>
                  <a:lnTo>
                    <a:pt x="362" y="4"/>
                  </a:lnTo>
                  <a:lnTo>
                    <a:pt x="328" y="4"/>
                  </a:lnTo>
                  <a:lnTo>
                    <a:pt x="328" y="112"/>
                  </a:lnTo>
                  <a:lnTo>
                    <a:pt x="328" y="112"/>
                  </a:lnTo>
                  <a:lnTo>
                    <a:pt x="328" y="124"/>
                  </a:lnTo>
                  <a:lnTo>
                    <a:pt x="326" y="134"/>
                  </a:lnTo>
                  <a:lnTo>
                    <a:pt x="322" y="144"/>
                  </a:lnTo>
                  <a:lnTo>
                    <a:pt x="316" y="150"/>
                  </a:lnTo>
                  <a:lnTo>
                    <a:pt x="310" y="156"/>
                  </a:lnTo>
                  <a:lnTo>
                    <a:pt x="302" y="160"/>
                  </a:lnTo>
                  <a:lnTo>
                    <a:pt x="292" y="162"/>
                  </a:lnTo>
                  <a:lnTo>
                    <a:pt x="282" y="164"/>
                  </a:lnTo>
                  <a:lnTo>
                    <a:pt x="282" y="164"/>
                  </a:lnTo>
                  <a:lnTo>
                    <a:pt x="272" y="162"/>
                  </a:lnTo>
                  <a:lnTo>
                    <a:pt x="262" y="160"/>
                  </a:lnTo>
                  <a:lnTo>
                    <a:pt x="254" y="156"/>
                  </a:lnTo>
                  <a:lnTo>
                    <a:pt x="248" y="150"/>
                  </a:lnTo>
                  <a:lnTo>
                    <a:pt x="242" y="142"/>
                  </a:lnTo>
                  <a:lnTo>
                    <a:pt x="238" y="134"/>
                  </a:lnTo>
                  <a:lnTo>
                    <a:pt x="236" y="122"/>
                  </a:lnTo>
                  <a:lnTo>
                    <a:pt x="234" y="110"/>
                  </a:lnTo>
                  <a:lnTo>
                    <a:pt x="234" y="4"/>
                  </a:lnTo>
                  <a:lnTo>
                    <a:pt x="202" y="4"/>
                  </a:lnTo>
                  <a:lnTo>
                    <a:pt x="202" y="112"/>
                  </a:lnTo>
                  <a:lnTo>
                    <a:pt x="202" y="112"/>
                  </a:lnTo>
                  <a:lnTo>
                    <a:pt x="204" y="130"/>
                  </a:lnTo>
                  <a:lnTo>
                    <a:pt x="208" y="148"/>
                  </a:lnTo>
                  <a:lnTo>
                    <a:pt x="214" y="162"/>
                  </a:lnTo>
                  <a:lnTo>
                    <a:pt x="224" y="172"/>
                  </a:lnTo>
                  <a:lnTo>
                    <a:pt x="234" y="182"/>
                  </a:lnTo>
                  <a:lnTo>
                    <a:pt x="248" y="188"/>
                  </a:lnTo>
                  <a:lnTo>
                    <a:pt x="264" y="192"/>
                  </a:lnTo>
                  <a:lnTo>
                    <a:pt x="282" y="194"/>
                  </a:lnTo>
                  <a:lnTo>
                    <a:pt x="282" y="194"/>
                  </a:lnTo>
                  <a:close/>
                  <a:moveTo>
                    <a:pt x="485" y="194"/>
                  </a:moveTo>
                  <a:lnTo>
                    <a:pt x="485" y="194"/>
                  </a:lnTo>
                  <a:lnTo>
                    <a:pt x="499" y="192"/>
                  </a:lnTo>
                  <a:lnTo>
                    <a:pt x="511" y="190"/>
                  </a:lnTo>
                  <a:lnTo>
                    <a:pt x="523" y="184"/>
                  </a:lnTo>
                  <a:lnTo>
                    <a:pt x="533" y="178"/>
                  </a:lnTo>
                  <a:lnTo>
                    <a:pt x="539" y="170"/>
                  </a:lnTo>
                  <a:lnTo>
                    <a:pt x="545" y="160"/>
                  </a:lnTo>
                  <a:lnTo>
                    <a:pt x="549" y="150"/>
                  </a:lnTo>
                  <a:lnTo>
                    <a:pt x="551" y="138"/>
                  </a:lnTo>
                  <a:lnTo>
                    <a:pt x="551" y="138"/>
                  </a:lnTo>
                  <a:lnTo>
                    <a:pt x="551" y="138"/>
                  </a:lnTo>
                  <a:lnTo>
                    <a:pt x="549" y="126"/>
                  </a:lnTo>
                  <a:lnTo>
                    <a:pt x="547" y="116"/>
                  </a:lnTo>
                  <a:lnTo>
                    <a:pt x="543" y="108"/>
                  </a:lnTo>
                  <a:lnTo>
                    <a:pt x="535" y="102"/>
                  </a:lnTo>
                  <a:lnTo>
                    <a:pt x="527" y="96"/>
                  </a:lnTo>
                  <a:lnTo>
                    <a:pt x="517" y="90"/>
                  </a:lnTo>
                  <a:lnTo>
                    <a:pt x="491" y="82"/>
                  </a:lnTo>
                  <a:lnTo>
                    <a:pt x="491" y="82"/>
                  </a:lnTo>
                  <a:lnTo>
                    <a:pt x="469" y="76"/>
                  </a:lnTo>
                  <a:lnTo>
                    <a:pt x="455" y="70"/>
                  </a:lnTo>
                  <a:lnTo>
                    <a:pt x="451" y="66"/>
                  </a:lnTo>
                  <a:lnTo>
                    <a:pt x="449" y="62"/>
                  </a:lnTo>
                  <a:lnTo>
                    <a:pt x="447" y="54"/>
                  </a:lnTo>
                  <a:lnTo>
                    <a:pt x="447" y="52"/>
                  </a:lnTo>
                  <a:lnTo>
                    <a:pt x="447" y="52"/>
                  </a:lnTo>
                  <a:lnTo>
                    <a:pt x="449" y="44"/>
                  </a:lnTo>
                  <a:lnTo>
                    <a:pt x="455" y="36"/>
                  </a:lnTo>
                  <a:lnTo>
                    <a:pt x="463" y="32"/>
                  </a:lnTo>
                  <a:lnTo>
                    <a:pt x="477" y="30"/>
                  </a:lnTo>
                  <a:lnTo>
                    <a:pt x="477" y="30"/>
                  </a:lnTo>
                  <a:lnTo>
                    <a:pt x="489" y="32"/>
                  </a:lnTo>
                  <a:lnTo>
                    <a:pt x="503" y="36"/>
                  </a:lnTo>
                  <a:lnTo>
                    <a:pt x="515" y="42"/>
                  </a:lnTo>
                  <a:lnTo>
                    <a:pt x="527" y="50"/>
                  </a:lnTo>
                  <a:lnTo>
                    <a:pt x="545" y="24"/>
                  </a:lnTo>
                  <a:lnTo>
                    <a:pt x="545" y="24"/>
                  </a:lnTo>
                  <a:lnTo>
                    <a:pt x="531" y="14"/>
                  </a:lnTo>
                  <a:lnTo>
                    <a:pt x="515" y="8"/>
                  </a:lnTo>
                  <a:lnTo>
                    <a:pt x="497" y="4"/>
                  </a:lnTo>
                  <a:lnTo>
                    <a:pt x="477" y="2"/>
                  </a:lnTo>
                  <a:lnTo>
                    <a:pt x="477" y="2"/>
                  </a:lnTo>
                  <a:lnTo>
                    <a:pt x="463" y="2"/>
                  </a:lnTo>
                  <a:lnTo>
                    <a:pt x="451" y="6"/>
                  </a:lnTo>
                  <a:lnTo>
                    <a:pt x="441" y="10"/>
                  </a:lnTo>
                  <a:lnTo>
                    <a:pt x="431" y="16"/>
                  </a:lnTo>
                  <a:lnTo>
                    <a:pt x="425" y="24"/>
                  </a:lnTo>
                  <a:lnTo>
                    <a:pt x="419" y="34"/>
                  </a:lnTo>
                  <a:lnTo>
                    <a:pt x="414" y="44"/>
                  </a:lnTo>
                  <a:lnTo>
                    <a:pt x="412" y="56"/>
                  </a:lnTo>
                  <a:lnTo>
                    <a:pt x="412" y="56"/>
                  </a:lnTo>
                  <a:lnTo>
                    <a:pt x="412" y="56"/>
                  </a:lnTo>
                  <a:lnTo>
                    <a:pt x="414" y="68"/>
                  </a:lnTo>
                  <a:lnTo>
                    <a:pt x="417" y="78"/>
                  </a:lnTo>
                  <a:lnTo>
                    <a:pt x="423" y="86"/>
                  </a:lnTo>
                  <a:lnTo>
                    <a:pt x="429" y="94"/>
                  </a:lnTo>
                  <a:lnTo>
                    <a:pt x="439" y="98"/>
                  </a:lnTo>
                  <a:lnTo>
                    <a:pt x="449" y="104"/>
                  </a:lnTo>
                  <a:lnTo>
                    <a:pt x="475" y="112"/>
                  </a:lnTo>
                  <a:lnTo>
                    <a:pt x="475" y="112"/>
                  </a:lnTo>
                  <a:lnTo>
                    <a:pt x="497" y="118"/>
                  </a:lnTo>
                  <a:lnTo>
                    <a:pt x="509" y="124"/>
                  </a:lnTo>
                  <a:lnTo>
                    <a:pt x="513" y="128"/>
                  </a:lnTo>
                  <a:lnTo>
                    <a:pt x="517" y="132"/>
                  </a:lnTo>
                  <a:lnTo>
                    <a:pt x="517" y="140"/>
                  </a:lnTo>
                  <a:lnTo>
                    <a:pt x="517" y="140"/>
                  </a:lnTo>
                  <a:lnTo>
                    <a:pt x="517" y="140"/>
                  </a:lnTo>
                  <a:lnTo>
                    <a:pt x="517" y="146"/>
                  </a:lnTo>
                  <a:lnTo>
                    <a:pt x="515" y="150"/>
                  </a:lnTo>
                  <a:lnTo>
                    <a:pt x="509" y="158"/>
                  </a:lnTo>
                  <a:lnTo>
                    <a:pt x="499" y="162"/>
                  </a:lnTo>
                  <a:lnTo>
                    <a:pt x="485" y="164"/>
                  </a:lnTo>
                  <a:lnTo>
                    <a:pt x="485" y="164"/>
                  </a:lnTo>
                  <a:lnTo>
                    <a:pt x="469" y="162"/>
                  </a:lnTo>
                  <a:lnTo>
                    <a:pt x="453" y="158"/>
                  </a:lnTo>
                  <a:lnTo>
                    <a:pt x="439" y="150"/>
                  </a:lnTo>
                  <a:lnTo>
                    <a:pt x="425" y="140"/>
                  </a:lnTo>
                  <a:lnTo>
                    <a:pt x="406" y="164"/>
                  </a:lnTo>
                  <a:lnTo>
                    <a:pt x="406" y="164"/>
                  </a:lnTo>
                  <a:lnTo>
                    <a:pt x="423" y="176"/>
                  </a:lnTo>
                  <a:lnTo>
                    <a:pt x="443" y="186"/>
                  </a:lnTo>
                  <a:lnTo>
                    <a:pt x="463" y="192"/>
                  </a:lnTo>
                  <a:lnTo>
                    <a:pt x="485" y="194"/>
                  </a:lnTo>
                  <a:lnTo>
                    <a:pt x="485" y="194"/>
                  </a:lnTo>
                  <a:close/>
                  <a:moveTo>
                    <a:pt x="603" y="190"/>
                  </a:moveTo>
                  <a:lnTo>
                    <a:pt x="635" y="190"/>
                  </a:lnTo>
                  <a:lnTo>
                    <a:pt x="635" y="4"/>
                  </a:lnTo>
                  <a:lnTo>
                    <a:pt x="603" y="4"/>
                  </a:lnTo>
                  <a:lnTo>
                    <a:pt x="603" y="190"/>
                  </a:lnTo>
                  <a:close/>
                  <a:moveTo>
                    <a:pt x="697" y="190"/>
                  </a:moveTo>
                  <a:lnTo>
                    <a:pt x="729" y="190"/>
                  </a:lnTo>
                  <a:lnTo>
                    <a:pt x="729" y="58"/>
                  </a:lnTo>
                  <a:lnTo>
                    <a:pt x="831" y="190"/>
                  </a:lnTo>
                  <a:lnTo>
                    <a:pt x="859" y="190"/>
                  </a:lnTo>
                  <a:lnTo>
                    <a:pt x="859" y="4"/>
                  </a:lnTo>
                  <a:lnTo>
                    <a:pt x="827" y="4"/>
                  </a:lnTo>
                  <a:lnTo>
                    <a:pt x="827" y="134"/>
                  </a:lnTo>
                  <a:lnTo>
                    <a:pt x="727" y="4"/>
                  </a:lnTo>
                  <a:lnTo>
                    <a:pt x="697" y="4"/>
                  </a:lnTo>
                  <a:lnTo>
                    <a:pt x="697" y="190"/>
                  </a:lnTo>
                  <a:close/>
                  <a:moveTo>
                    <a:pt x="921" y="190"/>
                  </a:moveTo>
                  <a:lnTo>
                    <a:pt x="1061" y="190"/>
                  </a:lnTo>
                  <a:lnTo>
                    <a:pt x="1061" y="162"/>
                  </a:lnTo>
                  <a:lnTo>
                    <a:pt x="953" y="162"/>
                  </a:lnTo>
                  <a:lnTo>
                    <a:pt x="953" y="112"/>
                  </a:lnTo>
                  <a:lnTo>
                    <a:pt x="1047" y="112"/>
                  </a:lnTo>
                  <a:lnTo>
                    <a:pt x="1047" y="82"/>
                  </a:lnTo>
                  <a:lnTo>
                    <a:pt x="953" y="82"/>
                  </a:lnTo>
                  <a:lnTo>
                    <a:pt x="953" y="34"/>
                  </a:lnTo>
                  <a:lnTo>
                    <a:pt x="1059" y="34"/>
                  </a:lnTo>
                  <a:lnTo>
                    <a:pt x="1059" y="4"/>
                  </a:lnTo>
                  <a:lnTo>
                    <a:pt x="921" y="4"/>
                  </a:lnTo>
                  <a:lnTo>
                    <a:pt x="921" y="190"/>
                  </a:lnTo>
                  <a:close/>
                  <a:moveTo>
                    <a:pt x="1177" y="194"/>
                  </a:moveTo>
                  <a:lnTo>
                    <a:pt x="1177" y="194"/>
                  </a:lnTo>
                  <a:lnTo>
                    <a:pt x="1191" y="192"/>
                  </a:lnTo>
                  <a:lnTo>
                    <a:pt x="1205" y="190"/>
                  </a:lnTo>
                  <a:lnTo>
                    <a:pt x="1215" y="184"/>
                  </a:lnTo>
                  <a:lnTo>
                    <a:pt x="1225" y="178"/>
                  </a:lnTo>
                  <a:lnTo>
                    <a:pt x="1233" y="170"/>
                  </a:lnTo>
                  <a:lnTo>
                    <a:pt x="1239" y="160"/>
                  </a:lnTo>
                  <a:lnTo>
                    <a:pt x="1243" y="150"/>
                  </a:lnTo>
                  <a:lnTo>
                    <a:pt x="1243" y="138"/>
                  </a:lnTo>
                  <a:lnTo>
                    <a:pt x="1243" y="138"/>
                  </a:lnTo>
                  <a:lnTo>
                    <a:pt x="1243" y="138"/>
                  </a:lnTo>
                  <a:lnTo>
                    <a:pt x="1243" y="126"/>
                  </a:lnTo>
                  <a:lnTo>
                    <a:pt x="1239" y="116"/>
                  </a:lnTo>
                  <a:lnTo>
                    <a:pt x="1235" y="108"/>
                  </a:lnTo>
                  <a:lnTo>
                    <a:pt x="1229" y="102"/>
                  </a:lnTo>
                  <a:lnTo>
                    <a:pt x="1219" y="96"/>
                  </a:lnTo>
                  <a:lnTo>
                    <a:pt x="1209" y="90"/>
                  </a:lnTo>
                  <a:lnTo>
                    <a:pt x="1183" y="82"/>
                  </a:lnTo>
                  <a:lnTo>
                    <a:pt x="1183" y="82"/>
                  </a:lnTo>
                  <a:lnTo>
                    <a:pt x="1161" y="76"/>
                  </a:lnTo>
                  <a:lnTo>
                    <a:pt x="1149" y="70"/>
                  </a:lnTo>
                  <a:lnTo>
                    <a:pt x="1145" y="66"/>
                  </a:lnTo>
                  <a:lnTo>
                    <a:pt x="1141" y="62"/>
                  </a:lnTo>
                  <a:lnTo>
                    <a:pt x="1139" y="54"/>
                  </a:lnTo>
                  <a:lnTo>
                    <a:pt x="1139" y="52"/>
                  </a:lnTo>
                  <a:lnTo>
                    <a:pt x="1139" y="52"/>
                  </a:lnTo>
                  <a:lnTo>
                    <a:pt x="1141" y="44"/>
                  </a:lnTo>
                  <a:lnTo>
                    <a:pt x="1147" y="36"/>
                  </a:lnTo>
                  <a:lnTo>
                    <a:pt x="1157" y="32"/>
                  </a:lnTo>
                  <a:lnTo>
                    <a:pt x="1169" y="30"/>
                  </a:lnTo>
                  <a:lnTo>
                    <a:pt x="1169" y="30"/>
                  </a:lnTo>
                  <a:lnTo>
                    <a:pt x="1183" y="32"/>
                  </a:lnTo>
                  <a:lnTo>
                    <a:pt x="1195" y="36"/>
                  </a:lnTo>
                  <a:lnTo>
                    <a:pt x="1207" y="42"/>
                  </a:lnTo>
                  <a:lnTo>
                    <a:pt x="1221" y="50"/>
                  </a:lnTo>
                  <a:lnTo>
                    <a:pt x="1239" y="24"/>
                  </a:lnTo>
                  <a:lnTo>
                    <a:pt x="1239" y="24"/>
                  </a:lnTo>
                  <a:lnTo>
                    <a:pt x="1223" y="14"/>
                  </a:lnTo>
                  <a:lnTo>
                    <a:pt x="1207" y="8"/>
                  </a:lnTo>
                  <a:lnTo>
                    <a:pt x="1189" y="4"/>
                  </a:lnTo>
                  <a:lnTo>
                    <a:pt x="1171" y="2"/>
                  </a:lnTo>
                  <a:lnTo>
                    <a:pt x="1171" y="2"/>
                  </a:lnTo>
                  <a:lnTo>
                    <a:pt x="1157" y="2"/>
                  </a:lnTo>
                  <a:lnTo>
                    <a:pt x="1145" y="6"/>
                  </a:lnTo>
                  <a:lnTo>
                    <a:pt x="1133" y="10"/>
                  </a:lnTo>
                  <a:lnTo>
                    <a:pt x="1125" y="16"/>
                  </a:lnTo>
                  <a:lnTo>
                    <a:pt x="1117" y="24"/>
                  </a:lnTo>
                  <a:lnTo>
                    <a:pt x="1111" y="34"/>
                  </a:lnTo>
                  <a:lnTo>
                    <a:pt x="1107" y="44"/>
                  </a:lnTo>
                  <a:lnTo>
                    <a:pt x="1107" y="56"/>
                  </a:lnTo>
                  <a:lnTo>
                    <a:pt x="1107" y="56"/>
                  </a:lnTo>
                  <a:lnTo>
                    <a:pt x="1107" y="56"/>
                  </a:lnTo>
                  <a:lnTo>
                    <a:pt x="1107" y="68"/>
                  </a:lnTo>
                  <a:lnTo>
                    <a:pt x="1111" y="78"/>
                  </a:lnTo>
                  <a:lnTo>
                    <a:pt x="1115" y="86"/>
                  </a:lnTo>
                  <a:lnTo>
                    <a:pt x="1123" y="94"/>
                  </a:lnTo>
                  <a:lnTo>
                    <a:pt x="1131" y="98"/>
                  </a:lnTo>
                  <a:lnTo>
                    <a:pt x="1143" y="104"/>
                  </a:lnTo>
                  <a:lnTo>
                    <a:pt x="1169" y="112"/>
                  </a:lnTo>
                  <a:lnTo>
                    <a:pt x="1169" y="112"/>
                  </a:lnTo>
                  <a:lnTo>
                    <a:pt x="1189" y="118"/>
                  </a:lnTo>
                  <a:lnTo>
                    <a:pt x="1203" y="124"/>
                  </a:lnTo>
                  <a:lnTo>
                    <a:pt x="1207" y="128"/>
                  </a:lnTo>
                  <a:lnTo>
                    <a:pt x="1209" y="132"/>
                  </a:lnTo>
                  <a:lnTo>
                    <a:pt x="1211" y="140"/>
                  </a:lnTo>
                  <a:lnTo>
                    <a:pt x="1211" y="140"/>
                  </a:lnTo>
                  <a:lnTo>
                    <a:pt x="1211" y="140"/>
                  </a:lnTo>
                  <a:lnTo>
                    <a:pt x="1211" y="146"/>
                  </a:lnTo>
                  <a:lnTo>
                    <a:pt x="1209" y="150"/>
                  </a:lnTo>
                  <a:lnTo>
                    <a:pt x="1201" y="158"/>
                  </a:lnTo>
                  <a:lnTo>
                    <a:pt x="1191" y="162"/>
                  </a:lnTo>
                  <a:lnTo>
                    <a:pt x="1177" y="164"/>
                  </a:lnTo>
                  <a:lnTo>
                    <a:pt x="1177" y="164"/>
                  </a:lnTo>
                  <a:lnTo>
                    <a:pt x="1161" y="162"/>
                  </a:lnTo>
                  <a:lnTo>
                    <a:pt x="1147" y="158"/>
                  </a:lnTo>
                  <a:lnTo>
                    <a:pt x="1133" y="150"/>
                  </a:lnTo>
                  <a:lnTo>
                    <a:pt x="1119" y="140"/>
                  </a:lnTo>
                  <a:lnTo>
                    <a:pt x="1099" y="164"/>
                  </a:lnTo>
                  <a:lnTo>
                    <a:pt x="1099" y="164"/>
                  </a:lnTo>
                  <a:lnTo>
                    <a:pt x="1117" y="176"/>
                  </a:lnTo>
                  <a:lnTo>
                    <a:pt x="1135" y="186"/>
                  </a:lnTo>
                  <a:lnTo>
                    <a:pt x="1157" y="192"/>
                  </a:lnTo>
                  <a:lnTo>
                    <a:pt x="1177" y="194"/>
                  </a:lnTo>
                  <a:lnTo>
                    <a:pt x="1177" y="194"/>
                  </a:lnTo>
                  <a:close/>
                  <a:moveTo>
                    <a:pt x="1360" y="194"/>
                  </a:moveTo>
                  <a:lnTo>
                    <a:pt x="1360" y="194"/>
                  </a:lnTo>
                  <a:lnTo>
                    <a:pt x="1374" y="192"/>
                  </a:lnTo>
                  <a:lnTo>
                    <a:pt x="1386" y="190"/>
                  </a:lnTo>
                  <a:lnTo>
                    <a:pt x="1398" y="184"/>
                  </a:lnTo>
                  <a:lnTo>
                    <a:pt x="1408" y="178"/>
                  </a:lnTo>
                  <a:lnTo>
                    <a:pt x="1416" y="170"/>
                  </a:lnTo>
                  <a:lnTo>
                    <a:pt x="1422" y="160"/>
                  </a:lnTo>
                  <a:lnTo>
                    <a:pt x="1424" y="150"/>
                  </a:lnTo>
                  <a:lnTo>
                    <a:pt x="1426" y="138"/>
                  </a:lnTo>
                  <a:lnTo>
                    <a:pt x="1426" y="138"/>
                  </a:lnTo>
                  <a:lnTo>
                    <a:pt x="1426" y="138"/>
                  </a:lnTo>
                  <a:lnTo>
                    <a:pt x="1426" y="126"/>
                  </a:lnTo>
                  <a:lnTo>
                    <a:pt x="1422" y="116"/>
                  </a:lnTo>
                  <a:lnTo>
                    <a:pt x="1418" y="108"/>
                  </a:lnTo>
                  <a:lnTo>
                    <a:pt x="1410" y="102"/>
                  </a:lnTo>
                  <a:lnTo>
                    <a:pt x="1402" y="96"/>
                  </a:lnTo>
                  <a:lnTo>
                    <a:pt x="1392" y="90"/>
                  </a:lnTo>
                  <a:lnTo>
                    <a:pt x="1366" y="82"/>
                  </a:lnTo>
                  <a:lnTo>
                    <a:pt x="1366" y="82"/>
                  </a:lnTo>
                  <a:lnTo>
                    <a:pt x="1344" y="76"/>
                  </a:lnTo>
                  <a:lnTo>
                    <a:pt x="1330" y="70"/>
                  </a:lnTo>
                  <a:lnTo>
                    <a:pt x="1326" y="66"/>
                  </a:lnTo>
                  <a:lnTo>
                    <a:pt x="1324" y="62"/>
                  </a:lnTo>
                  <a:lnTo>
                    <a:pt x="1322" y="54"/>
                  </a:lnTo>
                  <a:lnTo>
                    <a:pt x="1322" y="52"/>
                  </a:lnTo>
                  <a:lnTo>
                    <a:pt x="1322" y="52"/>
                  </a:lnTo>
                  <a:lnTo>
                    <a:pt x="1324" y="44"/>
                  </a:lnTo>
                  <a:lnTo>
                    <a:pt x="1330" y="36"/>
                  </a:lnTo>
                  <a:lnTo>
                    <a:pt x="1340" y="32"/>
                  </a:lnTo>
                  <a:lnTo>
                    <a:pt x="1352" y="30"/>
                  </a:lnTo>
                  <a:lnTo>
                    <a:pt x="1352" y="30"/>
                  </a:lnTo>
                  <a:lnTo>
                    <a:pt x="1364" y="32"/>
                  </a:lnTo>
                  <a:lnTo>
                    <a:pt x="1378" y="36"/>
                  </a:lnTo>
                  <a:lnTo>
                    <a:pt x="1390" y="42"/>
                  </a:lnTo>
                  <a:lnTo>
                    <a:pt x="1402" y="50"/>
                  </a:lnTo>
                  <a:lnTo>
                    <a:pt x="1420" y="24"/>
                  </a:lnTo>
                  <a:lnTo>
                    <a:pt x="1420" y="24"/>
                  </a:lnTo>
                  <a:lnTo>
                    <a:pt x="1406" y="14"/>
                  </a:lnTo>
                  <a:lnTo>
                    <a:pt x="1390" y="8"/>
                  </a:lnTo>
                  <a:lnTo>
                    <a:pt x="1372" y="4"/>
                  </a:lnTo>
                  <a:lnTo>
                    <a:pt x="1352" y="2"/>
                  </a:lnTo>
                  <a:lnTo>
                    <a:pt x="1352" y="2"/>
                  </a:lnTo>
                  <a:lnTo>
                    <a:pt x="1340" y="2"/>
                  </a:lnTo>
                  <a:lnTo>
                    <a:pt x="1328" y="6"/>
                  </a:lnTo>
                  <a:lnTo>
                    <a:pt x="1316" y="10"/>
                  </a:lnTo>
                  <a:lnTo>
                    <a:pt x="1308" y="16"/>
                  </a:lnTo>
                  <a:lnTo>
                    <a:pt x="1300" y="24"/>
                  </a:lnTo>
                  <a:lnTo>
                    <a:pt x="1294" y="34"/>
                  </a:lnTo>
                  <a:lnTo>
                    <a:pt x="1290" y="44"/>
                  </a:lnTo>
                  <a:lnTo>
                    <a:pt x="1290" y="56"/>
                  </a:lnTo>
                  <a:lnTo>
                    <a:pt x="1290" y="56"/>
                  </a:lnTo>
                  <a:lnTo>
                    <a:pt x="1290" y="56"/>
                  </a:lnTo>
                  <a:lnTo>
                    <a:pt x="1290" y="68"/>
                  </a:lnTo>
                  <a:lnTo>
                    <a:pt x="1294" y="78"/>
                  </a:lnTo>
                  <a:lnTo>
                    <a:pt x="1298" y="86"/>
                  </a:lnTo>
                  <a:lnTo>
                    <a:pt x="1306" y="94"/>
                  </a:lnTo>
                  <a:lnTo>
                    <a:pt x="1314" y="98"/>
                  </a:lnTo>
                  <a:lnTo>
                    <a:pt x="1324" y="104"/>
                  </a:lnTo>
                  <a:lnTo>
                    <a:pt x="1352" y="112"/>
                  </a:lnTo>
                  <a:lnTo>
                    <a:pt x="1352" y="112"/>
                  </a:lnTo>
                  <a:lnTo>
                    <a:pt x="1372" y="118"/>
                  </a:lnTo>
                  <a:lnTo>
                    <a:pt x="1386" y="124"/>
                  </a:lnTo>
                  <a:lnTo>
                    <a:pt x="1390" y="128"/>
                  </a:lnTo>
                  <a:lnTo>
                    <a:pt x="1392" y="132"/>
                  </a:lnTo>
                  <a:lnTo>
                    <a:pt x="1394" y="140"/>
                  </a:lnTo>
                  <a:lnTo>
                    <a:pt x="1394" y="140"/>
                  </a:lnTo>
                  <a:lnTo>
                    <a:pt x="1394" y="140"/>
                  </a:lnTo>
                  <a:lnTo>
                    <a:pt x="1392" y="146"/>
                  </a:lnTo>
                  <a:lnTo>
                    <a:pt x="1390" y="150"/>
                  </a:lnTo>
                  <a:lnTo>
                    <a:pt x="1384" y="158"/>
                  </a:lnTo>
                  <a:lnTo>
                    <a:pt x="1374" y="162"/>
                  </a:lnTo>
                  <a:lnTo>
                    <a:pt x="1360" y="164"/>
                  </a:lnTo>
                  <a:lnTo>
                    <a:pt x="1360" y="164"/>
                  </a:lnTo>
                  <a:lnTo>
                    <a:pt x="1344" y="162"/>
                  </a:lnTo>
                  <a:lnTo>
                    <a:pt x="1328" y="158"/>
                  </a:lnTo>
                  <a:lnTo>
                    <a:pt x="1314" y="150"/>
                  </a:lnTo>
                  <a:lnTo>
                    <a:pt x="1302" y="140"/>
                  </a:lnTo>
                  <a:lnTo>
                    <a:pt x="1282" y="164"/>
                  </a:lnTo>
                  <a:lnTo>
                    <a:pt x="1282" y="164"/>
                  </a:lnTo>
                  <a:lnTo>
                    <a:pt x="1300" y="176"/>
                  </a:lnTo>
                  <a:lnTo>
                    <a:pt x="1318" y="186"/>
                  </a:lnTo>
                  <a:lnTo>
                    <a:pt x="1338" y="192"/>
                  </a:lnTo>
                  <a:lnTo>
                    <a:pt x="1360" y="194"/>
                  </a:lnTo>
                  <a:lnTo>
                    <a:pt x="1360" y="194"/>
                  </a:lnTo>
                  <a:close/>
                  <a:moveTo>
                    <a:pt x="1632" y="194"/>
                  </a:moveTo>
                  <a:lnTo>
                    <a:pt x="1632" y="194"/>
                  </a:lnTo>
                  <a:lnTo>
                    <a:pt x="1646" y="192"/>
                  </a:lnTo>
                  <a:lnTo>
                    <a:pt x="1658" y="190"/>
                  </a:lnTo>
                  <a:lnTo>
                    <a:pt x="1670" y="184"/>
                  </a:lnTo>
                  <a:lnTo>
                    <a:pt x="1680" y="178"/>
                  </a:lnTo>
                  <a:lnTo>
                    <a:pt x="1686" y="170"/>
                  </a:lnTo>
                  <a:lnTo>
                    <a:pt x="1692" y="160"/>
                  </a:lnTo>
                  <a:lnTo>
                    <a:pt x="1696" y="150"/>
                  </a:lnTo>
                  <a:lnTo>
                    <a:pt x="1698" y="138"/>
                  </a:lnTo>
                  <a:lnTo>
                    <a:pt x="1698" y="138"/>
                  </a:lnTo>
                  <a:lnTo>
                    <a:pt x="1698" y="138"/>
                  </a:lnTo>
                  <a:lnTo>
                    <a:pt x="1696" y="126"/>
                  </a:lnTo>
                  <a:lnTo>
                    <a:pt x="1694" y="116"/>
                  </a:lnTo>
                  <a:lnTo>
                    <a:pt x="1690" y="108"/>
                  </a:lnTo>
                  <a:lnTo>
                    <a:pt x="1682" y="102"/>
                  </a:lnTo>
                  <a:lnTo>
                    <a:pt x="1674" y="96"/>
                  </a:lnTo>
                  <a:lnTo>
                    <a:pt x="1664" y="90"/>
                  </a:lnTo>
                  <a:lnTo>
                    <a:pt x="1638" y="82"/>
                  </a:lnTo>
                  <a:lnTo>
                    <a:pt x="1638" y="82"/>
                  </a:lnTo>
                  <a:lnTo>
                    <a:pt x="1616" y="76"/>
                  </a:lnTo>
                  <a:lnTo>
                    <a:pt x="1602" y="70"/>
                  </a:lnTo>
                  <a:lnTo>
                    <a:pt x="1598" y="66"/>
                  </a:lnTo>
                  <a:lnTo>
                    <a:pt x="1596" y="62"/>
                  </a:lnTo>
                  <a:lnTo>
                    <a:pt x="1594" y="54"/>
                  </a:lnTo>
                  <a:lnTo>
                    <a:pt x="1594" y="52"/>
                  </a:lnTo>
                  <a:lnTo>
                    <a:pt x="1594" y="52"/>
                  </a:lnTo>
                  <a:lnTo>
                    <a:pt x="1596" y="44"/>
                  </a:lnTo>
                  <a:lnTo>
                    <a:pt x="1602" y="36"/>
                  </a:lnTo>
                  <a:lnTo>
                    <a:pt x="1612" y="32"/>
                  </a:lnTo>
                  <a:lnTo>
                    <a:pt x="1624" y="30"/>
                  </a:lnTo>
                  <a:lnTo>
                    <a:pt x="1624" y="30"/>
                  </a:lnTo>
                  <a:lnTo>
                    <a:pt x="1636" y="32"/>
                  </a:lnTo>
                  <a:lnTo>
                    <a:pt x="1650" y="36"/>
                  </a:lnTo>
                  <a:lnTo>
                    <a:pt x="1662" y="42"/>
                  </a:lnTo>
                  <a:lnTo>
                    <a:pt x="1674" y="50"/>
                  </a:lnTo>
                  <a:lnTo>
                    <a:pt x="1692" y="24"/>
                  </a:lnTo>
                  <a:lnTo>
                    <a:pt x="1692" y="24"/>
                  </a:lnTo>
                  <a:lnTo>
                    <a:pt x="1678" y="14"/>
                  </a:lnTo>
                  <a:lnTo>
                    <a:pt x="1662" y="8"/>
                  </a:lnTo>
                  <a:lnTo>
                    <a:pt x="1644" y="4"/>
                  </a:lnTo>
                  <a:lnTo>
                    <a:pt x="1624" y="2"/>
                  </a:lnTo>
                  <a:lnTo>
                    <a:pt x="1624" y="2"/>
                  </a:lnTo>
                  <a:lnTo>
                    <a:pt x="1612" y="2"/>
                  </a:lnTo>
                  <a:lnTo>
                    <a:pt x="1598" y="6"/>
                  </a:lnTo>
                  <a:lnTo>
                    <a:pt x="1588" y="10"/>
                  </a:lnTo>
                  <a:lnTo>
                    <a:pt x="1578" y="16"/>
                  </a:lnTo>
                  <a:lnTo>
                    <a:pt x="1572" y="24"/>
                  </a:lnTo>
                  <a:lnTo>
                    <a:pt x="1566" y="34"/>
                  </a:lnTo>
                  <a:lnTo>
                    <a:pt x="1562" y="44"/>
                  </a:lnTo>
                  <a:lnTo>
                    <a:pt x="1560" y="56"/>
                  </a:lnTo>
                  <a:lnTo>
                    <a:pt x="1560" y="56"/>
                  </a:lnTo>
                  <a:lnTo>
                    <a:pt x="1560" y="56"/>
                  </a:lnTo>
                  <a:lnTo>
                    <a:pt x="1562" y="68"/>
                  </a:lnTo>
                  <a:lnTo>
                    <a:pt x="1564" y="78"/>
                  </a:lnTo>
                  <a:lnTo>
                    <a:pt x="1570" y="86"/>
                  </a:lnTo>
                  <a:lnTo>
                    <a:pt x="1578" y="94"/>
                  </a:lnTo>
                  <a:lnTo>
                    <a:pt x="1586" y="98"/>
                  </a:lnTo>
                  <a:lnTo>
                    <a:pt x="1596" y="104"/>
                  </a:lnTo>
                  <a:lnTo>
                    <a:pt x="1622" y="112"/>
                  </a:lnTo>
                  <a:lnTo>
                    <a:pt x="1622" y="112"/>
                  </a:lnTo>
                  <a:lnTo>
                    <a:pt x="1644" y="118"/>
                  </a:lnTo>
                  <a:lnTo>
                    <a:pt x="1656" y="124"/>
                  </a:lnTo>
                  <a:lnTo>
                    <a:pt x="1660" y="128"/>
                  </a:lnTo>
                  <a:lnTo>
                    <a:pt x="1664" y="132"/>
                  </a:lnTo>
                  <a:lnTo>
                    <a:pt x="1664" y="140"/>
                  </a:lnTo>
                  <a:lnTo>
                    <a:pt x="1664" y="140"/>
                  </a:lnTo>
                  <a:lnTo>
                    <a:pt x="1664" y="140"/>
                  </a:lnTo>
                  <a:lnTo>
                    <a:pt x="1664" y="146"/>
                  </a:lnTo>
                  <a:lnTo>
                    <a:pt x="1662" y="150"/>
                  </a:lnTo>
                  <a:lnTo>
                    <a:pt x="1656" y="158"/>
                  </a:lnTo>
                  <a:lnTo>
                    <a:pt x="1646" y="162"/>
                  </a:lnTo>
                  <a:lnTo>
                    <a:pt x="1632" y="164"/>
                  </a:lnTo>
                  <a:lnTo>
                    <a:pt x="1632" y="164"/>
                  </a:lnTo>
                  <a:lnTo>
                    <a:pt x="1616" y="162"/>
                  </a:lnTo>
                  <a:lnTo>
                    <a:pt x="1600" y="158"/>
                  </a:lnTo>
                  <a:lnTo>
                    <a:pt x="1586" y="150"/>
                  </a:lnTo>
                  <a:lnTo>
                    <a:pt x="1574" y="140"/>
                  </a:lnTo>
                  <a:lnTo>
                    <a:pt x="1554" y="164"/>
                  </a:lnTo>
                  <a:lnTo>
                    <a:pt x="1554" y="164"/>
                  </a:lnTo>
                  <a:lnTo>
                    <a:pt x="1572" y="176"/>
                  </a:lnTo>
                  <a:lnTo>
                    <a:pt x="1590" y="186"/>
                  </a:lnTo>
                  <a:lnTo>
                    <a:pt x="1610" y="192"/>
                  </a:lnTo>
                  <a:lnTo>
                    <a:pt x="1632" y="194"/>
                  </a:lnTo>
                  <a:lnTo>
                    <a:pt x="1632" y="194"/>
                  </a:lnTo>
                  <a:close/>
                  <a:moveTo>
                    <a:pt x="1834" y="194"/>
                  </a:moveTo>
                  <a:lnTo>
                    <a:pt x="1834" y="194"/>
                  </a:lnTo>
                  <a:lnTo>
                    <a:pt x="1856" y="192"/>
                  </a:lnTo>
                  <a:lnTo>
                    <a:pt x="1874" y="186"/>
                  </a:lnTo>
                  <a:lnTo>
                    <a:pt x="1890" y="178"/>
                  </a:lnTo>
                  <a:lnTo>
                    <a:pt x="1904" y="166"/>
                  </a:lnTo>
                  <a:lnTo>
                    <a:pt x="1916" y="150"/>
                  </a:lnTo>
                  <a:lnTo>
                    <a:pt x="1924" y="134"/>
                  </a:lnTo>
                  <a:lnTo>
                    <a:pt x="1930" y="116"/>
                  </a:lnTo>
                  <a:lnTo>
                    <a:pt x="1932" y="98"/>
                  </a:lnTo>
                  <a:lnTo>
                    <a:pt x="1932" y="96"/>
                  </a:lnTo>
                  <a:lnTo>
                    <a:pt x="1932" y="96"/>
                  </a:lnTo>
                  <a:lnTo>
                    <a:pt x="1930" y="78"/>
                  </a:lnTo>
                  <a:lnTo>
                    <a:pt x="1926" y="60"/>
                  </a:lnTo>
                  <a:lnTo>
                    <a:pt x="1916" y="44"/>
                  </a:lnTo>
                  <a:lnTo>
                    <a:pt x="1906" y="30"/>
                  </a:lnTo>
                  <a:lnTo>
                    <a:pt x="1890" y="18"/>
                  </a:lnTo>
                  <a:lnTo>
                    <a:pt x="1874" y="8"/>
                  </a:lnTo>
                  <a:lnTo>
                    <a:pt x="1856" y="2"/>
                  </a:lnTo>
                  <a:lnTo>
                    <a:pt x="1836" y="0"/>
                  </a:lnTo>
                  <a:lnTo>
                    <a:pt x="1836" y="0"/>
                  </a:lnTo>
                  <a:lnTo>
                    <a:pt x="1814" y="2"/>
                  </a:lnTo>
                  <a:lnTo>
                    <a:pt x="1796" y="8"/>
                  </a:lnTo>
                  <a:lnTo>
                    <a:pt x="1778" y="18"/>
                  </a:lnTo>
                  <a:lnTo>
                    <a:pt x="1764" y="30"/>
                  </a:lnTo>
                  <a:lnTo>
                    <a:pt x="1754" y="44"/>
                  </a:lnTo>
                  <a:lnTo>
                    <a:pt x="1744" y="60"/>
                  </a:lnTo>
                  <a:lnTo>
                    <a:pt x="1740" y="78"/>
                  </a:lnTo>
                  <a:lnTo>
                    <a:pt x="1738" y="98"/>
                  </a:lnTo>
                  <a:lnTo>
                    <a:pt x="1738" y="98"/>
                  </a:lnTo>
                  <a:lnTo>
                    <a:pt x="1738" y="98"/>
                  </a:lnTo>
                  <a:lnTo>
                    <a:pt x="1740" y="118"/>
                  </a:lnTo>
                  <a:lnTo>
                    <a:pt x="1744" y="136"/>
                  </a:lnTo>
                  <a:lnTo>
                    <a:pt x="1752" y="152"/>
                  </a:lnTo>
                  <a:lnTo>
                    <a:pt x="1764" y="166"/>
                  </a:lnTo>
                  <a:lnTo>
                    <a:pt x="1778" y="178"/>
                  </a:lnTo>
                  <a:lnTo>
                    <a:pt x="1796" y="186"/>
                  </a:lnTo>
                  <a:lnTo>
                    <a:pt x="1814" y="192"/>
                  </a:lnTo>
                  <a:lnTo>
                    <a:pt x="1834" y="194"/>
                  </a:lnTo>
                  <a:lnTo>
                    <a:pt x="1834" y="194"/>
                  </a:lnTo>
                  <a:close/>
                  <a:moveTo>
                    <a:pt x="1836" y="164"/>
                  </a:moveTo>
                  <a:lnTo>
                    <a:pt x="1836" y="164"/>
                  </a:lnTo>
                  <a:lnTo>
                    <a:pt x="1822" y="162"/>
                  </a:lnTo>
                  <a:lnTo>
                    <a:pt x="1810" y="158"/>
                  </a:lnTo>
                  <a:lnTo>
                    <a:pt x="1798" y="152"/>
                  </a:lnTo>
                  <a:lnTo>
                    <a:pt x="1790" y="144"/>
                  </a:lnTo>
                  <a:lnTo>
                    <a:pt x="1782" y="134"/>
                  </a:lnTo>
                  <a:lnTo>
                    <a:pt x="1776" y="124"/>
                  </a:lnTo>
                  <a:lnTo>
                    <a:pt x="1772" y="110"/>
                  </a:lnTo>
                  <a:lnTo>
                    <a:pt x="1772" y="98"/>
                  </a:lnTo>
                  <a:lnTo>
                    <a:pt x="1772" y="96"/>
                  </a:lnTo>
                  <a:lnTo>
                    <a:pt x="1772" y="96"/>
                  </a:lnTo>
                  <a:lnTo>
                    <a:pt x="1772" y="84"/>
                  </a:lnTo>
                  <a:lnTo>
                    <a:pt x="1776" y="72"/>
                  </a:lnTo>
                  <a:lnTo>
                    <a:pt x="1782" y="60"/>
                  </a:lnTo>
                  <a:lnTo>
                    <a:pt x="1790" y="50"/>
                  </a:lnTo>
                  <a:lnTo>
                    <a:pt x="1798" y="42"/>
                  </a:lnTo>
                  <a:lnTo>
                    <a:pt x="1808" y="36"/>
                  </a:lnTo>
                  <a:lnTo>
                    <a:pt x="1822" y="32"/>
                  </a:lnTo>
                  <a:lnTo>
                    <a:pt x="1834" y="30"/>
                  </a:lnTo>
                  <a:lnTo>
                    <a:pt x="1834" y="30"/>
                  </a:lnTo>
                  <a:lnTo>
                    <a:pt x="1848" y="32"/>
                  </a:lnTo>
                  <a:lnTo>
                    <a:pt x="1860" y="36"/>
                  </a:lnTo>
                  <a:lnTo>
                    <a:pt x="1870" y="42"/>
                  </a:lnTo>
                  <a:lnTo>
                    <a:pt x="1880" y="50"/>
                  </a:lnTo>
                  <a:lnTo>
                    <a:pt x="1888" y="60"/>
                  </a:lnTo>
                  <a:lnTo>
                    <a:pt x="1894" y="72"/>
                  </a:lnTo>
                  <a:lnTo>
                    <a:pt x="1896" y="84"/>
                  </a:lnTo>
                  <a:lnTo>
                    <a:pt x="1898" y="98"/>
                  </a:lnTo>
                  <a:lnTo>
                    <a:pt x="1898" y="98"/>
                  </a:lnTo>
                  <a:lnTo>
                    <a:pt x="1898" y="98"/>
                  </a:lnTo>
                  <a:lnTo>
                    <a:pt x="1896" y="112"/>
                  </a:lnTo>
                  <a:lnTo>
                    <a:pt x="1894" y="124"/>
                  </a:lnTo>
                  <a:lnTo>
                    <a:pt x="1888" y="134"/>
                  </a:lnTo>
                  <a:lnTo>
                    <a:pt x="1880" y="144"/>
                  </a:lnTo>
                  <a:lnTo>
                    <a:pt x="1872" y="152"/>
                  </a:lnTo>
                  <a:lnTo>
                    <a:pt x="1860" y="158"/>
                  </a:lnTo>
                  <a:lnTo>
                    <a:pt x="1848" y="162"/>
                  </a:lnTo>
                  <a:lnTo>
                    <a:pt x="1836" y="164"/>
                  </a:lnTo>
                  <a:lnTo>
                    <a:pt x="1836" y="164"/>
                  </a:lnTo>
                  <a:close/>
                  <a:moveTo>
                    <a:pt x="1984" y="190"/>
                  </a:moveTo>
                  <a:lnTo>
                    <a:pt x="2115" y="190"/>
                  </a:lnTo>
                  <a:lnTo>
                    <a:pt x="2115" y="160"/>
                  </a:lnTo>
                  <a:lnTo>
                    <a:pt x="2016" y="160"/>
                  </a:lnTo>
                  <a:lnTo>
                    <a:pt x="2016" y="4"/>
                  </a:lnTo>
                  <a:lnTo>
                    <a:pt x="1984" y="4"/>
                  </a:lnTo>
                  <a:lnTo>
                    <a:pt x="1984" y="190"/>
                  </a:lnTo>
                  <a:close/>
                  <a:moveTo>
                    <a:pt x="2231" y="194"/>
                  </a:moveTo>
                  <a:lnTo>
                    <a:pt x="2231" y="194"/>
                  </a:lnTo>
                  <a:lnTo>
                    <a:pt x="2249" y="192"/>
                  </a:lnTo>
                  <a:lnTo>
                    <a:pt x="2265" y="188"/>
                  </a:lnTo>
                  <a:lnTo>
                    <a:pt x="2279" y="182"/>
                  </a:lnTo>
                  <a:lnTo>
                    <a:pt x="2291" y="172"/>
                  </a:lnTo>
                  <a:lnTo>
                    <a:pt x="2299" y="160"/>
                  </a:lnTo>
                  <a:lnTo>
                    <a:pt x="2307" y="146"/>
                  </a:lnTo>
                  <a:lnTo>
                    <a:pt x="2311" y="130"/>
                  </a:lnTo>
                  <a:lnTo>
                    <a:pt x="2313" y="110"/>
                  </a:lnTo>
                  <a:lnTo>
                    <a:pt x="2313" y="4"/>
                  </a:lnTo>
                  <a:lnTo>
                    <a:pt x="2279" y="4"/>
                  </a:lnTo>
                  <a:lnTo>
                    <a:pt x="2279" y="112"/>
                  </a:lnTo>
                  <a:lnTo>
                    <a:pt x="2279" y="112"/>
                  </a:lnTo>
                  <a:lnTo>
                    <a:pt x="2279" y="124"/>
                  </a:lnTo>
                  <a:lnTo>
                    <a:pt x="2277" y="134"/>
                  </a:lnTo>
                  <a:lnTo>
                    <a:pt x="2273" y="144"/>
                  </a:lnTo>
                  <a:lnTo>
                    <a:pt x="2267" y="150"/>
                  </a:lnTo>
                  <a:lnTo>
                    <a:pt x="2261" y="156"/>
                  </a:lnTo>
                  <a:lnTo>
                    <a:pt x="2251" y="160"/>
                  </a:lnTo>
                  <a:lnTo>
                    <a:pt x="2243" y="162"/>
                  </a:lnTo>
                  <a:lnTo>
                    <a:pt x="2233" y="164"/>
                  </a:lnTo>
                  <a:lnTo>
                    <a:pt x="2233" y="164"/>
                  </a:lnTo>
                  <a:lnTo>
                    <a:pt x="2221" y="162"/>
                  </a:lnTo>
                  <a:lnTo>
                    <a:pt x="2213" y="160"/>
                  </a:lnTo>
                  <a:lnTo>
                    <a:pt x="2205" y="156"/>
                  </a:lnTo>
                  <a:lnTo>
                    <a:pt x="2197" y="150"/>
                  </a:lnTo>
                  <a:lnTo>
                    <a:pt x="2193" y="142"/>
                  </a:lnTo>
                  <a:lnTo>
                    <a:pt x="2189" y="134"/>
                  </a:lnTo>
                  <a:lnTo>
                    <a:pt x="2187" y="122"/>
                  </a:lnTo>
                  <a:lnTo>
                    <a:pt x="2185" y="110"/>
                  </a:lnTo>
                  <a:lnTo>
                    <a:pt x="2185" y="4"/>
                  </a:lnTo>
                  <a:lnTo>
                    <a:pt x="2153" y="4"/>
                  </a:lnTo>
                  <a:lnTo>
                    <a:pt x="2153" y="112"/>
                  </a:lnTo>
                  <a:lnTo>
                    <a:pt x="2153" y="112"/>
                  </a:lnTo>
                  <a:lnTo>
                    <a:pt x="2153" y="130"/>
                  </a:lnTo>
                  <a:lnTo>
                    <a:pt x="2159" y="148"/>
                  </a:lnTo>
                  <a:lnTo>
                    <a:pt x="2165" y="162"/>
                  </a:lnTo>
                  <a:lnTo>
                    <a:pt x="2175" y="172"/>
                  </a:lnTo>
                  <a:lnTo>
                    <a:pt x="2185" y="182"/>
                  </a:lnTo>
                  <a:lnTo>
                    <a:pt x="2199" y="188"/>
                  </a:lnTo>
                  <a:lnTo>
                    <a:pt x="2215" y="192"/>
                  </a:lnTo>
                  <a:lnTo>
                    <a:pt x="2231" y="194"/>
                  </a:lnTo>
                  <a:lnTo>
                    <a:pt x="2231" y="194"/>
                  </a:lnTo>
                  <a:close/>
                  <a:moveTo>
                    <a:pt x="2413" y="190"/>
                  </a:moveTo>
                  <a:lnTo>
                    <a:pt x="2447" y="190"/>
                  </a:lnTo>
                  <a:lnTo>
                    <a:pt x="2447" y="34"/>
                  </a:lnTo>
                  <a:lnTo>
                    <a:pt x="2505" y="34"/>
                  </a:lnTo>
                  <a:lnTo>
                    <a:pt x="2505" y="4"/>
                  </a:lnTo>
                  <a:lnTo>
                    <a:pt x="2353" y="4"/>
                  </a:lnTo>
                  <a:lnTo>
                    <a:pt x="2353" y="34"/>
                  </a:lnTo>
                  <a:lnTo>
                    <a:pt x="2413" y="34"/>
                  </a:lnTo>
                  <a:lnTo>
                    <a:pt x="2413" y="190"/>
                  </a:lnTo>
                  <a:close/>
                  <a:moveTo>
                    <a:pt x="2549" y="190"/>
                  </a:moveTo>
                  <a:lnTo>
                    <a:pt x="2583" y="190"/>
                  </a:lnTo>
                  <a:lnTo>
                    <a:pt x="2583" y="4"/>
                  </a:lnTo>
                  <a:lnTo>
                    <a:pt x="2549" y="4"/>
                  </a:lnTo>
                  <a:lnTo>
                    <a:pt x="2549" y="190"/>
                  </a:lnTo>
                  <a:close/>
                  <a:moveTo>
                    <a:pt x="2731" y="194"/>
                  </a:moveTo>
                  <a:lnTo>
                    <a:pt x="2731" y="194"/>
                  </a:lnTo>
                  <a:lnTo>
                    <a:pt x="2753" y="192"/>
                  </a:lnTo>
                  <a:lnTo>
                    <a:pt x="2771" y="186"/>
                  </a:lnTo>
                  <a:lnTo>
                    <a:pt x="2787" y="178"/>
                  </a:lnTo>
                  <a:lnTo>
                    <a:pt x="2801" y="166"/>
                  </a:lnTo>
                  <a:lnTo>
                    <a:pt x="2813" y="150"/>
                  </a:lnTo>
                  <a:lnTo>
                    <a:pt x="2823" y="134"/>
                  </a:lnTo>
                  <a:lnTo>
                    <a:pt x="2827" y="116"/>
                  </a:lnTo>
                  <a:lnTo>
                    <a:pt x="2829" y="98"/>
                  </a:lnTo>
                  <a:lnTo>
                    <a:pt x="2829" y="96"/>
                  </a:lnTo>
                  <a:lnTo>
                    <a:pt x="2829" y="96"/>
                  </a:lnTo>
                  <a:lnTo>
                    <a:pt x="2827" y="78"/>
                  </a:lnTo>
                  <a:lnTo>
                    <a:pt x="2823" y="60"/>
                  </a:lnTo>
                  <a:lnTo>
                    <a:pt x="2813" y="44"/>
                  </a:lnTo>
                  <a:lnTo>
                    <a:pt x="2803" y="30"/>
                  </a:lnTo>
                  <a:lnTo>
                    <a:pt x="2787" y="18"/>
                  </a:lnTo>
                  <a:lnTo>
                    <a:pt x="2771" y="8"/>
                  </a:lnTo>
                  <a:lnTo>
                    <a:pt x="2753" y="2"/>
                  </a:lnTo>
                  <a:lnTo>
                    <a:pt x="2733" y="0"/>
                  </a:lnTo>
                  <a:lnTo>
                    <a:pt x="2733" y="0"/>
                  </a:lnTo>
                  <a:lnTo>
                    <a:pt x="2711" y="2"/>
                  </a:lnTo>
                  <a:lnTo>
                    <a:pt x="2693" y="8"/>
                  </a:lnTo>
                  <a:lnTo>
                    <a:pt x="2675" y="18"/>
                  </a:lnTo>
                  <a:lnTo>
                    <a:pt x="2661" y="30"/>
                  </a:lnTo>
                  <a:lnTo>
                    <a:pt x="2651" y="44"/>
                  </a:lnTo>
                  <a:lnTo>
                    <a:pt x="2641" y="60"/>
                  </a:lnTo>
                  <a:lnTo>
                    <a:pt x="2637" y="78"/>
                  </a:lnTo>
                  <a:lnTo>
                    <a:pt x="2635" y="98"/>
                  </a:lnTo>
                  <a:lnTo>
                    <a:pt x="2635" y="98"/>
                  </a:lnTo>
                  <a:lnTo>
                    <a:pt x="2635" y="98"/>
                  </a:lnTo>
                  <a:lnTo>
                    <a:pt x="2637" y="118"/>
                  </a:lnTo>
                  <a:lnTo>
                    <a:pt x="2641" y="136"/>
                  </a:lnTo>
                  <a:lnTo>
                    <a:pt x="2649" y="152"/>
                  </a:lnTo>
                  <a:lnTo>
                    <a:pt x="2661" y="166"/>
                  </a:lnTo>
                  <a:lnTo>
                    <a:pt x="2675" y="178"/>
                  </a:lnTo>
                  <a:lnTo>
                    <a:pt x="2693" y="186"/>
                  </a:lnTo>
                  <a:lnTo>
                    <a:pt x="2711" y="192"/>
                  </a:lnTo>
                  <a:lnTo>
                    <a:pt x="2731" y="194"/>
                  </a:lnTo>
                  <a:lnTo>
                    <a:pt x="2731" y="194"/>
                  </a:lnTo>
                  <a:close/>
                  <a:moveTo>
                    <a:pt x="2733" y="164"/>
                  </a:moveTo>
                  <a:lnTo>
                    <a:pt x="2733" y="164"/>
                  </a:lnTo>
                  <a:lnTo>
                    <a:pt x="2719" y="162"/>
                  </a:lnTo>
                  <a:lnTo>
                    <a:pt x="2707" y="158"/>
                  </a:lnTo>
                  <a:lnTo>
                    <a:pt x="2695" y="152"/>
                  </a:lnTo>
                  <a:lnTo>
                    <a:pt x="2687" y="144"/>
                  </a:lnTo>
                  <a:lnTo>
                    <a:pt x="2679" y="134"/>
                  </a:lnTo>
                  <a:lnTo>
                    <a:pt x="2673" y="124"/>
                  </a:lnTo>
                  <a:lnTo>
                    <a:pt x="2669" y="110"/>
                  </a:lnTo>
                  <a:lnTo>
                    <a:pt x="2669" y="98"/>
                  </a:lnTo>
                  <a:lnTo>
                    <a:pt x="2669" y="96"/>
                  </a:lnTo>
                  <a:lnTo>
                    <a:pt x="2669" y="96"/>
                  </a:lnTo>
                  <a:lnTo>
                    <a:pt x="2669" y="84"/>
                  </a:lnTo>
                  <a:lnTo>
                    <a:pt x="2673" y="72"/>
                  </a:lnTo>
                  <a:lnTo>
                    <a:pt x="2679" y="60"/>
                  </a:lnTo>
                  <a:lnTo>
                    <a:pt x="2687" y="50"/>
                  </a:lnTo>
                  <a:lnTo>
                    <a:pt x="2695" y="42"/>
                  </a:lnTo>
                  <a:lnTo>
                    <a:pt x="2707" y="36"/>
                  </a:lnTo>
                  <a:lnTo>
                    <a:pt x="2719" y="32"/>
                  </a:lnTo>
                  <a:lnTo>
                    <a:pt x="2731" y="30"/>
                  </a:lnTo>
                  <a:lnTo>
                    <a:pt x="2731" y="30"/>
                  </a:lnTo>
                  <a:lnTo>
                    <a:pt x="2745" y="32"/>
                  </a:lnTo>
                  <a:lnTo>
                    <a:pt x="2757" y="36"/>
                  </a:lnTo>
                  <a:lnTo>
                    <a:pt x="2767" y="42"/>
                  </a:lnTo>
                  <a:lnTo>
                    <a:pt x="2777" y="50"/>
                  </a:lnTo>
                  <a:lnTo>
                    <a:pt x="2785" y="60"/>
                  </a:lnTo>
                  <a:lnTo>
                    <a:pt x="2791" y="72"/>
                  </a:lnTo>
                  <a:lnTo>
                    <a:pt x="2793" y="84"/>
                  </a:lnTo>
                  <a:lnTo>
                    <a:pt x="2795" y="98"/>
                  </a:lnTo>
                  <a:lnTo>
                    <a:pt x="2795" y="98"/>
                  </a:lnTo>
                  <a:lnTo>
                    <a:pt x="2795" y="98"/>
                  </a:lnTo>
                  <a:lnTo>
                    <a:pt x="2793" y="112"/>
                  </a:lnTo>
                  <a:lnTo>
                    <a:pt x="2791" y="124"/>
                  </a:lnTo>
                  <a:lnTo>
                    <a:pt x="2785" y="134"/>
                  </a:lnTo>
                  <a:lnTo>
                    <a:pt x="2777" y="144"/>
                  </a:lnTo>
                  <a:lnTo>
                    <a:pt x="2769" y="152"/>
                  </a:lnTo>
                  <a:lnTo>
                    <a:pt x="2757" y="158"/>
                  </a:lnTo>
                  <a:lnTo>
                    <a:pt x="2745" y="162"/>
                  </a:lnTo>
                  <a:lnTo>
                    <a:pt x="2733" y="164"/>
                  </a:lnTo>
                  <a:lnTo>
                    <a:pt x="2733" y="164"/>
                  </a:lnTo>
                  <a:close/>
                  <a:moveTo>
                    <a:pt x="2881" y="190"/>
                  </a:moveTo>
                  <a:lnTo>
                    <a:pt x="2914" y="190"/>
                  </a:lnTo>
                  <a:lnTo>
                    <a:pt x="2914" y="58"/>
                  </a:lnTo>
                  <a:lnTo>
                    <a:pt x="3018" y="190"/>
                  </a:lnTo>
                  <a:lnTo>
                    <a:pt x="3044" y="190"/>
                  </a:lnTo>
                  <a:lnTo>
                    <a:pt x="3044" y="4"/>
                  </a:lnTo>
                  <a:lnTo>
                    <a:pt x="3012" y="4"/>
                  </a:lnTo>
                  <a:lnTo>
                    <a:pt x="3012" y="134"/>
                  </a:lnTo>
                  <a:lnTo>
                    <a:pt x="2911" y="4"/>
                  </a:lnTo>
                  <a:lnTo>
                    <a:pt x="2881" y="4"/>
                  </a:lnTo>
                  <a:lnTo>
                    <a:pt x="2881" y="190"/>
                  </a:lnTo>
                  <a:close/>
                  <a:moveTo>
                    <a:pt x="3170" y="194"/>
                  </a:moveTo>
                  <a:lnTo>
                    <a:pt x="3170" y="194"/>
                  </a:lnTo>
                  <a:lnTo>
                    <a:pt x="3184" y="192"/>
                  </a:lnTo>
                  <a:lnTo>
                    <a:pt x="3196" y="190"/>
                  </a:lnTo>
                  <a:lnTo>
                    <a:pt x="3208" y="184"/>
                  </a:lnTo>
                  <a:lnTo>
                    <a:pt x="3218" y="178"/>
                  </a:lnTo>
                  <a:lnTo>
                    <a:pt x="3226" y="170"/>
                  </a:lnTo>
                  <a:lnTo>
                    <a:pt x="3232" y="160"/>
                  </a:lnTo>
                  <a:lnTo>
                    <a:pt x="3234" y="150"/>
                  </a:lnTo>
                  <a:lnTo>
                    <a:pt x="3236" y="138"/>
                  </a:lnTo>
                  <a:lnTo>
                    <a:pt x="3236" y="138"/>
                  </a:lnTo>
                  <a:lnTo>
                    <a:pt x="3236" y="138"/>
                  </a:lnTo>
                  <a:lnTo>
                    <a:pt x="3236" y="126"/>
                  </a:lnTo>
                  <a:lnTo>
                    <a:pt x="3232" y="116"/>
                  </a:lnTo>
                  <a:lnTo>
                    <a:pt x="3228" y="108"/>
                  </a:lnTo>
                  <a:lnTo>
                    <a:pt x="3220" y="102"/>
                  </a:lnTo>
                  <a:lnTo>
                    <a:pt x="3212" y="96"/>
                  </a:lnTo>
                  <a:lnTo>
                    <a:pt x="3202" y="90"/>
                  </a:lnTo>
                  <a:lnTo>
                    <a:pt x="3176" y="82"/>
                  </a:lnTo>
                  <a:lnTo>
                    <a:pt x="3176" y="82"/>
                  </a:lnTo>
                  <a:lnTo>
                    <a:pt x="3154" y="76"/>
                  </a:lnTo>
                  <a:lnTo>
                    <a:pt x="3140" y="70"/>
                  </a:lnTo>
                  <a:lnTo>
                    <a:pt x="3136" y="66"/>
                  </a:lnTo>
                  <a:lnTo>
                    <a:pt x="3134" y="62"/>
                  </a:lnTo>
                  <a:lnTo>
                    <a:pt x="3132" y="54"/>
                  </a:lnTo>
                  <a:lnTo>
                    <a:pt x="3132" y="52"/>
                  </a:lnTo>
                  <a:lnTo>
                    <a:pt x="3132" y="52"/>
                  </a:lnTo>
                  <a:lnTo>
                    <a:pt x="3134" y="44"/>
                  </a:lnTo>
                  <a:lnTo>
                    <a:pt x="3140" y="36"/>
                  </a:lnTo>
                  <a:lnTo>
                    <a:pt x="3150" y="32"/>
                  </a:lnTo>
                  <a:lnTo>
                    <a:pt x="3162" y="30"/>
                  </a:lnTo>
                  <a:lnTo>
                    <a:pt x="3162" y="30"/>
                  </a:lnTo>
                  <a:lnTo>
                    <a:pt x="3176" y="32"/>
                  </a:lnTo>
                  <a:lnTo>
                    <a:pt x="3188" y="36"/>
                  </a:lnTo>
                  <a:lnTo>
                    <a:pt x="3200" y="42"/>
                  </a:lnTo>
                  <a:lnTo>
                    <a:pt x="3212" y="50"/>
                  </a:lnTo>
                  <a:lnTo>
                    <a:pt x="3230" y="24"/>
                  </a:lnTo>
                  <a:lnTo>
                    <a:pt x="3230" y="24"/>
                  </a:lnTo>
                  <a:lnTo>
                    <a:pt x="3216" y="14"/>
                  </a:lnTo>
                  <a:lnTo>
                    <a:pt x="3200" y="8"/>
                  </a:lnTo>
                  <a:lnTo>
                    <a:pt x="3182" y="4"/>
                  </a:lnTo>
                  <a:lnTo>
                    <a:pt x="3162" y="2"/>
                  </a:lnTo>
                  <a:lnTo>
                    <a:pt x="3162" y="2"/>
                  </a:lnTo>
                  <a:lnTo>
                    <a:pt x="3150" y="2"/>
                  </a:lnTo>
                  <a:lnTo>
                    <a:pt x="3138" y="6"/>
                  </a:lnTo>
                  <a:lnTo>
                    <a:pt x="3126" y="10"/>
                  </a:lnTo>
                  <a:lnTo>
                    <a:pt x="3118" y="16"/>
                  </a:lnTo>
                  <a:lnTo>
                    <a:pt x="3110" y="24"/>
                  </a:lnTo>
                  <a:lnTo>
                    <a:pt x="3104" y="34"/>
                  </a:lnTo>
                  <a:lnTo>
                    <a:pt x="3100" y="44"/>
                  </a:lnTo>
                  <a:lnTo>
                    <a:pt x="3100" y="56"/>
                  </a:lnTo>
                  <a:lnTo>
                    <a:pt x="3100" y="56"/>
                  </a:lnTo>
                  <a:lnTo>
                    <a:pt x="3100" y="56"/>
                  </a:lnTo>
                  <a:lnTo>
                    <a:pt x="3100" y="68"/>
                  </a:lnTo>
                  <a:lnTo>
                    <a:pt x="3104" y="78"/>
                  </a:lnTo>
                  <a:lnTo>
                    <a:pt x="3108" y="86"/>
                  </a:lnTo>
                  <a:lnTo>
                    <a:pt x="3116" y="94"/>
                  </a:lnTo>
                  <a:lnTo>
                    <a:pt x="3124" y="98"/>
                  </a:lnTo>
                  <a:lnTo>
                    <a:pt x="3134" y="104"/>
                  </a:lnTo>
                  <a:lnTo>
                    <a:pt x="3162" y="112"/>
                  </a:lnTo>
                  <a:lnTo>
                    <a:pt x="3162" y="112"/>
                  </a:lnTo>
                  <a:lnTo>
                    <a:pt x="3182" y="118"/>
                  </a:lnTo>
                  <a:lnTo>
                    <a:pt x="3196" y="124"/>
                  </a:lnTo>
                  <a:lnTo>
                    <a:pt x="3200" y="128"/>
                  </a:lnTo>
                  <a:lnTo>
                    <a:pt x="3202" y="132"/>
                  </a:lnTo>
                  <a:lnTo>
                    <a:pt x="3204" y="140"/>
                  </a:lnTo>
                  <a:lnTo>
                    <a:pt x="3204" y="140"/>
                  </a:lnTo>
                  <a:lnTo>
                    <a:pt x="3204" y="140"/>
                  </a:lnTo>
                  <a:lnTo>
                    <a:pt x="3202" y="146"/>
                  </a:lnTo>
                  <a:lnTo>
                    <a:pt x="3202" y="150"/>
                  </a:lnTo>
                  <a:lnTo>
                    <a:pt x="3194" y="158"/>
                  </a:lnTo>
                  <a:lnTo>
                    <a:pt x="3184" y="162"/>
                  </a:lnTo>
                  <a:lnTo>
                    <a:pt x="3170" y="164"/>
                  </a:lnTo>
                  <a:lnTo>
                    <a:pt x="3170" y="164"/>
                  </a:lnTo>
                  <a:lnTo>
                    <a:pt x="3154" y="162"/>
                  </a:lnTo>
                  <a:lnTo>
                    <a:pt x="3138" y="158"/>
                  </a:lnTo>
                  <a:lnTo>
                    <a:pt x="3124" y="150"/>
                  </a:lnTo>
                  <a:lnTo>
                    <a:pt x="3112" y="140"/>
                  </a:lnTo>
                  <a:lnTo>
                    <a:pt x="3092" y="164"/>
                  </a:lnTo>
                  <a:lnTo>
                    <a:pt x="3092" y="164"/>
                  </a:lnTo>
                  <a:lnTo>
                    <a:pt x="3110" y="176"/>
                  </a:lnTo>
                  <a:lnTo>
                    <a:pt x="3128" y="186"/>
                  </a:lnTo>
                  <a:lnTo>
                    <a:pt x="3148" y="192"/>
                  </a:lnTo>
                  <a:lnTo>
                    <a:pt x="3170" y="194"/>
                  </a:lnTo>
                  <a:lnTo>
                    <a:pt x="3170" y="19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grpSp>
      <p:sp>
        <p:nvSpPr>
          <p:cNvPr id="26" name="Google Shape;26;p145"/>
          <p:cNvSpPr txBox="1">
            <a:spLocks noGrp="1"/>
          </p:cNvSpPr>
          <p:nvPr>
            <p:ph type="body" idx="4"/>
          </p:nvPr>
        </p:nvSpPr>
        <p:spPr>
          <a:xfrm>
            <a:off x="454025" y="3106826"/>
            <a:ext cx="8235950" cy="182006"/>
          </a:xfrm>
          <a:prstGeom prst="rect">
            <a:avLst/>
          </a:prstGeom>
          <a:noFill/>
          <a:ln>
            <a:noFill/>
          </a:ln>
        </p:spPr>
        <p:txBody>
          <a:bodyPr spcFirstLastPara="1" wrap="square" lIns="0" tIns="91425" rIns="0" bIns="91425" anchor="b" anchorCtr="0">
            <a:noAutofit/>
          </a:bodyPr>
          <a:lstStyle>
            <a:lvl1pPr marL="457200" lvl="0" indent="-228600" algn="ctr">
              <a:lnSpc>
                <a:spcPct val="100000"/>
              </a:lnSpc>
              <a:spcBef>
                <a:spcPts val="240"/>
              </a:spcBef>
              <a:spcAft>
                <a:spcPts val="0"/>
              </a:spcAft>
              <a:buClr>
                <a:schemeClr val="dk1"/>
              </a:buClr>
              <a:buSzPts val="1200"/>
              <a:buNone/>
              <a:defRPr sz="1200">
                <a:solidFill>
                  <a:schemeClr val="dk1"/>
                </a:solidFill>
                <a:latin typeface="Georgia"/>
                <a:ea typeface="Georgia"/>
                <a:cs typeface="Georgia"/>
                <a:sym typeface="Georgia"/>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228600" algn="l">
              <a:lnSpc>
                <a:spcPct val="100000"/>
              </a:lnSpc>
              <a:spcBef>
                <a:spcPts val="220"/>
              </a:spcBef>
              <a:spcAft>
                <a:spcPts val="0"/>
              </a:spcAft>
              <a:buClr>
                <a:schemeClr val="dk1"/>
              </a:buClr>
              <a:buSzPts val="11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 Photos with titles/subtitles">
  <p:cSld name="2 Photos with titles/subtitles">
    <p:spTree>
      <p:nvGrpSpPr>
        <p:cNvPr id="1" name="Shape 152"/>
        <p:cNvGrpSpPr/>
        <p:nvPr/>
      </p:nvGrpSpPr>
      <p:grpSpPr>
        <a:xfrm>
          <a:off x="0" y="0"/>
          <a:ext cx="0" cy="0"/>
          <a:chOff x="0" y="0"/>
          <a:chExt cx="0" cy="0"/>
        </a:xfrm>
      </p:grpSpPr>
      <p:sp>
        <p:nvSpPr>
          <p:cNvPr id="153" name="Google Shape;153;p157"/>
          <p:cNvSpPr txBox="1">
            <a:spLocks noGrp="1"/>
          </p:cNvSpPr>
          <p:nvPr>
            <p:ph type="dt" idx="10"/>
          </p:nvPr>
        </p:nvSpPr>
        <p:spPr>
          <a:xfrm>
            <a:off x="6899808" y="4828032"/>
            <a:ext cx="1083733" cy="273844"/>
          </a:xfrm>
          <a:prstGeom prst="rect">
            <a:avLst/>
          </a:prstGeom>
          <a:noFill/>
          <a:ln>
            <a:noFill/>
          </a:ln>
        </p:spPr>
        <p:txBody>
          <a:bodyPr spcFirstLastPara="1" wrap="square" lIns="91425" tIns="45700" rIns="0"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157"/>
          <p:cNvSpPr txBox="1">
            <a:spLocks noGrp="1"/>
          </p:cNvSpPr>
          <p:nvPr>
            <p:ph type="sldNum" idx="12"/>
          </p:nvPr>
        </p:nvSpPr>
        <p:spPr>
          <a:xfrm>
            <a:off x="8161869" y="4828032"/>
            <a:ext cx="524935"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55" name="Google Shape;155;p157"/>
          <p:cNvSpPr>
            <a:spLocks noGrp="1"/>
          </p:cNvSpPr>
          <p:nvPr>
            <p:ph type="pic" idx="2"/>
          </p:nvPr>
        </p:nvSpPr>
        <p:spPr>
          <a:xfrm>
            <a:off x="454025" y="817683"/>
            <a:ext cx="4003675" cy="2387600"/>
          </a:xfrm>
          <a:prstGeom prst="rect">
            <a:avLst/>
          </a:prstGeom>
          <a:noFill/>
          <a:ln>
            <a:noFill/>
          </a:ln>
        </p:spPr>
        <p:txBody>
          <a:bodyPr spcFirstLastPara="1" wrap="square" lIns="0" tIns="45700" rIns="0" bIns="45700" anchor="t" anchorCtr="0">
            <a:noAutofit/>
          </a:bodyPr>
          <a:lstStyle>
            <a:lvl1pPr marR="0" lvl="0" algn="l" rtl="0">
              <a:lnSpc>
                <a:spcPct val="100000"/>
              </a:lnSpc>
              <a:spcBef>
                <a:spcPts val="320"/>
              </a:spcBef>
              <a:spcAft>
                <a:spcPts val="0"/>
              </a:spcAft>
              <a:buClr>
                <a:srgbClr val="181818"/>
              </a:buClr>
              <a:buSzPts val="1600"/>
              <a:buFont typeface="Arial"/>
              <a:buNone/>
              <a:defRPr sz="1600" b="0" i="0" u="none" strike="noStrike" cap="none">
                <a:solidFill>
                  <a:srgbClr val="181818"/>
                </a:solidFill>
                <a:latin typeface="Georgia"/>
                <a:ea typeface="Georgia"/>
                <a:cs typeface="Georgia"/>
                <a:sym typeface="Georgia"/>
              </a:defRPr>
            </a:lvl1pPr>
            <a:lvl2pPr marR="0" lvl="1"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2pPr>
            <a:lvl3pPr marR="0" lvl="2" algn="l" rtl="0">
              <a:lnSpc>
                <a:spcPct val="100000"/>
              </a:lnSpc>
              <a:spcBef>
                <a:spcPts val="240"/>
              </a:spcBef>
              <a:spcAft>
                <a:spcPts val="0"/>
              </a:spcAft>
              <a:buClr>
                <a:srgbClr val="B5D084"/>
              </a:buClr>
              <a:buSzPts val="1200"/>
              <a:buFont typeface="Arial"/>
              <a:buChar char="•"/>
              <a:defRPr sz="1200" b="0" i="0" u="none" strike="noStrike" cap="none">
                <a:solidFill>
                  <a:srgbClr val="B5D084"/>
                </a:solidFill>
                <a:latin typeface="Georgia"/>
                <a:ea typeface="Georgia"/>
                <a:cs typeface="Georgia"/>
                <a:sym typeface="Georgia"/>
              </a:defRPr>
            </a:lvl3pPr>
            <a:lvl4pPr marR="0" lvl="3" algn="l" rtl="0">
              <a:lnSpc>
                <a:spcPct val="100000"/>
              </a:lnSpc>
              <a:spcBef>
                <a:spcPts val="220"/>
              </a:spcBef>
              <a:spcAft>
                <a:spcPts val="0"/>
              </a:spcAft>
              <a:buClr>
                <a:schemeClr val="dk1"/>
              </a:buClr>
              <a:buSzPts val="1100"/>
              <a:buFont typeface="Arial"/>
              <a:buChar char="–"/>
              <a:defRPr sz="1100" b="0" i="0" u="none" strike="noStrike" cap="none">
                <a:solidFill>
                  <a:schemeClr val="dk1"/>
                </a:solidFill>
                <a:latin typeface="Constantia"/>
                <a:ea typeface="Constantia"/>
                <a:cs typeface="Constantia"/>
                <a:sym typeface="Constantia"/>
              </a:defRPr>
            </a:lvl4pPr>
            <a:lvl5pPr marR="0" lvl="4" algn="l" rtl="0">
              <a:lnSpc>
                <a:spcPct val="100000"/>
              </a:lnSpc>
              <a:spcBef>
                <a:spcPts val="220"/>
              </a:spcBef>
              <a:spcAft>
                <a:spcPts val="0"/>
              </a:spcAft>
              <a:buClr>
                <a:schemeClr val="dk1"/>
              </a:buClr>
              <a:buSzPts val="1100"/>
              <a:buFont typeface="Arial"/>
              <a:buChar char="»"/>
              <a:defRPr sz="1100" b="0" i="0" u="none" strike="noStrike" cap="none">
                <a:solidFill>
                  <a:schemeClr val="dk1"/>
                </a:solidFill>
                <a:latin typeface="Constantia"/>
                <a:ea typeface="Constantia"/>
                <a:cs typeface="Constantia"/>
                <a:sym typeface="Constantia"/>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9pPr>
          </a:lstStyle>
          <a:p>
            <a:endParaRPr/>
          </a:p>
        </p:txBody>
      </p:sp>
      <p:sp>
        <p:nvSpPr>
          <p:cNvPr id="156" name="Google Shape;156;p157"/>
          <p:cNvSpPr txBox="1">
            <a:spLocks noGrp="1"/>
          </p:cNvSpPr>
          <p:nvPr>
            <p:ph type="body" idx="1"/>
          </p:nvPr>
        </p:nvSpPr>
        <p:spPr>
          <a:xfrm>
            <a:off x="454025" y="3297359"/>
            <a:ext cx="3987800" cy="28575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280"/>
              </a:spcBef>
              <a:spcAft>
                <a:spcPts val="0"/>
              </a:spcAft>
              <a:buClr>
                <a:schemeClr val="accent1"/>
              </a:buClr>
              <a:buSzPts val="1400"/>
              <a:buFont typeface="Arial"/>
              <a:buNone/>
              <a:defRPr sz="1400">
                <a:solidFill>
                  <a:schemeClr val="accent1"/>
                </a:solidFill>
                <a:latin typeface="Century Gothic"/>
                <a:ea typeface="Century Gothic"/>
                <a:cs typeface="Century Gothic"/>
                <a:sym typeface="Century Gothic"/>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57" name="Google Shape;157;p157"/>
          <p:cNvSpPr txBox="1">
            <a:spLocks noGrp="1"/>
          </p:cNvSpPr>
          <p:nvPr>
            <p:ph type="body" idx="3"/>
          </p:nvPr>
        </p:nvSpPr>
        <p:spPr>
          <a:xfrm>
            <a:off x="454025" y="3703758"/>
            <a:ext cx="3987800" cy="100607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40"/>
              </a:spcBef>
              <a:spcAft>
                <a:spcPts val="0"/>
              </a:spcAft>
              <a:buClr>
                <a:srgbClr val="787878"/>
              </a:buClr>
              <a:buSzPts val="1200"/>
              <a:buFont typeface="Arial"/>
              <a:buNone/>
              <a:defRPr sz="1200">
                <a:solidFill>
                  <a:srgbClr val="787878"/>
                </a:solidFill>
                <a:latin typeface="Georgia"/>
                <a:ea typeface="Georgia"/>
                <a:cs typeface="Georgia"/>
                <a:sym typeface="Georgia"/>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58" name="Google Shape;158;p157"/>
          <p:cNvSpPr>
            <a:spLocks noGrp="1"/>
          </p:cNvSpPr>
          <p:nvPr>
            <p:ph type="pic" idx="4"/>
          </p:nvPr>
        </p:nvSpPr>
        <p:spPr>
          <a:xfrm>
            <a:off x="4681538" y="817683"/>
            <a:ext cx="4005266" cy="2387600"/>
          </a:xfrm>
          <a:prstGeom prst="rect">
            <a:avLst/>
          </a:prstGeom>
          <a:noFill/>
          <a:ln>
            <a:noFill/>
          </a:ln>
        </p:spPr>
        <p:txBody>
          <a:bodyPr spcFirstLastPara="1" wrap="square" lIns="0" tIns="45700" rIns="0" bIns="45700" anchor="t" anchorCtr="0">
            <a:noAutofit/>
          </a:bodyPr>
          <a:lstStyle>
            <a:lvl1pPr marR="0" lvl="0" algn="l" rtl="0">
              <a:lnSpc>
                <a:spcPct val="100000"/>
              </a:lnSpc>
              <a:spcBef>
                <a:spcPts val="320"/>
              </a:spcBef>
              <a:spcAft>
                <a:spcPts val="0"/>
              </a:spcAft>
              <a:buClr>
                <a:srgbClr val="181818"/>
              </a:buClr>
              <a:buSzPts val="1600"/>
              <a:buFont typeface="Arial"/>
              <a:buNone/>
              <a:defRPr sz="1600" b="0" i="0" u="none" strike="noStrike" cap="none">
                <a:solidFill>
                  <a:srgbClr val="181818"/>
                </a:solidFill>
                <a:latin typeface="Georgia"/>
                <a:ea typeface="Georgia"/>
                <a:cs typeface="Georgia"/>
                <a:sym typeface="Georgia"/>
              </a:defRPr>
            </a:lvl1pPr>
            <a:lvl2pPr marR="0" lvl="1"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2pPr>
            <a:lvl3pPr marR="0" lvl="2" algn="l" rtl="0">
              <a:lnSpc>
                <a:spcPct val="100000"/>
              </a:lnSpc>
              <a:spcBef>
                <a:spcPts val="240"/>
              </a:spcBef>
              <a:spcAft>
                <a:spcPts val="0"/>
              </a:spcAft>
              <a:buClr>
                <a:srgbClr val="B5D084"/>
              </a:buClr>
              <a:buSzPts val="1200"/>
              <a:buFont typeface="Arial"/>
              <a:buChar char="•"/>
              <a:defRPr sz="1200" b="0" i="0" u="none" strike="noStrike" cap="none">
                <a:solidFill>
                  <a:srgbClr val="B5D084"/>
                </a:solidFill>
                <a:latin typeface="Georgia"/>
                <a:ea typeface="Georgia"/>
                <a:cs typeface="Georgia"/>
                <a:sym typeface="Georgia"/>
              </a:defRPr>
            </a:lvl3pPr>
            <a:lvl4pPr marR="0" lvl="3" algn="l" rtl="0">
              <a:lnSpc>
                <a:spcPct val="100000"/>
              </a:lnSpc>
              <a:spcBef>
                <a:spcPts val="220"/>
              </a:spcBef>
              <a:spcAft>
                <a:spcPts val="0"/>
              </a:spcAft>
              <a:buClr>
                <a:schemeClr val="dk1"/>
              </a:buClr>
              <a:buSzPts val="1100"/>
              <a:buFont typeface="Arial"/>
              <a:buChar char="–"/>
              <a:defRPr sz="1100" b="0" i="0" u="none" strike="noStrike" cap="none">
                <a:solidFill>
                  <a:schemeClr val="dk1"/>
                </a:solidFill>
                <a:latin typeface="Constantia"/>
                <a:ea typeface="Constantia"/>
                <a:cs typeface="Constantia"/>
                <a:sym typeface="Constantia"/>
              </a:defRPr>
            </a:lvl4pPr>
            <a:lvl5pPr marR="0" lvl="4" algn="l" rtl="0">
              <a:lnSpc>
                <a:spcPct val="100000"/>
              </a:lnSpc>
              <a:spcBef>
                <a:spcPts val="220"/>
              </a:spcBef>
              <a:spcAft>
                <a:spcPts val="0"/>
              </a:spcAft>
              <a:buClr>
                <a:schemeClr val="dk1"/>
              </a:buClr>
              <a:buSzPts val="1100"/>
              <a:buFont typeface="Arial"/>
              <a:buChar char="»"/>
              <a:defRPr sz="1100" b="0" i="0" u="none" strike="noStrike" cap="none">
                <a:solidFill>
                  <a:schemeClr val="dk1"/>
                </a:solidFill>
                <a:latin typeface="Constantia"/>
                <a:ea typeface="Constantia"/>
                <a:cs typeface="Constantia"/>
                <a:sym typeface="Constantia"/>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9pPr>
          </a:lstStyle>
          <a:p>
            <a:endParaRPr/>
          </a:p>
        </p:txBody>
      </p:sp>
      <p:sp>
        <p:nvSpPr>
          <p:cNvPr id="159" name="Google Shape;159;p157"/>
          <p:cNvSpPr txBox="1">
            <a:spLocks noGrp="1"/>
          </p:cNvSpPr>
          <p:nvPr>
            <p:ph type="body" idx="5"/>
          </p:nvPr>
        </p:nvSpPr>
        <p:spPr>
          <a:xfrm>
            <a:off x="4681538" y="3297359"/>
            <a:ext cx="4005266" cy="28575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280"/>
              </a:spcBef>
              <a:spcAft>
                <a:spcPts val="0"/>
              </a:spcAft>
              <a:buClr>
                <a:schemeClr val="accent1"/>
              </a:buClr>
              <a:buSzPts val="1400"/>
              <a:buFont typeface="Arial"/>
              <a:buNone/>
              <a:defRPr sz="1400">
                <a:solidFill>
                  <a:schemeClr val="accent1"/>
                </a:solidFill>
                <a:latin typeface="Century Gothic"/>
                <a:ea typeface="Century Gothic"/>
                <a:cs typeface="Century Gothic"/>
                <a:sym typeface="Century Gothic"/>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60" name="Google Shape;160;p157"/>
          <p:cNvSpPr txBox="1">
            <a:spLocks noGrp="1"/>
          </p:cNvSpPr>
          <p:nvPr>
            <p:ph type="body" idx="6"/>
          </p:nvPr>
        </p:nvSpPr>
        <p:spPr>
          <a:xfrm>
            <a:off x="4681537" y="3703758"/>
            <a:ext cx="4005267" cy="100607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40"/>
              </a:spcBef>
              <a:spcAft>
                <a:spcPts val="0"/>
              </a:spcAft>
              <a:buClr>
                <a:srgbClr val="787878"/>
              </a:buClr>
              <a:buSzPts val="1200"/>
              <a:buFont typeface="Arial"/>
              <a:buNone/>
              <a:defRPr sz="1200">
                <a:solidFill>
                  <a:srgbClr val="787878"/>
                </a:solidFill>
                <a:latin typeface="Georgia"/>
                <a:ea typeface="Georgia"/>
                <a:cs typeface="Georgia"/>
                <a:sym typeface="Georgia"/>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61" name="Google Shape;161;p157"/>
          <p:cNvSpPr txBox="1">
            <a:spLocks noGrp="1"/>
          </p:cNvSpPr>
          <p:nvPr>
            <p:ph type="title"/>
          </p:nvPr>
        </p:nvSpPr>
        <p:spPr>
          <a:xfrm>
            <a:off x="454025" y="1"/>
            <a:ext cx="8232780" cy="596900"/>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Clr>
                <a:srgbClr val="538C3F"/>
              </a:buClr>
              <a:buSzPts val="2000"/>
              <a:buFont typeface="Century Gothic"/>
              <a:buNone/>
              <a:defRPr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 photos with titles/subtitles">
  <p:cSld name="4 photos with titles/subtitles">
    <p:spTree>
      <p:nvGrpSpPr>
        <p:cNvPr id="1" name="Shape 162"/>
        <p:cNvGrpSpPr/>
        <p:nvPr/>
      </p:nvGrpSpPr>
      <p:grpSpPr>
        <a:xfrm>
          <a:off x="0" y="0"/>
          <a:ext cx="0" cy="0"/>
          <a:chOff x="0" y="0"/>
          <a:chExt cx="0" cy="0"/>
        </a:xfrm>
      </p:grpSpPr>
      <p:sp>
        <p:nvSpPr>
          <p:cNvPr id="163" name="Google Shape;163;p158"/>
          <p:cNvSpPr txBox="1">
            <a:spLocks noGrp="1"/>
          </p:cNvSpPr>
          <p:nvPr>
            <p:ph type="dt" idx="10"/>
          </p:nvPr>
        </p:nvSpPr>
        <p:spPr>
          <a:xfrm>
            <a:off x="6899808" y="4828032"/>
            <a:ext cx="1083733" cy="273844"/>
          </a:xfrm>
          <a:prstGeom prst="rect">
            <a:avLst/>
          </a:prstGeom>
          <a:noFill/>
          <a:ln>
            <a:noFill/>
          </a:ln>
        </p:spPr>
        <p:txBody>
          <a:bodyPr spcFirstLastPara="1" wrap="square" lIns="91425" tIns="45700" rIns="0"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p158"/>
          <p:cNvSpPr txBox="1">
            <a:spLocks noGrp="1"/>
          </p:cNvSpPr>
          <p:nvPr>
            <p:ph type="sldNum" idx="12"/>
          </p:nvPr>
        </p:nvSpPr>
        <p:spPr>
          <a:xfrm>
            <a:off x="8161869" y="4828032"/>
            <a:ext cx="524935"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65" name="Google Shape;165;p158"/>
          <p:cNvSpPr txBox="1">
            <a:spLocks noGrp="1"/>
          </p:cNvSpPr>
          <p:nvPr>
            <p:ph type="body" idx="1"/>
          </p:nvPr>
        </p:nvSpPr>
        <p:spPr>
          <a:xfrm>
            <a:off x="454026" y="2348765"/>
            <a:ext cx="1900237" cy="28575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240"/>
              </a:spcBef>
              <a:spcAft>
                <a:spcPts val="0"/>
              </a:spcAft>
              <a:buClr>
                <a:schemeClr val="accent1"/>
              </a:buClr>
              <a:buSzPts val="1200"/>
              <a:buFont typeface="Arial"/>
              <a:buNone/>
              <a:defRPr sz="1200">
                <a:solidFill>
                  <a:schemeClr val="accent1"/>
                </a:solidFill>
                <a:latin typeface="Century Gothic"/>
                <a:ea typeface="Century Gothic"/>
                <a:cs typeface="Century Gothic"/>
                <a:sym typeface="Century Gothic"/>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66" name="Google Shape;166;p158"/>
          <p:cNvSpPr txBox="1">
            <a:spLocks noGrp="1"/>
          </p:cNvSpPr>
          <p:nvPr>
            <p:ph type="body" idx="2"/>
          </p:nvPr>
        </p:nvSpPr>
        <p:spPr>
          <a:xfrm>
            <a:off x="454026" y="2755165"/>
            <a:ext cx="1881187" cy="191936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40"/>
              </a:spcBef>
              <a:spcAft>
                <a:spcPts val="0"/>
              </a:spcAft>
              <a:buClr>
                <a:srgbClr val="787878"/>
              </a:buClr>
              <a:buSzPts val="1200"/>
              <a:buFont typeface="Arial"/>
              <a:buNone/>
              <a:defRPr sz="1200">
                <a:solidFill>
                  <a:srgbClr val="787878"/>
                </a:solidFill>
                <a:latin typeface="Georgia"/>
                <a:ea typeface="Georgia"/>
                <a:cs typeface="Georgia"/>
                <a:sym typeface="Georgia"/>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67" name="Google Shape;167;p158"/>
          <p:cNvSpPr>
            <a:spLocks noGrp="1"/>
          </p:cNvSpPr>
          <p:nvPr>
            <p:ph type="pic" idx="3"/>
          </p:nvPr>
        </p:nvSpPr>
        <p:spPr>
          <a:xfrm>
            <a:off x="2565401" y="827938"/>
            <a:ext cx="1892300" cy="1440656"/>
          </a:xfrm>
          <a:prstGeom prst="rect">
            <a:avLst/>
          </a:prstGeom>
          <a:noFill/>
          <a:ln>
            <a:noFill/>
          </a:ln>
        </p:spPr>
        <p:txBody>
          <a:bodyPr spcFirstLastPara="1" wrap="square" lIns="0" tIns="45700" rIns="0" bIns="45700" anchor="t" anchorCtr="0">
            <a:noAutofit/>
          </a:bodyPr>
          <a:lstStyle>
            <a:lvl1pPr marR="0" lvl="0" algn="l" rtl="0">
              <a:lnSpc>
                <a:spcPct val="100000"/>
              </a:lnSpc>
              <a:spcBef>
                <a:spcPts val="320"/>
              </a:spcBef>
              <a:spcAft>
                <a:spcPts val="0"/>
              </a:spcAft>
              <a:buClr>
                <a:srgbClr val="181818"/>
              </a:buClr>
              <a:buSzPts val="1600"/>
              <a:buFont typeface="Arial"/>
              <a:buNone/>
              <a:defRPr sz="1600" b="0" i="0" u="none" strike="noStrike" cap="none">
                <a:solidFill>
                  <a:srgbClr val="181818"/>
                </a:solidFill>
                <a:latin typeface="Georgia"/>
                <a:ea typeface="Georgia"/>
                <a:cs typeface="Georgia"/>
                <a:sym typeface="Georgia"/>
              </a:defRPr>
            </a:lvl1pPr>
            <a:lvl2pPr marR="0" lvl="1"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2pPr>
            <a:lvl3pPr marR="0" lvl="2" algn="l" rtl="0">
              <a:lnSpc>
                <a:spcPct val="100000"/>
              </a:lnSpc>
              <a:spcBef>
                <a:spcPts val="240"/>
              </a:spcBef>
              <a:spcAft>
                <a:spcPts val="0"/>
              </a:spcAft>
              <a:buClr>
                <a:srgbClr val="B5D084"/>
              </a:buClr>
              <a:buSzPts val="1200"/>
              <a:buFont typeface="Arial"/>
              <a:buChar char="•"/>
              <a:defRPr sz="1200" b="0" i="0" u="none" strike="noStrike" cap="none">
                <a:solidFill>
                  <a:srgbClr val="B5D084"/>
                </a:solidFill>
                <a:latin typeface="Georgia"/>
                <a:ea typeface="Georgia"/>
                <a:cs typeface="Georgia"/>
                <a:sym typeface="Georgia"/>
              </a:defRPr>
            </a:lvl3pPr>
            <a:lvl4pPr marR="0" lvl="3" algn="l" rtl="0">
              <a:lnSpc>
                <a:spcPct val="100000"/>
              </a:lnSpc>
              <a:spcBef>
                <a:spcPts val="220"/>
              </a:spcBef>
              <a:spcAft>
                <a:spcPts val="0"/>
              </a:spcAft>
              <a:buClr>
                <a:schemeClr val="dk1"/>
              </a:buClr>
              <a:buSzPts val="1100"/>
              <a:buFont typeface="Arial"/>
              <a:buChar char="–"/>
              <a:defRPr sz="1100" b="0" i="0" u="none" strike="noStrike" cap="none">
                <a:solidFill>
                  <a:schemeClr val="dk1"/>
                </a:solidFill>
                <a:latin typeface="Constantia"/>
                <a:ea typeface="Constantia"/>
                <a:cs typeface="Constantia"/>
                <a:sym typeface="Constantia"/>
              </a:defRPr>
            </a:lvl4pPr>
            <a:lvl5pPr marR="0" lvl="4" algn="l" rtl="0">
              <a:lnSpc>
                <a:spcPct val="100000"/>
              </a:lnSpc>
              <a:spcBef>
                <a:spcPts val="220"/>
              </a:spcBef>
              <a:spcAft>
                <a:spcPts val="0"/>
              </a:spcAft>
              <a:buClr>
                <a:schemeClr val="dk1"/>
              </a:buClr>
              <a:buSzPts val="1100"/>
              <a:buFont typeface="Arial"/>
              <a:buChar char="»"/>
              <a:defRPr sz="1100" b="0" i="0" u="none" strike="noStrike" cap="none">
                <a:solidFill>
                  <a:schemeClr val="dk1"/>
                </a:solidFill>
                <a:latin typeface="Constantia"/>
                <a:ea typeface="Constantia"/>
                <a:cs typeface="Constantia"/>
                <a:sym typeface="Constantia"/>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9pPr>
          </a:lstStyle>
          <a:p>
            <a:endParaRPr/>
          </a:p>
        </p:txBody>
      </p:sp>
      <p:sp>
        <p:nvSpPr>
          <p:cNvPr id="168" name="Google Shape;168;p158"/>
          <p:cNvSpPr txBox="1">
            <a:spLocks noGrp="1"/>
          </p:cNvSpPr>
          <p:nvPr>
            <p:ph type="body" idx="4"/>
          </p:nvPr>
        </p:nvSpPr>
        <p:spPr>
          <a:xfrm>
            <a:off x="2574926" y="2348765"/>
            <a:ext cx="1882774" cy="285750"/>
          </a:xfrm>
          <a:prstGeom prst="rect">
            <a:avLst/>
          </a:prstGeom>
          <a:noFill/>
          <a:ln>
            <a:noFill/>
          </a:ln>
        </p:spPr>
        <p:txBody>
          <a:bodyPr spcFirstLastPara="1" wrap="square" lIns="0" tIns="0" rIns="0" bIns="0" anchor="b" anchorCtr="0">
            <a:noAutofit/>
          </a:bodyPr>
          <a:lstStyle>
            <a:lvl1pPr marL="457200" marR="0" lvl="0" indent="-228600" algn="l">
              <a:lnSpc>
                <a:spcPct val="100000"/>
              </a:lnSpc>
              <a:spcBef>
                <a:spcPts val="240"/>
              </a:spcBef>
              <a:spcAft>
                <a:spcPts val="0"/>
              </a:spcAft>
              <a:buClr>
                <a:schemeClr val="accent1"/>
              </a:buClr>
              <a:buSzPts val="1200"/>
              <a:buFont typeface="Arial"/>
              <a:buNone/>
              <a:defRPr sz="1200">
                <a:solidFill>
                  <a:schemeClr val="accent1"/>
                </a:solidFill>
                <a:latin typeface="Century Gothic"/>
                <a:ea typeface="Century Gothic"/>
                <a:cs typeface="Century Gothic"/>
                <a:sym typeface="Century Gothic"/>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69" name="Google Shape;169;p158"/>
          <p:cNvSpPr txBox="1">
            <a:spLocks noGrp="1"/>
          </p:cNvSpPr>
          <p:nvPr>
            <p:ph type="body" idx="5"/>
          </p:nvPr>
        </p:nvSpPr>
        <p:spPr>
          <a:xfrm>
            <a:off x="2574925" y="2755165"/>
            <a:ext cx="1882775" cy="1919369"/>
          </a:xfrm>
          <a:prstGeom prst="rect">
            <a:avLst/>
          </a:prstGeom>
          <a:noFill/>
          <a:ln>
            <a:noFill/>
          </a:ln>
        </p:spPr>
        <p:txBody>
          <a:bodyPr spcFirstLastPara="1" wrap="square" lIns="0" tIns="0" rIns="0" bIns="0" anchor="t" anchorCtr="0">
            <a:noAutofit/>
          </a:bodyPr>
          <a:lstStyle>
            <a:lvl1pPr marL="457200" marR="0" lvl="0" indent="-228600" algn="l">
              <a:lnSpc>
                <a:spcPct val="100000"/>
              </a:lnSpc>
              <a:spcBef>
                <a:spcPts val="240"/>
              </a:spcBef>
              <a:spcAft>
                <a:spcPts val="0"/>
              </a:spcAft>
              <a:buClr>
                <a:srgbClr val="787878"/>
              </a:buClr>
              <a:buSzPts val="1200"/>
              <a:buFont typeface="Arial"/>
              <a:buNone/>
              <a:defRPr sz="1200">
                <a:solidFill>
                  <a:srgbClr val="787878"/>
                </a:solidFill>
                <a:latin typeface="Georgia"/>
                <a:ea typeface="Georgia"/>
                <a:cs typeface="Georgia"/>
                <a:sym typeface="Georgia"/>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0" name="Google Shape;170;p158"/>
          <p:cNvSpPr>
            <a:spLocks noGrp="1"/>
          </p:cNvSpPr>
          <p:nvPr>
            <p:ph type="pic" idx="6"/>
          </p:nvPr>
        </p:nvSpPr>
        <p:spPr>
          <a:xfrm>
            <a:off x="4683126" y="827938"/>
            <a:ext cx="1893887" cy="1440656"/>
          </a:xfrm>
          <a:prstGeom prst="rect">
            <a:avLst/>
          </a:prstGeom>
          <a:noFill/>
          <a:ln>
            <a:noFill/>
          </a:ln>
        </p:spPr>
        <p:txBody>
          <a:bodyPr spcFirstLastPara="1" wrap="square" lIns="0" tIns="45700" rIns="0" bIns="45700" anchor="t" anchorCtr="0">
            <a:noAutofit/>
          </a:bodyPr>
          <a:lstStyle>
            <a:lvl1pPr marR="0" lvl="0" algn="l" rtl="0">
              <a:lnSpc>
                <a:spcPct val="100000"/>
              </a:lnSpc>
              <a:spcBef>
                <a:spcPts val="320"/>
              </a:spcBef>
              <a:spcAft>
                <a:spcPts val="0"/>
              </a:spcAft>
              <a:buClr>
                <a:srgbClr val="181818"/>
              </a:buClr>
              <a:buSzPts val="1600"/>
              <a:buFont typeface="Arial"/>
              <a:buNone/>
              <a:defRPr sz="1600" b="0" i="0" u="none" strike="noStrike" cap="none">
                <a:solidFill>
                  <a:srgbClr val="181818"/>
                </a:solidFill>
                <a:latin typeface="Georgia"/>
                <a:ea typeface="Georgia"/>
                <a:cs typeface="Georgia"/>
                <a:sym typeface="Georgia"/>
              </a:defRPr>
            </a:lvl1pPr>
            <a:lvl2pPr marR="0" lvl="1"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2pPr>
            <a:lvl3pPr marR="0" lvl="2" algn="l" rtl="0">
              <a:lnSpc>
                <a:spcPct val="100000"/>
              </a:lnSpc>
              <a:spcBef>
                <a:spcPts val="240"/>
              </a:spcBef>
              <a:spcAft>
                <a:spcPts val="0"/>
              </a:spcAft>
              <a:buClr>
                <a:srgbClr val="B5D084"/>
              </a:buClr>
              <a:buSzPts val="1200"/>
              <a:buFont typeface="Arial"/>
              <a:buChar char="•"/>
              <a:defRPr sz="1200" b="0" i="0" u="none" strike="noStrike" cap="none">
                <a:solidFill>
                  <a:srgbClr val="B5D084"/>
                </a:solidFill>
                <a:latin typeface="Georgia"/>
                <a:ea typeface="Georgia"/>
                <a:cs typeface="Georgia"/>
                <a:sym typeface="Georgia"/>
              </a:defRPr>
            </a:lvl3pPr>
            <a:lvl4pPr marR="0" lvl="3" algn="l" rtl="0">
              <a:lnSpc>
                <a:spcPct val="100000"/>
              </a:lnSpc>
              <a:spcBef>
                <a:spcPts val="220"/>
              </a:spcBef>
              <a:spcAft>
                <a:spcPts val="0"/>
              </a:spcAft>
              <a:buClr>
                <a:schemeClr val="dk1"/>
              </a:buClr>
              <a:buSzPts val="1100"/>
              <a:buFont typeface="Arial"/>
              <a:buChar char="–"/>
              <a:defRPr sz="1100" b="0" i="0" u="none" strike="noStrike" cap="none">
                <a:solidFill>
                  <a:schemeClr val="dk1"/>
                </a:solidFill>
                <a:latin typeface="Constantia"/>
                <a:ea typeface="Constantia"/>
                <a:cs typeface="Constantia"/>
                <a:sym typeface="Constantia"/>
              </a:defRPr>
            </a:lvl4pPr>
            <a:lvl5pPr marR="0" lvl="4" algn="l" rtl="0">
              <a:lnSpc>
                <a:spcPct val="100000"/>
              </a:lnSpc>
              <a:spcBef>
                <a:spcPts val="220"/>
              </a:spcBef>
              <a:spcAft>
                <a:spcPts val="0"/>
              </a:spcAft>
              <a:buClr>
                <a:schemeClr val="dk1"/>
              </a:buClr>
              <a:buSzPts val="1100"/>
              <a:buFont typeface="Arial"/>
              <a:buChar char="»"/>
              <a:defRPr sz="1100" b="0" i="0" u="none" strike="noStrike" cap="none">
                <a:solidFill>
                  <a:schemeClr val="dk1"/>
                </a:solidFill>
                <a:latin typeface="Constantia"/>
                <a:ea typeface="Constantia"/>
                <a:cs typeface="Constantia"/>
                <a:sym typeface="Constantia"/>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9pPr>
          </a:lstStyle>
          <a:p>
            <a:endParaRPr/>
          </a:p>
        </p:txBody>
      </p:sp>
      <p:sp>
        <p:nvSpPr>
          <p:cNvPr id="171" name="Google Shape;171;p158"/>
          <p:cNvSpPr txBox="1">
            <a:spLocks noGrp="1"/>
          </p:cNvSpPr>
          <p:nvPr>
            <p:ph type="body" idx="7"/>
          </p:nvPr>
        </p:nvSpPr>
        <p:spPr>
          <a:xfrm>
            <a:off x="4675982" y="2348765"/>
            <a:ext cx="1901031" cy="285750"/>
          </a:xfrm>
          <a:prstGeom prst="rect">
            <a:avLst/>
          </a:prstGeom>
          <a:noFill/>
          <a:ln>
            <a:noFill/>
          </a:ln>
        </p:spPr>
        <p:txBody>
          <a:bodyPr spcFirstLastPara="1" wrap="square" lIns="0" tIns="0" rIns="0" bIns="0" anchor="b" anchorCtr="0">
            <a:noAutofit/>
          </a:bodyPr>
          <a:lstStyle>
            <a:lvl1pPr marL="457200" marR="0" lvl="0" indent="-228600" algn="l">
              <a:lnSpc>
                <a:spcPct val="100000"/>
              </a:lnSpc>
              <a:spcBef>
                <a:spcPts val="240"/>
              </a:spcBef>
              <a:spcAft>
                <a:spcPts val="0"/>
              </a:spcAft>
              <a:buClr>
                <a:schemeClr val="accent1"/>
              </a:buClr>
              <a:buSzPts val="1200"/>
              <a:buFont typeface="Arial"/>
              <a:buNone/>
              <a:defRPr sz="1200">
                <a:solidFill>
                  <a:schemeClr val="accent1"/>
                </a:solidFill>
                <a:latin typeface="Century Gothic"/>
                <a:ea typeface="Century Gothic"/>
                <a:cs typeface="Century Gothic"/>
                <a:sym typeface="Century Gothic"/>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2" name="Google Shape;172;p158"/>
          <p:cNvSpPr txBox="1">
            <a:spLocks noGrp="1"/>
          </p:cNvSpPr>
          <p:nvPr>
            <p:ph type="body" idx="8"/>
          </p:nvPr>
        </p:nvSpPr>
        <p:spPr>
          <a:xfrm>
            <a:off x="4683126" y="2755165"/>
            <a:ext cx="1893887" cy="1919369"/>
          </a:xfrm>
          <a:prstGeom prst="rect">
            <a:avLst/>
          </a:prstGeom>
          <a:noFill/>
          <a:ln>
            <a:noFill/>
          </a:ln>
        </p:spPr>
        <p:txBody>
          <a:bodyPr spcFirstLastPara="1" wrap="square" lIns="0" tIns="0" rIns="0" bIns="0" anchor="t" anchorCtr="0">
            <a:noAutofit/>
          </a:bodyPr>
          <a:lstStyle>
            <a:lvl1pPr marL="457200" marR="0" lvl="0" indent="-228600" algn="l">
              <a:lnSpc>
                <a:spcPct val="100000"/>
              </a:lnSpc>
              <a:spcBef>
                <a:spcPts val="240"/>
              </a:spcBef>
              <a:spcAft>
                <a:spcPts val="0"/>
              </a:spcAft>
              <a:buClr>
                <a:srgbClr val="787878"/>
              </a:buClr>
              <a:buSzPts val="1200"/>
              <a:buFont typeface="Arial"/>
              <a:buNone/>
              <a:defRPr sz="1200">
                <a:solidFill>
                  <a:srgbClr val="787878"/>
                </a:solidFill>
                <a:latin typeface="Georgia"/>
                <a:ea typeface="Georgia"/>
                <a:cs typeface="Georgia"/>
                <a:sym typeface="Georgia"/>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3" name="Google Shape;173;p158"/>
          <p:cNvSpPr>
            <a:spLocks noGrp="1"/>
          </p:cNvSpPr>
          <p:nvPr>
            <p:ph type="pic" idx="9"/>
          </p:nvPr>
        </p:nvSpPr>
        <p:spPr>
          <a:xfrm>
            <a:off x="6802438" y="827938"/>
            <a:ext cx="1895475" cy="1440656"/>
          </a:xfrm>
          <a:prstGeom prst="rect">
            <a:avLst/>
          </a:prstGeom>
          <a:noFill/>
          <a:ln>
            <a:noFill/>
          </a:ln>
        </p:spPr>
        <p:txBody>
          <a:bodyPr spcFirstLastPara="1" wrap="square" lIns="0" tIns="45700" rIns="0" bIns="45700" anchor="t" anchorCtr="0">
            <a:noAutofit/>
          </a:bodyPr>
          <a:lstStyle>
            <a:lvl1pPr marR="0" lvl="0" algn="l" rtl="0">
              <a:lnSpc>
                <a:spcPct val="100000"/>
              </a:lnSpc>
              <a:spcBef>
                <a:spcPts val="320"/>
              </a:spcBef>
              <a:spcAft>
                <a:spcPts val="0"/>
              </a:spcAft>
              <a:buClr>
                <a:srgbClr val="181818"/>
              </a:buClr>
              <a:buSzPts val="1600"/>
              <a:buFont typeface="Arial"/>
              <a:buNone/>
              <a:defRPr sz="1600" b="0" i="0" u="none" strike="noStrike" cap="none">
                <a:solidFill>
                  <a:srgbClr val="181818"/>
                </a:solidFill>
                <a:latin typeface="Georgia"/>
                <a:ea typeface="Georgia"/>
                <a:cs typeface="Georgia"/>
                <a:sym typeface="Georgia"/>
              </a:defRPr>
            </a:lvl1pPr>
            <a:lvl2pPr marR="0" lvl="1"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2pPr>
            <a:lvl3pPr marR="0" lvl="2" algn="l" rtl="0">
              <a:lnSpc>
                <a:spcPct val="100000"/>
              </a:lnSpc>
              <a:spcBef>
                <a:spcPts val="240"/>
              </a:spcBef>
              <a:spcAft>
                <a:spcPts val="0"/>
              </a:spcAft>
              <a:buClr>
                <a:srgbClr val="B5D084"/>
              </a:buClr>
              <a:buSzPts val="1200"/>
              <a:buFont typeface="Arial"/>
              <a:buChar char="•"/>
              <a:defRPr sz="1200" b="0" i="0" u="none" strike="noStrike" cap="none">
                <a:solidFill>
                  <a:srgbClr val="B5D084"/>
                </a:solidFill>
                <a:latin typeface="Georgia"/>
                <a:ea typeface="Georgia"/>
                <a:cs typeface="Georgia"/>
                <a:sym typeface="Georgia"/>
              </a:defRPr>
            </a:lvl3pPr>
            <a:lvl4pPr marR="0" lvl="3" algn="l" rtl="0">
              <a:lnSpc>
                <a:spcPct val="100000"/>
              </a:lnSpc>
              <a:spcBef>
                <a:spcPts val="220"/>
              </a:spcBef>
              <a:spcAft>
                <a:spcPts val="0"/>
              </a:spcAft>
              <a:buClr>
                <a:schemeClr val="dk1"/>
              </a:buClr>
              <a:buSzPts val="1100"/>
              <a:buFont typeface="Arial"/>
              <a:buChar char="–"/>
              <a:defRPr sz="1100" b="0" i="0" u="none" strike="noStrike" cap="none">
                <a:solidFill>
                  <a:schemeClr val="dk1"/>
                </a:solidFill>
                <a:latin typeface="Constantia"/>
                <a:ea typeface="Constantia"/>
                <a:cs typeface="Constantia"/>
                <a:sym typeface="Constantia"/>
              </a:defRPr>
            </a:lvl4pPr>
            <a:lvl5pPr marR="0" lvl="4" algn="l" rtl="0">
              <a:lnSpc>
                <a:spcPct val="100000"/>
              </a:lnSpc>
              <a:spcBef>
                <a:spcPts val="220"/>
              </a:spcBef>
              <a:spcAft>
                <a:spcPts val="0"/>
              </a:spcAft>
              <a:buClr>
                <a:schemeClr val="dk1"/>
              </a:buClr>
              <a:buSzPts val="1100"/>
              <a:buFont typeface="Arial"/>
              <a:buChar char="»"/>
              <a:defRPr sz="1100" b="0" i="0" u="none" strike="noStrike" cap="none">
                <a:solidFill>
                  <a:schemeClr val="dk1"/>
                </a:solidFill>
                <a:latin typeface="Constantia"/>
                <a:ea typeface="Constantia"/>
                <a:cs typeface="Constantia"/>
                <a:sym typeface="Constantia"/>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9pPr>
          </a:lstStyle>
          <a:p>
            <a:endParaRPr/>
          </a:p>
        </p:txBody>
      </p:sp>
      <p:sp>
        <p:nvSpPr>
          <p:cNvPr id="174" name="Google Shape;174;p158"/>
          <p:cNvSpPr txBox="1">
            <a:spLocks noGrp="1"/>
          </p:cNvSpPr>
          <p:nvPr>
            <p:ph type="body" idx="13"/>
          </p:nvPr>
        </p:nvSpPr>
        <p:spPr>
          <a:xfrm>
            <a:off x="6797676" y="2348765"/>
            <a:ext cx="1900238" cy="285750"/>
          </a:xfrm>
          <a:prstGeom prst="rect">
            <a:avLst/>
          </a:prstGeom>
          <a:noFill/>
          <a:ln>
            <a:noFill/>
          </a:ln>
        </p:spPr>
        <p:txBody>
          <a:bodyPr spcFirstLastPara="1" wrap="square" lIns="0" tIns="0" rIns="0" bIns="0" anchor="b" anchorCtr="0">
            <a:noAutofit/>
          </a:bodyPr>
          <a:lstStyle>
            <a:lvl1pPr marL="457200" marR="0" lvl="0" indent="-228600" algn="l">
              <a:lnSpc>
                <a:spcPct val="100000"/>
              </a:lnSpc>
              <a:spcBef>
                <a:spcPts val="240"/>
              </a:spcBef>
              <a:spcAft>
                <a:spcPts val="0"/>
              </a:spcAft>
              <a:buClr>
                <a:schemeClr val="accent1"/>
              </a:buClr>
              <a:buSzPts val="1200"/>
              <a:buFont typeface="Arial"/>
              <a:buNone/>
              <a:defRPr sz="1200">
                <a:solidFill>
                  <a:schemeClr val="accent1"/>
                </a:solidFill>
                <a:latin typeface="Century Gothic"/>
                <a:ea typeface="Century Gothic"/>
                <a:cs typeface="Century Gothic"/>
                <a:sym typeface="Century Gothic"/>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5" name="Google Shape;175;p158"/>
          <p:cNvSpPr txBox="1">
            <a:spLocks noGrp="1"/>
          </p:cNvSpPr>
          <p:nvPr>
            <p:ph type="body" idx="14"/>
          </p:nvPr>
        </p:nvSpPr>
        <p:spPr>
          <a:xfrm>
            <a:off x="6797676" y="2755165"/>
            <a:ext cx="1900238" cy="1919369"/>
          </a:xfrm>
          <a:prstGeom prst="rect">
            <a:avLst/>
          </a:prstGeom>
          <a:noFill/>
          <a:ln>
            <a:noFill/>
          </a:ln>
        </p:spPr>
        <p:txBody>
          <a:bodyPr spcFirstLastPara="1" wrap="square" lIns="0" tIns="0" rIns="0" bIns="0" anchor="t" anchorCtr="0">
            <a:noAutofit/>
          </a:bodyPr>
          <a:lstStyle>
            <a:lvl1pPr marL="457200" marR="0" lvl="0" indent="-228600" algn="l">
              <a:lnSpc>
                <a:spcPct val="100000"/>
              </a:lnSpc>
              <a:spcBef>
                <a:spcPts val="240"/>
              </a:spcBef>
              <a:spcAft>
                <a:spcPts val="0"/>
              </a:spcAft>
              <a:buClr>
                <a:srgbClr val="787878"/>
              </a:buClr>
              <a:buSzPts val="1200"/>
              <a:buFont typeface="Arial"/>
              <a:buNone/>
              <a:defRPr sz="1200">
                <a:solidFill>
                  <a:srgbClr val="787878"/>
                </a:solidFill>
                <a:latin typeface="Georgia"/>
                <a:ea typeface="Georgia"/>
                <a:cs typeface="Georgia"/>
                <a:sym typeface="Georgia"/>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6" name="Google Shape;176;p158"/>
          <p:cNvSpPr txBox="1">
            <a:spLocks noGrp="1"/>
          </p:cNvSpPr>
          <p:nvPr>
            <p:ph type="title"/>
          </p:nvPr>
        </p:nvSpPr>
        <p:spPr>
          <a:xfrm>
            <a:off x="454026" y="0"/>
            <a:ext cx="8243887" cy="596900"/>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Clr>
                <a:srgbClr val="538C3F"/>
              </a:buClr>
              <a:buSzPts val="2000"/>
              <a:buFont typeface="Century Gothic"/>
              <a:buNone/>
              <a:defRPr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7" name="Google Shape;177;p158"/>
          <p:cNvSpPr>
            <a:spLocks noGrp="1"/>
          </p:cNvSpPr>
          <p:nvPr>
            <p:ph type="pic" idx="15"/>
          </p:nvPr>
        </p:nvSpPr>
        <p:spPr>
          <a:xfrm>
            <a:off x="454026" y="827938"/>
            <a:ext cx="1885950" cy="1440656"/>
          </a:xfrm>
          <a:prstGeom prst="rect">
            <a:avLst/>
          </a:prstGeom>
          <a:noFill/>
          <a:ln>
            <a:noFill/>
          </a:ln>
        </p:spPr>
        <p:txBody>
          <a:bodyPr spcFirstLastPara="1" wrap="square" lIns="0" tIns="45700" rIns="0" bIns="45700" anchor="t" anchorCtr="0">
            <a:noAutofit/>
          </a:bodyPr>
          <a:lstStyle>
            <a:lvl1pPr marR="0" lvl="0" algn="l" rtl="0">
              <a:lnSpc>
                <a:spcPct val="100000"/>
              </a:lnSpc>
              <a:spcBef>
                <a:spcPts val="320"/>
              </a:spcBef>
              <a:spcAft>
                <a:spcPts val="0"/>
              </a:spcAft>
              <a:buClr>
                <a:srgbClr val="181818"/>
              </a:buClr>
              <a:buSzPts val="1600"/>
              <a:buFont typeface="Arial"/>
              <a:buNone/>
              <a:defRPr sz="1600" b="0" i="0" u="none" strike="noStrike" cap="none">
                <a:solidFill>
                  <a:srgbClr val="181818"/>
                </a:solidFill>
                <a:latin typeface="Georgia"/>
                <a:ea typeface="Georgia"/>
                <a:cs typeface="Georgia"/>
                <a:sym typeface="Georgia"/>
              </a:defRPr>
            </a:lvl1pPr>
            <a:lvl2pPr marR="0" lvl="1"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2pPr>
            <a:lvl3pPr marR="0" lvl="2" algn="l" rtl="0">
              <a:lnSpc>
                <a:spcPct val="100000"/>
              </a:lnSpc>
              <a:spcBef>
                <a:spcPts val="240"/>
              </a:spcBef>
              <a:spcAft>
                <a:spcPts val="0"/>
              </a:spcAft>
              <a:buClr>
                <a:srgbClr val="B5D084"/>
              </a:buClr>
              <a:buSzPts val="1200"/>
              <a:buFont typeface="Arial"/>
              <a:buChar char="•"/>
              <a:defRPr sz="1200" b="0" i="0" u="none" strike="noStrike" cap="none">
                <a:solidFill>
                  <a:srgbClr val="B5D084"/>
                </a:solidFill>
                <a:latin typeface="Georgia"/>
                <a:ea typeface="Georgia"/>
                <a:cs typeface="Georgia"/>
                <a:sym typeface="Georgia"/>
              </a:defRPr>
            </a:lvl3pPr>
            <a:lvl4pPr marR="0" lvl="3" algn="l" rtl="0">
              <a:lnSpc>
                <a:spcPct val="100000"/>
              </a:lnSpc>
              <a:spcBef>
                <a:spcPts val="220"/>
              </a:spcBef>
              <a:spcAft>
                <a:spcPts val="0"/>
              </a:spcAft>
              <a:buClr>
                <a:schemeClr val="dk1"/>
              </a:buClr>
              <a:buSzPts val="1100"/>
              <a:buFont typeface="Arial"/>
              <a:buChar char="–"/>
              <a:defRPr sz="1100" b="0" i="0" u="none" strike="noStrike" cap="none">
                <a:solidFill>
                  <a:schemeClr val="dk1"/>
                </a:solidFill>
                <a:latin typeface="Constantia"/>
                <a:ea typeface="Constantia"/>
                <a:cs typeface="Constantia"/>
                <a:sym typeface="Constantia"/>
              </a:defRPr>
            </a:lvl4pPr>
            <a:lvl5pPr marR="0" lvl="4" algn="l" rtl="0">
              <a:lnSpc>
                <a:spcPct val="100000"/>
              </a:lnSpc>
              <a:spcBef>
                <a:spcPts val="220"/>
              </a:spcBef>
              <a:spcAft>
                <a:spcPts val="0"/>
              </a:spcAft>
              <a:buClr>
                <a:schemeClr val="dk1"/>
              </a:buClr>
              <a:buSzPts val="1100"/>
              <a:buFont typeface="Arial"/>
              <a:buChar char="»"/>
              <a:defRPr sz="1100" b="0" i="0" u="none" strike="noStrike" cap="none">
                <a:solidFill>
                  <a:schemeClr val="dk1"/>
                </a:solidFill>
                <a:latin typeface="Constantia"/>
                <a:ea typeface="Constantia"/>
                <a:cs typeface="Constantia"/>
                <a:sym typeface="Constantia"/>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 photos with subtitle">
  <p:cSld name="4 photos with subtitle">
    <p:spTree>
      <p:nvGrpSpPr>
        <p:cNvPr id="1" name="Shape 178"/>
        <p:cNvGrpSpPr/>
        <p:nvPr/>
      </p:nvGrpSpPr>
      <p:grpSpPr>
        <a:xfrm>
          <a:off x="0" y="0"/>
          <a:ext cx="0" cy="0"/>
          <a:chOff x="0" y="0"/>
          <a:chExt cx="0" cy="0"/>
        </a:xfrm>
      </p:grpSpPr>
      <p:sp>
        <p:nvSpPr>
          <p:cNvPr id="179" name="Google Shape;179;p159"/>
          <p:cNvSpPr txBox="1">
            <a:spLocks noGrp="1"/>
          </p:cNvSpPr>
          <p:nvPr>
            <p:ph type="dt" idx="10"/>
          </p:nvPr>
        </p:nvSpPr>
        <p:spPr>
          <a:xfrm>
            <a:off x="6899808" y="4828032"/>
            <a:ext cx="1083733" cy="273844"/>
          </a:xfrm>
          <a:prstGeom prst="rect">
            <a:avLst/>
          </a:prstGeom>
          <a:noFill/>
          <a:ln>
            <a:noFill/>
          </a:ln>
        </p:spPr>
        <p:txBody>
          <a:bodyPr spcFirstLastPara="1" wrap="square" lIns="91425" tIns="45700" rIns="0"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0" name="Google Shape;180;p159"/>
          <p:cNvSpPr txBox="1">
            <a:spLocks noGrp="1"/>
          </p:cNvSpPr>
          <p:nvPr>
            <p:ph type="sldNum" idx="12"/>
          </p:nvPr>
        </p:nvSpPr>
        <p:spPr>
          <a:xfrm>
            <a:off x="8161869" y="4828032"/>
            <a:ext cx="524935"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81" name="Google Shape;181;p159"/>
          <p:cNvSpPr>
            <a:spLocks noGrp="1"/>
          </p:cNvSpPr>
          <p:nvPr>
            <p:ph type="pic" idx="2"/>
          </p:nvPr>
        </p:nvSpPr>
        <p:spPr>
          <a:xfrm>
            <a:off x="454026" y="827938"/>
            <a:ext cx="1896062" cy="1440656"/>
          </a:xfrm>
          <a:prstGeom prst="rect">
            <a:avLst/>
          </a:prstGeom>
          <a:noFill/>
          <a:ln>
            <a:noFill/>
          </a:ln>
        </p:spPr>
        <p:txBody>
          <a:bodyPr spcFirstLastPara="1" wrap="square" lIns="0" tIns="45700" rIns="0" bIns="45700" anchor="t" anchorCtr="0">
            <a:noAutofit/>
          </a:bodyPr>
          <a:lstStyle>
            <a:lvl1pPr marR="0" lvl="0" algn="l" rtl="0">
              <a:lnSpc>
                <a:spcPct val="100000"/>
              </a:lnSpc>
              <a:spcBef>
                <a:spcPts val="320"/>
              </a:spcBef>
              <a:spcAft>
                <a:spcPts val="0"/>
              </a:spcAft>
              <a:buClr>
                <a:srgbClr val="181818"/>
              </a:buClr>
              <a:buSzPts val="1600"/>
              <a:buFont typeface="Arial"/>
              <a:buNone/>
              <a:defRPr sz="1600" b="0" i="0" u="none" strike="noStrike" cap="none">
                <a:solidFill>
                  <a:srgbClr val="181818"/>
                </a:solidFill>
                <a:latin typeface="Georgia"/>
                <a:ea typeface="Georgia"/>
                <a:cs typeface="Georgia"/>
                <a:sym typeface="Georgia"/>
              </a:defRPr>
            </a:lvl1pPr>
            <a:lvl2pPr marR="0" lvl="1"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2pPr>
            <a:lvl3pPr marR="0" lvl="2" algn="l" rtl="0">
              <a:lnSpc>
                <a:spcPct val="100000"/>
              </a:lnSpc>
              <a:spcBef>
                <a:spcPts val="240"/>
              </a:spcBef>
              <a:spcAft>
                <a:spcPts val="0"/>
              </a:spcAft>
              <a:buClr>
                <a:srgbClr val="B5D084"/>
              </a:buClr>
              <a:buSzPts val="1200"/>
              <a:buFont typeface="Arial"/>
              <a:buChar char="•"/>
              <a:defRPr sz="1200" b="0" i="0" u="none" strike="noStrike" cap="none">
                <a:solidFill>
                  <a:srgbClr val="B5D084"/>
                </a:solidFill>
                <a:latin typeface="Georgia"/>
                <a:ea typeface="Georgia"/>
                <a:cs typeface="Georgia"/>
                <a:sym typeface="Georgia"/>
              </a:defRPr>
            </a:lvl3pPr>
            <a:lvl4pPr marR="0" lvl="3" algn="l" rtl="0">
              <a:lnSpc>
                <a:spcPct val="100000"/>
              </a:lnSpc>
              <a:spcBef>
                <a:spcPts val="220"/>
              </a:spcBef>
              <a:spcAft>
                <a:spcPts val="0"/>
              </a:spcAft>
              <a:buClr>
                <a:schemeClr val="dk1"/>
              </a:buClr>
              <a:buSzPts val="1100"/>
              <a:buFont typeface="Arial"/>
              <a:buChar char="–"/>
              <a:defRPr sz="1100" b="0" i="0" u="none" strike="noStrike" cap="none">
                <a:solidFill>
                  <a:schemeClr val="dk1"/>
                </a:solidFill>
                <a:latin typeface="Constantia"/>
                <a:ea typeface="Constantia"/>
                <a:cs typeface="Constantia"/>
                <a:sym typeface="Constantia"/>
              </a:defRPr>
            </a:lvl4pPr>
            <a:lvl5pPr marR="0" lvl="4" algn="l" rtl="0">
              <a:lnSpc>
                <a:spcPct val="100000"/>
              </a:lnSpc>
              <a:spcBef>
                <a:spcPts val="220"/>
              </a:spcBef>
              <a:spcAft>
                <a:spcPts val="0"/>
              </a:spcAft>
              <a:buClr>
                <a:schemeClr val="dk1"/>
              </a:buClr>
              <a:buSzPts val="1100"/>
              <a:buFont typeface="Arial"/>
              <a:buChar char="»"/>
              <a:defRPr sz="1100" b="0" i="0" u="none" strike="noStrike" cap="none">
                <a:solidFill>
                  <a:schemeClr val="dk1"/>
                </a:solidFill>
                <a:latin typeface="Constantia"/>
                <a:ea typeface="Constantia"/>
                <a:cs typeface="Constantia"/>
                <a:sym typeface="Constantia"/>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9pPr>
          </a:lstStyle>
          <a:p>
            <a:endParaRPr/>
          </a:p>
        </p:txBody>
      </p:sp>
      <p:sp>
        <p:nvSpPr>
          <p:cNvPr id="182" name="Google Shape;182;p159"/>
          <p:cNvSpPr txBox="1">
            <a:spLocks noGrp="1"/>
          </p:cNvSpPr>
          <p:nvPr>
            <p:ph type="body" idx="1"/>
          </p:nvPr>
        </p:nvSpPr>
        <p:spPr>
          <a:xfrm>
            <a:off x="454025" y="2348765"/>
            <a:ext cx="1881188" cy="28575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240"/>
              </a:spcBef>
              <a:spcAft>
                <a:spcPts val="0"/>
              </a:spcAft>
              <a:buClr>
                <a:schemeClr val="accent1"/>
              </a:buClr>
              <a:buSzPts val="1200"/>
              <a:buFont typeface="Arial"/>
              <a:buNone/>
              <a:defRPr sz="1200">
                <a:solidFill>
                  <a:schemeClr val="accent1"/>
                </a:solidFill>
                <a:latin typeface="Century Gothic"/>
                <a:ea typeface="Century Gothic"/>
                <a:cs typeface="Century Gothic"/>
                <a:sym typeface="Century Gothic"/>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83" name="Google Shape;183;p159"/>
          <p:cNvSpPr txBox="1">
            <a:spLocks noGrp="1"/>
          </p:cNvSpPr>
          <p:nvPr>
            <p:ph type="body" idx="3"/>
          </p:nvPr>
        </p:nvSpPr>
        <p:spPr>
          <a:xfrm>
            <a:off x="454025" y="2755165"/>
            <a:ext cx="1881188" cy="191936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40"/>
              </a:spcBef>
              <a:spcAft>
                <a:spcPts val="0"/>
              </a:spcAft>
              <a:buClr>
                <a:srgbClr val="787878"/>
              </a:buClr>
              <a:buSzPts val="1200"/>
              <a:buFont typeface="Arial"/>
              <a:buNone/>
              <a:defRPr sz="1200">
                <a:solidFill>
                  <a:srgbClr val="787878"/>
                </a:solidFill>
                <a:latin typeface="Georgia"/>
                <a:ea typeface="Georgia"/>
                <a:cs typeface="Georgia"/>
                <a:sym typeface="Georgia"/>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84" name="Google Shape;184;p159"/>
          <p:cNvSpPr>
            <a:spLocks noGrp="1"/>
          </p:cNvSpPr>
          <p:nvPr>
            <p:ph type="pic" idx="4"/>
          </p:nvPr>
        </p:nvSpPr>
        <p:spPr>
          <a:xfrm>
            <a:off x="2574925" y="827938"/>
            <a:ext cx="1882775" cy="1440656"/>
          </a:xfrm>
          <a:prstGeom prst="rect">
            <a:avLst/>
          </a:prstGeom>
          <a:noFill/>
          <a:ln>
            <a:noFill/>
          </a:ln>
        </p:spPr>
        <p:txBody>
          <a:bodyPr spcFirstLastPara="1" wrap="square" lIns="0" tIns="45700" rIns="0" bIns="45700" anchor="t" anchorCtr="0">
            <a:noAutofit/>
          </a:bodyPr>
          <a:lstStyle>
            <a:lvl1pPr marR="0" lvl="0" algn="l" rtl="0">
              <a:lnSpc>
                <a:spcPct val="100000"/>
              </a:lnSpc>
              <a:spcBef>
                <a:spcPts val="320"/>
              </a:spcBef>
              <a:spcAft>
                <a:spcPts val="0"/>
              </a:spcAft>
              <a:buClr>
                <a:srgbClr val="181818"/>
              </a:buClr>
              <a:buSzPts val="1600"/>
              <a:buFont typeface="Arial"/>
              <a:buNone/>
              <a:defRPr sz="1600" b="0" i="0" u="none" strike="noStrike" cap="none">
                <a:solidFill>
                  <a:srgbClr val="181818"/>
                </a:solidFill>
                <a:latin typeface="Georgia"/>
                <a:ea typeface="Georgia"/>
                <a:cs typeface="Georgia"/>
                <a:sym typeface="Georgia"/>
              </a:defRPr>
            </a:lvl1pPr>
            <a:lvl2pPr marR="0" lvl="1"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2pPr>
            <a:lvl3pPr marR="0" lvl="2" algn="l" rtl="0">
              <a:lnSpc>
                <a:spcPct val="100000"/>
              </a:lnSpc>
              <a:spcBef>
                <a:spcPts val="240"/>
              </a:spcBef>
              <a:spcAft>
                <a:spcPts val="0"/>
              </a:spcAft>
              <a:buClr>
                <a:srgbClr val="B5D084"/>
              </a:buClr>
              <a:buSzPts val="1200"/>
              <a:buFont typeface="Arial"/>
              <a:buChar char="•"/>
              <a:defRPr sz="1200" b="0" i="0" u="none" strike="noStrike" cap="none">
                <a:solidFill>
                  <a:srgbClr val="B5D084"/>
                </a:solidFill>
                <a:latin typeface="Georgia"/>
                <a:ea typeface="Georgia"/>
                <a:cs typeface="Georgia"/>
                <a:sym typeface="Georgia"/>
              </a:defRPr>
            </a:lvl3pPr>
            <a:lvl4pPr marR="0" lvl="3" algn="l" rtl="0">
              <a:lnSpc>
                <a:spcPct val="100000"/>
              </a:lnSpc>
              <a:spcBef>
                <a:spcPts val="220"/>
              </a:spcBef>
              <a:spcAft>
                <a:spcPts val="0"/>
              </a:spcAft>
              <a:buClr>
                <a:schemeClr val="dk1"/>
              </a:buClr>
              <a:buSzPts val="1100"/>
              <a:buFont typeface="Arial"/>
              <a:buChar char="–"/>
              <a:defRPr sz="1100" b="0" i="0" u="none" strike="noStrike" cap="none">
                <a:solidFill>
                  <a:schemeClr val="dk1"/>
                </a:solidFill>
                <a:latin typeface="Constantia"/>
                <a:ea typeface="Constantia"/>
                <a:cs typeface="Constantia"/>
                <a:sym typeface="Constantia"/>
              </a:defRPr>
            </a:lvl4pPr>
            <a:lvl5pPr marR="0" lvl="4" algn="l" rtl="0">
              <a:lnSpc>
                <a:spcPct val="100000"/>
              </a:lnSpc>
              <a:spcBef>
                <a:spcPts val="220"/>
              </a:spcBef>
              <a:spcAft>
                <a:spcPts val="0"/>
              </a:spcAft>
              <a:buClr>
                <a:schemeClr val="dk1"/>
              </a:buClr>
              <a:buSzPts val="1100"/>
              <a:buFont typeface="Arial"/>
              <a:buChar char="»"/>
              <a:defRPr sz="1100" b="0" i="0" u="none" strike="noStrike" cap="none">
                <a:solidFill>
                  <a:schemeClr val="dk1"/>
                </a:solidFill>
                <a:latin typeface="Constantia"/>
                <a:ea typeface="Constantia"/>
                <a:cs typeface="Constantia"/>
                <a:sym typeface="Constantia"/>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9pPr>
          </a:lstStyle>
          <a:p>
            <a:endParaRPr/>
          </a:p>
        </p:txBody>
      </p:sp>
      <p:sp>
        <p:nvSpPr>
          <p:cNvPr id="185" name="Google Shape;185;p159"/>
          <p:cNvSpPr txBox="1">
            <a:spLocks noGrp="1"/>
          </p:cNvSpPr>
          <p:nvPr>
            <p:ph type="body" idx="5"/>
          </p:nvPr>
        </p:nvSpPr>
        <p:spPr>
          <a:xfrm>
            <a:off x="2565400" y="2348765"/>
            <a:ext cx="1892300" cy="28575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240"/>
              </a:spcBef>
              <a:spcAft>
                <a:spcPts val="0"/>
              </a:spcAft>
              <a:buClr>
                <a:schemeClr val="accent1"/>
              </a:buClr>
              <a:buSzPts val="1200"/>
              <a:buFont typeface="Arial"/>
              <a:buNone/>
              <a:defRPr sz="1200">
                <a:solidFill>
                  <a:schemeClr val="accent1"/>
                </a:solidFill>
                <a:latin typeface="Century Gothic"/>
                <a:ea typeface="Century Gothic"/>
                <a:cs typeface="Century Gothic"/>
                <a:sym typeface="Century Gothic"/>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86" name="Google Shape;186;p159"/>
          <p:cNvSpPr txBox="1">
            <a:spLocks noGrp="1"/>
          </p:cNvSpPr>
          <p:nvPr>
            <p:ph type="body" idx="6"/>
          </p:nvPr>
        </p:nvSpPr>
        <p:spPr>
          <a:xfrm>
            <a:off x="2574925" y="2755165"/>
            <a:ext cx="1882775" cy="191936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40"/>
              </a:spcBef>
              <a:spcAft>
                <a:spcPts val="0"/>
              </a:spcAft>
              <a:buClr>
                <a:srgbClr val="787878"/>
              </a:buClr>
              <a:buSzPts val="1200"/>
              <a:buFont typeface="Arial"/>
              <a:buNone/>
              <a:defRPr sz="1200">
                <a:solidFill>
                  <a:srgbClr val="787878"/>
                </a:solidFill>
                <a:latin typeface="Georgia"/>
                <a:ea typeface="Georgia"/>
                <a:cs typeface="Georgia"/>
                <a:sym typeface="Georgia"/>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87" name="Google Shape;187;p159"/>
          <p:cNvSpPr>
            <a:spLocks noGrp="1"/>
          </p:cNvSpPr>
          <p:nvPr>
            <p:ph type="pic" idx="7"/>
          </p:nvPr>
        </p:nvSpPr>
        <p:spPr>
          <a:xfrm>
            <a:off x="4675981" y="827938"/>
            <a:ext cx="1897857" cy="1440656"/>
          </a:xfrm>
          <a:prstGeom prst="rect">
            <a:avLst/>
          </a:prstGeom>
          <a:noFill/>
          <a:ln>
            <a:noFill/>
          </a:ln>
        </p:spPr>
        <p:txBody>
          <a:bodyPr spcFirstLastPara="1" wrap="square" lIns="0" tIns="45700" rIns="0" bIns="45700" anchor="t" anchorCtr="0">
            <a:noAutofit/>
          </a:bodyPr>
          <a:lstStyle>
            <a:lvl1pPr marR="0" lvl="0" algn="l" rtl="0">
              <a:lnSpc>
                <a:spcPct val="100000"/>
              </a:lnSpc>
              <a:spcBef>
                <a:spcPts val="320"/>
              </a:spcBef>
              <a:spcAft>
                <a:spcPts val="0"/>
              </a:spcAft>
              <a:buClr>
                <a:srgbClr val="181818"/>
              </a:buClr>
              <a:buSzPts val="1600"/>
              <a:buFont typeface="Arial"/>
              <a:buNone/>
              <a:defRPr sz="1600" b="0" i="0" u="none" strike="noStrike" cap="none">
                <a:solidFill>
                  <a:srgbClr val="181818"/>
                </a:solidFill>
                <a:latin typeface="Georgia"/>
                <a:ea typeface="Georgia"/>
                <a:cs typeface="Georgia"/>
                <a:sym typeface="Georgia"/>
              </a:defRPr>
            </a:lvl1pPr>
            <a:lvl2pPr marR="0" lvl="1"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2pPr>
            <a:lvl3pPr marR="0" lvl="2" algn="l" rtl="0">
              <a:lnSpc>
                <a:spcPct val="100000"/>
              </a:lnSpc>
              <a:spcBef>
                <a:spcPts val="240"/>
              </a:spcBef>
              <a:spcAft>
                <a:spcPts val="0"/>
              </a:spcAft>
              <a:buClr>
                <a:srgbClr val="B5D084"/>
              </a:buClr>
              <a:buSzPts val="1200"/>
              <a:buFont typeface="Arial"/>
              <a:buChar char="•"/>
              <a:defRPr sz="1200" b="0" i="0" u="none" strike="noStrike" cap="none">
                <a:solidFill>
                  <a:srgbClr val="B5D084"/>
                </a:solidFill>
                <a:latin typeface="Georgia"/>
                <a:ea typeface="Georgia"/>
                <a:cs typeface="Georgia"/>
                <a:sym typeface="Georgia"/>
              </a:defRPr>
            </a:lvl3pPr>
            <a:lvl4pPr marR="0" lvl="3" algn="l" rtl="0">
              <a:lnSpc>
                <a:spcPct val="100000"/>
              </a:lnSpc>
              <a:spcBef>
                <a:spcPts val="220"/>
              </a:spcBef>
              <a:spcAft>
                <a:spcPts val="0"/>
              </a:spcAft>
              <a:buClr>
                <a:schemeClr val="dk1"/>
              </a:buClr>
              <a:buSzPts val="1100"/>
              <a:buFont typeface="Arial"/>
              <a:buChar char="–"/>
              <a:defRPr sz="1100" b="0" i="0" u="none" strike="noStrike" cap="none">
                <a:solidFill>
                  <a:schemeClr val="dk1"/>
                </a:solidFill>
                <a:latin typeface="Constantia"/>
                <a:ea typeface="Constantia"/>
                <a:cs typeface="Constantia"/>
                <a:sym typeface="Constantia"/>
              </a:defRPr>
            </a:lvl4pPr>
            <a:lvl5pPr marR="0" lvl="4" algn="l" rtl="0">
              <a:lnSpc>
                <a:spcPct val="100000"/>
              </a:lnSpc>
              <a:spcBef>
                <a:spcPts val="220"/>
              </a:spcBef>
              <a:spcAft>
                <a:spcPts val="0"/>
              </a:spcAft>
              <a:buClr>
                <a:schemeClr val="dk1"/>
              </a:buClr>
              <a:buSzPts val="1100"/>
              <a:buFont typeface="Arial"/>
              <a:buChar char="»"/>
              <a:defRPr sz="1100" b="0" i="0" u="none" strike="noStrike" cap="none">
                <a:solidFill>
                  <a:schemeClr val="dk1"/>
                </a:solidFill>
                <a:latin typeface="Constantia"/>
                <a:ea typeface="Constantia"/>
                <a:cs typeface="Constantia"/>
                <a:sym typeface="Constantia"/>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9pPr>
          </a:lstStyle>
          <a:p>
            <a:endParaRPr/>
          </a:p>
        </p:txBody>
      </p:sp>
      <p:sp>
        <p:nvSpPr>
          <p:cNvPr id="188" name="Google Shape;188;p159"/>
          <p:cNvSpPr txBox="1">
            <a:spLocks noGrp="1"/>
          </p:cNvSpPr>
          <p:nvPr>
            <p:ph type="body" idx="8"/>
          </p:nvPr>
        </p:nvSpPr>
        <p:spPr>
          <a:xfrm>
            <a:off x="4687887" y="2348765"/>
            <a:ext cx="1889126" cy="28575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240"/>
              </a:spcBef>
              <a:spcAft>
                <a:spcPts val="0"/>
              </a:spcAft>
              <a:buClr>
                <a:schemeClr val="accent1"/>
              </a:buClr>
              <a:buSzPts val="1200"/>
              <a:buFont typeface="Arial"/>
              <a:buNone/>
              <a:defRPr sz="1200">
                <a:solidFill>
                  <a:schemeClr val="accent1"/>
                </a:solidFill>
                <a:latin typeface="Century Gothic"/>
                <a:ea typeface="Century Gothic"/>
                <a:cs typeface="Century Gothic"/>
                <a:sym typeface="Century Gothic"/>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89" name="Google Shape;189;p159"/>
          <p:cNvSpPr txBox="1">
            <a:spLocks noGrp="1"/>
          </p:cNvSpPr>
          <p:nvPr>
            <p:ph type="body" idx="9"/>
          </p:nvPr>
        </p:nvSpPr>
        <p:spPr>
          <a:xfrm>
            <a:off x="4684713" y="2755165"/>
            <a:ext cx="1892300" cy="191936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40"/>
              </a:spcBef>
              <a:spcAft>
                <a:spcPts val="0"/>
              </a:spcAft>
              <a:buClr>
                <a:srgbClr val="787878"/>
              </a:buClr>
              <a:buSzPts val="1200"/>
              <a:buFont typeface="Arial"/>
              <a:buNone/>
              <a:defRPr sz="1200">
                <a:solidFill>
                  <a:srgbClr val="787878"/>
                </a:solidFill>
                <a:latin typeface="Georgia"/>
                <a:ea typeface="Georgia"/>
                <a:cs typeface="Georgia"/>
                <a:sym typeface="Georgia"/>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90" name="Google Shape;190;p159"/>
          <p:cNvSpPr>
            <a:spLocks noGrp="1"/>
          </p:cNvSpPr>
          <p:nvPr>
            <p:ph type="pic" idx="13"/>
          </p:nvPr>
        </p:nvSpPr>
        <p:spPr>
          <a:xfrm>
            <a:off x="6798676" y="827938"/>
            <a:ext cx="1899238" cy="1440656"/>
          </a:xfrm>
          <a:prstGeom prst="rect">
            <a:avLst/>
          </a:prstGeom>
          <a:noFill/>
          <a:ln>
            <a:noFill/>
          </a:ln>
        </p:spPr>
        <p:txBody>
          <a:bodyPr spcFirstLastPara="1" wrap="square" lIns="0" tIns="45700" rIns="0" bIns="45700" anchor="t" anchorCtr="0">
            <a:noAutofit/>
          </a:bodyPr>
          <a:lstStyle>
            <a:lvl1pPr marR="0" lvl="0" algn="l" rtl="0">
              <a:lnSpc>
                <a:spcPct val="100000"/>
              </a:lnSpc>
              <a:spcBef>
                <a:spcPts val="320"/>
              </a:spcBef>
              <a:spcAft>
                <a:spcPts val="0"/>
              </a:spcAft>
              <a:buClr>
                <a:srgbClr val="181818"/>
              </a:buClr>
              <a:buSzPts val="1600"/>
              <a:buFont typeface="Arial"/>
              <a:buNone/>
              <a:defRPr sz="1600" b="0" i="0" u="none" strike="noStrike" cap="none">
                <a:solidFill>
                  <a:srgbClr val="181818"/>
                </a:solidFill>
                <a:latin typeface="Georgia"/>
                <a:ea typeface="Georgia"/>
                <a:cs typeface="Georgia"/>
                <a:sym typeface="Georgia"/>
              </a:defRPr>
            </a:lvl1pPr>
            <a:lvl2pPr marR="0" lvl="1"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2pPr>
            <a:lvl3pPr marR="0" lvl="2" algn="l" rtl="0">
              <a:lnSpc>
                <a:spcPct val="100000"/>
              </a:lnSpc>
              <a:spcBef>
                <a:spcPts val="240"/>
              </a:spcBef>
              <a:spcAft>
                <a:spcPts val="0"/>
              </a:spcAft>
              <a:buClr>
                <a:srgbClr val="B5D084"/>
              </a:buClr>
              <a:buSzPts val="1200"/>
              <a:buFont typeface="Arial"/>
              <a:buChar char="•"/>
              <a:defRPr sz="1200" b="0" i="0" u="none" strike="noStrike" cap="none">
                <a:solidFill>
                  <a:srgbClr val="B5D084"/>
                </a:solidFill>
                <a:latin typeface="Georgia"/>
                <a:ea typeface="Georgia"/>
                <a:cs typeface="Georgia"/>
                <a:sym typeface="Georgia"/>
              </a:defRPr>
            </a:lvl3pPr>
            <a:lvl4pPr marR="0" lvl="3" algn="l" rtl="0">
              <a:lnSpc>
                <a:spcPct val="100000"/>
              </a:lnSpc>
              <a:spcBef>
                <a:spcPts val="220"/>
              </a:spcBef>
              <a:spcAft>
                <a:spcPts val="0"/>
              </a:spcAft>
              <a:buClr>
                <a:schemeClr val="dk1"/>
              </a:buClr>
              <a:buSzPts val="1100"/>
              <a:buFont typeface="Arial"/>
              <a:buChar char="–"/>
              <a:defRPr sz="1100" b="0" i="0" u="none" strike="noStrike" cap="none">
                <a:solidFill>
                  <a:schemeClr val="dk1"/>
                </a:solidFill>
                <a:latin typeface="Constantia"/>
                <a:ea typeface="Constantia"/>
                <a:cs typeface="Constantia"/>
                <a:sym typeface="Constantia"/>
              </a:defRPr>
            </a:lvl4pPr>
            <a:lvl5pPr marR="0" lvl="4" algn="l" rtl="0">
              <a:lnSpc>
                <a:spcPct val="100000"/>
              </a:lnSpc>
              <a:spcBef>
                <a:spcPts val="220"/>
              </a:spcBef>
              <a:spcAft>
                <a:spcPts val="0"/>
              </a:spcAft>
              <a:buClr>
                <a:schemeClr val="dk1"/>
              </a:buClr>
              <a:buSzPts val="1100"/>
              <a:buFont typeface="Arial"/>
              <a:buChar char="»"/>
              <a:defRPr sz="1100" b="0" i="0" u="none" strike="noStrike" cap="none">
                <a:solidFill>
                  <a:schemeClr val="dk1"/>
                </a:solidFill>
                <a:latin typeface="Constantia"/>
                <a:ea typeface="Constantia"/>
                <a:cs typeface="Constantia"/>
                <a:sym typeface="Constantia"/>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9pPr>
          </a:lstStyle>
          <a:p>
            <a:endParaRPr/>
          </a:p>
        </p:txBody>
      </p:sp>
      <p:sp>
        <p:nvSpPr>
          <p:cNvPr id="191" name="Google Shape;191;p159"/>
          <p:cNvSpPr txBox="1">
            <a:spLocks noGrp="1"/>
          </p:cNvSpPr>
          <p:nvPr>
            <p:ph type="body" idx="14"/>
          </p:nvPr>
        </p:nvSpPr>
        <p:spPr>
          <a:xfrm>
            <a:off x="6807200" y="2348765"/>
            <a:ext cx="1890713" cy="28575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240"/>
              </a:spcBef>
              <a:spcAft>
                <a:spcPts val="0"/>
              </a:spcAft>
              <a:buClr>
                <a:schemeClr val="accent1"/>
              </a:buClr>
              <a:buSzPts val="1200"/>
              <a:buFont typeface="Arial"/>
              <a:buNone/>
              <a:defRPr sz="1200">
                <a:solidFill>
                  <a:schemeClr val="accent1"/>
                </a:solidFill>
                <a:latin typeface="Century Gothic"/>
                <a:ea typeface="Century Gothic"/>
                <a:cs typeface="Century Gothic"/>
                <a:sym typeface="Century Gothic"/>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92" name="Google Shape;192;p159"/>
          <p:cNvSpPr txBox="1">
            <a:spLocks noGrp="1"/>
          </p:cNvSpPr>
          <p:nvPr>
            <p:ph type="body" idx="15"/>
          </p:nvPr>
        </p:nvSpPr>
        <p:spPr>
          <a:xfrm>
            <a:off x="6807200" y="2755165"/>
            <a:ext cx="1890713" cy="191936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40"/>
              </a:spcBef>
              <a:spcAft>
                <a:spcPts val="0"/>
              </a:spcAft>
              <a:buClr>
                <a:srgbClr val="787878"/>
              </a:buClr>
              <a:buSzPts val="1200"/>
              <a:buFont typeface="Arial"/>
              <a:buNone/>
              <a:defRPr sz="1200">
                <a:solidFill>
                  <a:srgbClr val="787878"/>
                </a:solidFill>
                <a:latin typeface="Georgia"/>
                <a:ea typeface="Georgia"/>
                <a:cs typeface="Georgia"/>
                <a:sym typeface="Georgia"/>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93" name="Google Shape;193;p159"/>
          <p:cNvSpPr txBox="1">
            <a:spLocks noGrp="1"/>
          </p:cNvSpPr>
          <p:nvPr>
            <p:ph type="title"/>
          </p:nvPr>
        </p:nvSpPr>
        <p:spPr>
          <a:xfrm>
            <a:off x="454024" y="1"/>
            <a:ext cx="8243889" cy="596900"/>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Clr>
                <a:srgbClr val="538C3F"/>
              </a:buClr>
              <a:buSzPts val="2000"/>
              <a:buFont typeface="Century Gothic"/>
              <a:buNone/>
              <a:defRPr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159"/>
          <p:cNvSpPr txBox="1">
            <a:spLocks noGrp="1"/>
          </p:cNvSpPr>
          <p:nvPr>
            <p:ph type="body" idx="16"/>
          </p:nvPr>
        </p:nvSpPr>
        <p:spPr>
          <a:xfrm>
            <a:off x="454025" y="418086"/>
            <a:ext cx="8243888" cy="222743"/>
          </a:xfrm>
          <a:prstGeom prst="rect">
            <a:avLst/>
          </a:prstGeom>
          <a:noFill/>
          <a:ln>
            <a:noFill/>
          </a:ln>
        </p:spPr>
        <p:txBody>
          <a:bodyPr spcFirstLastPara="1" wrap="square" lIns="0" tIns="45700" rIns="0" bIns="45700" anchor="t" anchorCtr="0">
            <a:noAutofit/>
          </a:bodyPr>
          <a:lstStyle>
            <a:lvl1pPr marL="457200" lvl="0" indent="-317500" algn="l">
              <a:lnSpc>
                <a:spcPct val="100000"/>
              </a:lnSpc>
              <a:spcBef>
                <a:spcPts val="280"/>
              </a:spcBef>
              <a:spcAft>
                <a:spcPts val="0"/>
              </a:spcAft>
              <a:buClr>
                <a:srgbClr val="181818"/>
              </a:buClr>
              <a:buSzPts val="1400"/>
              <a:buChar char="•"/>
              <a:defRPr sz="1400" i="1"/>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2 photos with title/subtitle">
  <p:cSld name="12 photos with title/subtitle">
    <p:spTree>
      <p:nvGrpSpPr>
        <p:cNvPr id="1" name="Shape 195"/>
        <p:cNvGrpSpPr/>
        <p:nvPr/>
      </p:nvGrpSpPr>
      <p:grpSpPr>
        <a:xfrm>
          <a:off x="0" y="0"/>
          <a:ext cx="0" cy="0"/>
          <a:chOff x="0" y="0"/>
          <a:chExt cx="0" cy="0"/>
        </a:xfrm>
      </p:grpSpPr>
      <p:sp>
        <p:nvSpPr>
          <p:cNvPr id="196" name="Google Shape;196;p160"/>
          <p:cNvSpPr txBox="1">
            <a:spLocks noGrp="1"/>
          </p:cNvSpPr>
          <p:nvPr>
            <p:ph type="dt" idx="10"/>
          </p:nvPr>
        </p:nvSpPr>
        <p:spPr>
          <a:xfrm>
            <a:off x="6899808" y="4828032"/>
            <a:ext cx="1083733" cy="273844"/>
          </a:xfrm>
          <a:prstGeom prst="rect">
            <a:avLst/>
          </a:prstGeom>
          <a:noFill/>
          <a:ln>
            <a:noFill/>
          </a:ln>
        </p:spPr>
        <p:txBody>
          <a:bodyPr spcFirstLastPara="1" wrap="square" lIns="91425" tIns="45700" rIns="0"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7" name="Google Shape;197;p160"/>
          <p:cNvSpPr txBox="1">
            <a:spLocks noGrp="1"/>
          </p:cNvSpPr>
          <p:nvPr>
            <p:ph type="sldNum" idx="12"/>
          </p:nvPr>
        </p:nvSpPr>
        <p:spPr>
          <a:xfrm>
            <a:off x="8161869" y="4828032"/>
            <a:ext cx="524935"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98" name="Google Shape;198;p160"/>
          <p:cNvSpPr>
            <a:spLocks noGrp="1"/>
          </p:cNvSpPr>
          <p:nvPr>
            <p:ph type="pic" idx="2"/>
          </p:nvPr>
        </p:nvSpPr>
        <p:spPr>
          <a:xfrm>
            <a:off x="414337" y="800297"/>
            <a:ext cx="1201737" cy="901303"/>
          </a:xfrm>
          <a:prstGeom prst="rect">
            <a:avLst/>
          </a:prstGeom>
          <a:noFill/>
          <a:ln>
            <a:noFill/>
          </a:ln>
        </p:spPr>
        <p:txBody>
          <a:bodyPr spcFirstLastPara="1" wrap="square" lIns="0" tIns="45700" rIns="0" bIns="45700" anchor="t" anchorCtr="0">
            <a:noAutofit/>
          </a:bodyPr>
          <a:lstStyle>
            <a:lvl1pPr marR="0" lvl="0" algn="l" rtl="0">
              <a:lnSpc>
                <a:spcPct val="100000"/>
              </a:lnSpc>
              <a:spcBef>
                <a:spcPts val="320"/>
              </a:spcBef>
              <a:spcAft>
                <a:spcPts val="0"/>
              </a:spcAft>
              <a:buClr>
                <a:srgbClr val="181818"/>
              </a:buClr>
              <a:buSzPts val="1600"/>
              <a:buFont typeface="Arial"/>
              <a:buNone/>
              <a:defRPr sz="1600" b="0" i="0" u="none" strike="noStrike" cap="none">
                <a:solidFill>
                  <a:srgbClr val="181818"/>
                </a:solidFill>
                <a:latin typeface="Georgia"/>
                <a:ea typeface="Georgia"/>
                <a:cs typeface="Georgia"/>
                <a:sym typeface="Georgia"/>
              </a:defRPr>
            </a:lvl1pPr>
            <a:lvl2pPr marR="0" lvl="1"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2pPr>
            <a:lvl3pPr marR="0" lvl="2" algn="l" rtl="0">
              <a:lnSpc>
                <a:spcPct val="100000"/>
              </a:lnSpc>
              <a:spcBef>
                <a:spcPts val="240"/>
              </a:spcBef>
              <a:spcAft>
                <a:spcPts val="0"/>
              </a:spcAft>
              <a:buClr>
                <a:srgbClr val="B5D084"/>
              </a:buClr>
              <a:buSzPts val="1200"/>
              <a:buFont typeface="Arial"/>
              <a:buChar char="•"/>
              <a:defRPr sz="1200" b="0" i="0" u="none" strike="noStrike" cap="none">
                <a:solidFill>
                  <a:srgbClr val="B5D084"/>
                </a:solidFill>
                <a:latin typeface="Georgia"/>
                <a:ea typeface="Georgia"/>
                <a:cs typeface="Georgia"/>
                <a:sym typeface="Georgia"/>
              </a:defRPr>
            </a:lvl3pPr>
            <a:lvl4pPr marR="0" lvl="3" algn="l" rtl="0">
              <a:lnSpc>
                <a:spcPct val="100000"/>
              </a:lnSpc>
              <a:spcBef>
                <a:spcPts val="220"/>
              </a:spcBef>
              <a:spcAft>
                <a:spcPts val="0"/>
              </a:spcAft>
              <a:buClr>
                <a:schemeClr val="dk1"/>
              </a:buClr>
              <a:buSzPts val="1100"/>
              <a:buFont typeface="Arial"/>
              <a:buChar char="–"/>
              <a:defRPr sz="1100" b="0" i="0" u="none" strike="noStrike" cap="none">
                <a:solidFill>
                  <a:schemeClr val="dk1"/>
                </a:solidFill>
                <a:latin typeface="Constantia"/>
                <a:ea typeface="Constantia"/>
                <a:cs typeface="Constantia"/>
                <a:sym typeface="Constantia"/>
              </a:defRPr>
            </a:lvl4pPr>
            <a:lvl5pPr marR="0" lvl="4" algn="l" rtl="0">
              <a:lnSpc>
                <a:spcPct val="100000"/>
              </a:lnSpc>
              <a:spcBef>
                <a:spcPts val="220"/>
              </a:spcBef>
              <a:spcAft>
                <a:spcPts val="0"/>
              </a:spcAft>
              <a:buClr>
                <a:schemeClr val="dk1"/>
              </a:buClr>
              <a:buSzPts val="1100"/>
              <a:buFont typeface="Arial"/>
              <a:buChar char="»"/>
              <a:defRPr sz="1100" b="0" i="0" u="none" strike="noStrike" cap="none">
                <a:solidFill>
                  <a:schemeClr val="dk1"/>
                </a:solidFill>
                <a:latin typeface="Constantia"/>
                <a:ea typeface="Constantia"/>
                <a:cs typeface="Constantia"/>
                <a:sym typeface="Constantia"/>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9pPr>
          </a:lstStyle>
          <a:p>
            <a:endParaRPr/>
          </a:p>
        </p:txBody>
      </p:sp>
      <p:sp>
        <p:nvSpPr>
          <p:cNvPr id="199" name="Google Shape;199;p160"/>
          <p:cNvSpPr>
            <a:spLocks noGrp="1"/>
          </p:cNvSpPr>
          <p:nvPr>
            <p:ph type="pic" idx="3"/>
          </p:nvPr>
        </p:nvSpPr>
        <p:spPr>
          <a:xfrm>
            <a:off x="1836738" y="800297"/>
            <a:ext cx="1201737" cy="901303"/>
          </a:xfrm>
          <a:prstGeom prst="rect">
            <a:avLst/>
          </a:prstGeom>
          <a:noFill/>
          <a:ln>
            <a:noFill/>
          </a:ln>
        </p:spPr>
        <p:txBody>
          <a:bodyPr spcFirstLastPara="1" wrap="square" lIns="0" tIns="45700" rIns="0" bIns="45700" anchor="t" anchorCtr="0">
            <a:noAutofit/>
          </a:bodyPr>
          <a:lstStyle>
            <a:lvl1pPr marR="0" lvl="0" algn="l" rtl="0">
              <a:lnSpc>
                <a:spcPct val="100000"/>
              </a:lnSpc>
              <a:spcBef>
                <a:spcPts val="320"/>
              </a:spcBef>
              <a:spcAft>
                <a:spcPts val="0"/>
              </a:spcAft>
              <a:buClr>
                <a:srgbClr val="181818"/>
              </a:buClr>
              <a:buSzPts val="1600"/>
              <a:buFont typeface="Arial"/>
              <a:buNone/>
              <a:defRPr sz="1600" b="0" i="0" u="none" strike="noStrike" cap="none">
                <a:solidFill>
                  <a:srgbClr val="181818"/>
                </a:solidFill>
                <a:latin typeface="Georgia"/>
                <a:ea typeface="Georgia"/>
                <a:cs typeface="Georgia"/>
                <a:sym typeface="Georgia"/>
              </a:defRPr>
            </a:lvl1pPr>
            <a:lvl2pPr marR="0" lvl="1"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2pPr>
            <a:lvl3pPr marR="0" lvl="2" algn="l" rtl="0">
              <a:lnSpc>
                <a:spcPct val="100000"/>
              </a:lnSpc>
              <a:spcBef>
                <a:spcPts val="240"/>
              </a:spcBef>
              <a:spcAft>
                <a:spcPts val="0"/>
              </a:spcAft>
              <a:buClr>
                <a:srgbClr val="B5D084"/>
              </a:buClr>
              <a:buSzPts val="1200"/>
              <a:buFont typeface="Arial"/>
              <a:buChar char="•"/>
              <a:defRPr sz="1200" b="0" i="0" u="none" strike="noStrike" cap="none">
                <a:solidFill>
                  <a:srgbClr val="B5D084"/>
                </a:solidFill>
                <a:latin typeface="Georgia"/>
                <a:ea typeface="Georgia"/>
                <a:cs typeface="Georgia"/>
                <a:sym typeface="Georgia"/>
              </a:defRPr>
            </a:lvl3pPr>
            <a:lvl4pPr marR="0" lvl="3" algn="l" rtl="0">
              <a:lnSpc>
                <a:spcPct val="100000"/>
              </a:lnSpc>
              <a:spcBef>
                <a:spcPts val="220"/>
              </a:spcBef>
              <a:spcAft>
                <a:spcPts val="0"/>
              </a:spcAft>
              <a:buClr>
                <a:schemeClr val="dk1"/>
              </a:buClr>
              <a:buSzPts val="1100"/>
              <a:buFont typeface="Arial"/>
              <a:buChar char="–"/>
              <a:defRPr sz="1100" b="0" i="0" u="none" strike="noStrike" cap="none">
                <a:solidFill>
                  <a:schemeClr val="dk1"/>
                </a:solidFill>
                <a:latin typeface="Constantia"/>
                <a:ea typeface="Constantia"/>
                <a:cs typeface="Constantia"/>
                <a:sym typeface="Constantia"/>
              </a:defRPr>
            </a:lvl4pPr>
            <a:lvl5pPr marR="0" lvl="4" algn="l" rtl="0">
              <a:lnSpc>
                <a:spcPct val="100000"/>
              </a:lnSpc>
              <a:spcBef>
                <a:spcPts val="220"/>
              </a:spcBef>
              <a:spcAft>
                <a:spcPts val="0"/>
              </a:spcAft>
              <a:buClr>
                <a:schemeClr val="dk1"/>
              </a:buClr>
              <a:buSzPts val="1100"/>
              <a:buFont typeface="Arial"/>
              <a:buChar char="»"/>
              <a:defRPr sz="1100" b="0" i="0" u="none" strike="noStrike" cap="none">
                <a:solidFill>
                  <a:schemeClr val="dk1"/>
                </a:solidFill>
                <a:latin typeface="Constantia"/>
                <a:ea typeface="Constantia"/>
                <a:cs typeface="Constantia"/>
                <a:sym typeface="Constantia"/>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9pPr>
          </a:lstStyle>
          <a:p>
            <a:endParaRPr/>
          </a:p>
        </p:txBody>
      </p:sp>
      <p:sp>
        <p:nvSpPr>
          <p:cNvPr id="200" name="Google Shape;200;p160"/>
          <p:cNvSpPr>
            <a:spLocks noGrp="1"/>
          </p:cNvSpPr>
          <p:nvPr>
            <p:ph type="pic" idx="4"/>
          </p:nvPr>
        </p:nvSpPr>
        <p:spPr>
          <a:xfrm>
            <a:off x="3241675" y="800297"/>
            <a:ext cx="1201737" cy="901303"/>
          </a:xfrm>
          <a:prstGeom prst="rect">
            <a:avLst/>
          </a:prstGeom>
          <a:noFill/>
          <a:ln>
            <a:noFill/>
          </a:ln>
        </p:spPr>
        <p:txBody>
          <a:bodyPr spcFirstLastPara="1" wrap="square" lIns="0" tIns="45700" rIns="0" bIns="45700" anchor="t" anchorCtr="0">
            <a:noAutofit/>
          </a:bodyPr>
          <a:lstStyle>
            <a:lvl1pPr marR="0" lvl="0" algn="l" rtl="0">
              <a:lnSpc>
                <a:spcPct val="100000"/>
              </a:lnSpc>
              <a:spcBef>
                <a:spcPts val="320"/>
              </a:spcBef>
              <a:spcAft>
                <a:spcPts val="0"/>
              </a:spcAft>
              <a:buClr>
                <a:srgbClr val="181818"/>
              </a:buClr>
              <a:buSzPts val="1600"/>
              <a:buFont typeface="Arial"/>
              <a:buNone/>
              <a:defRPr sz="1600" b="0" i="0" u="none" strike="noStrike" cap="none">
                <a:solidFill>
                  <a:srgbClr val="181818"/>
                </a:solidFill>
                <a:latin typeface="Georgia"/>
                <a:ea typeface="Georgia"/>
                <a:cs typeface="Georgia"/>
                <a:sym typeface="Georgia"/>
              </a:defRPr>
            </a:lvl1pPr>
            <a:lvl2pPr marR="0" lvl="1"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2pPr>
            <a:lvl3pPr marR="0" lvl="2" algn="l" rtl="0">
              <a:lnSpc>
                <a:spcPct val="100000"/>
              </a:lnSpc>
              <a:spcBef>
                <a:spcPts val="240"/>
              </a:spcBef>
              <a:spcAft>
                <a:spcPts val="0"/>
              </a:spcAft>
              <a:buClr>
                <a:srgbClr val="B5D084"/>
              </a:buClr>
              <a:buSzPts val="1200"/>
              <a:buFont typeface="Arial"/>
              <a:buChar char="•"/>
              <a:defRPr sz="1200" b="0" i="0" u="none" strike="noStrike" cap="none">
                <a:solidFill>
                  <a:srgbClr val="B5D084"/>
                </a:solidFill>
                <a:latin typeface="Georgia"/>
                <a:ea typeface="Georgia"/>
                <a:cs typeface="Georgia"/>
                <a:sym typeface="Georgia"/>
              </a:defRPr>
            </a:lvl3pPr>
            <a:lvl4pPr marR="0" lvl="3" algn="l" rtl="0">
              <a:lnSpc>
                <a:spcPct val="100000"/>
              </a:lnSpc>
              <a:spcBef>
                <a:spcPts val="220"/>
              </a:spcBef>
              <a:spcAft>
                <a:spcPts val="0"/>
              </a:spcAft>
              <a:buClr>
                <a:schemeClr val="dk1"/>
              </a:buClr>
              <a:buSzPts val="1100"/>
              <a:buFont typeface="Arial"/>
              <a:buChar char="–"/>
              <a:defRPr sz="1100" b="0" i="0" u="none" strike="noStrike" cap="none">
                <a:solidFill>
                  <a:schemeClr val="dk1"/>
                </a:solidFill>
                <a:latin typeface="Constantia"/>
                <a:ea typeface="Constantia"/>
                <a:cs typeface="Constantia"/>
                <a:sym typeface="Constantia"/>
              </a:defRPr>
            </a:lvl4pPr>
            <a:lvl5pPr marR="0" lvl="4" algn="l" rtl="0">
              <a:lnSpc>
                <a:spcPct val="100000"/>
              </a:lnSpc>
              <a:spcBef>
                <a:spcPts val="220"/>
              </a:spcBef>
              <a:spcAft>
                <a:spcPts val="0"/>
              </a:spcAft>
              <a:buClr>
                <a:schemeClr val="dk1"/>
              </a:buClr>
              <a:buSzPts val="1100"/>
              <a:buFont typeface="Arial"/>
              <a:buChar char="»"/>
              <a:defRPr sz="1100" b="0" i="0" u="none" strike="noStrike" cap="none">
                <a:solidFill>
                  <a:schemeClr val="dk1"/>
                </a:solidFill>
                <a:latin typeface="Constantia"/>
                <a:ea typeface="Constantia"/>
                <a:cs typeface="Constantia"/>
                <a:sym typeface="Constantia"/>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9pPr>
          </a:lstStyle>
          <a:p>
            <a:endParaRPr/>
          </a:p>
        </p:txBody>
      </p:sp>
      <p:sp>
        <p:nvSpPr>
          <p:cNvPr id="201" name="Google Shape;201;p160"/>
          <p:cNvSpPr>
            <a:spLocks noGrp="1"/>
          </p:cNvSpPr>
          <p:nvPr>
            <p:ph type="pic" idx="5"/>
          </p:nvPr>
        </p:nvSpPr>
        <p:spPr>
          <a:xfrm>
            <a:off x="4656138" y="800297"/>
            <a:ext cx="1201737" cy="901303"/>
          </a:xfrm>
          <a:prstGeom prst="rect">
            <a:avLst/>
          </a:prstGeom>
          <a:noFill/>
          <a:ln>
            <a:noFill/>
          </a:ln>
        </p:spPr>
        <p:txBody>
          <a:bodyPr spcFirstLastPara="1" wrap="square" lIns="0" tIns="45700" rIns="0" bIns="45700" anchor="t" anchorCtr="0">
            <a:noAutofit/>
          </a:bodyPr>
          <a:lstStyle>
            <a:lvl1pPr marR="0" lvl="0" algn="l" rtl="0">
              <a:lnSpc>
                <a:spcPct val="100000"/>
              </a:lnSpc>
              <a:spcBef>
                <a:spcPts val="320"/>
              </a:spcBef>
              <a:spcAft>
                <a:spcPts val="0"/>
              </a:spcAft>
              <a:buClr>
                <a:srgbClr val="181818"/>
              </a:buClr>
              <a:buSzPts val="1600"/>
              <a:buFont typeface="Arial"/>
              <a:buNone/>
              <a:defRPr sz="1600" b="0" i="0" u="none" strike="noStrike" cap="none">
                <a:solidFill>
                  <a:srgbClr val="181818"/>
                </a:solidFill>
                <a:latin typeface="Georgia"/>
                <a:ea typeface="Georgia"/>
                <a:cs typeface="Georgia"/>
                <a:sym typeface="Georgia"/>
              </a:defRPr>
            </a:lvl1pPr>
            <a:lvl2pPr marR="0" lvl="1"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2pPr>
            <a:lvl3pPr marR="0" lvl="2" algn="l" rtl="0">
              <a:lnSpc>
                <a:spcPct val="100000"/>
              </a:lnSpc>
              <a:spcBef>
                <a:spcPts val="240"/>
              </a:spcBef>
              <a:spcAft>
                <a:spcPts val="0"/>
              </a:spcAft>
              <a:buClr>
                <a:srgbClr val="B5D084"/>
              </a:buClr>
              <a:buSzPts val="1200"/>
              <a:buFont typeface="Arial"/>
              <a:buChar char="•"/>
              <a:defRPr sz="1200" b="0" i="0" u="none" strike="noStrike" cap="none">
                <a:solidFill>
                  <a:srgbClr val="B5D084"/>
                </a:solidFill>
                <a:latin typeface="Georgia"/>
                <a:ea typeface="Georgia"/>
                <a:cs typeface="Georgia"/>
                <a:sym typeface="Georgia"/>
              </a:defRPr>
            </a:lvl3pPr>
            <a:lvl4pPr marR="0" lvl="3" algn="l" rtl="0">
              <a:lnSpc>
                <a:spcPct val="100000"/>
              </a:lnSpc>
              <a:spcBef>
                <a:spcPts val="220"/>
              </a:spcBef>
              <a:spcAft>
                <a:spcPts val="0"/>
              </a:spcAft>
              <a:buClr>
                <a:schemeClr val="dk1"/>
              </a:buClr>
              <a:buSzPts val="1100"/>
              <a:buFont typeface="Arial"/>
              <a:buChar char="–"/>
              <a:defRPr sz="1100" b="0" i="0" u="none" strike="noStrike" cap="none">
                <a:solidFill>
                  <a:schemeClr val="dk1"/>
                </a:solidFill>
                <a:latin typeface="Constantia"/>
                <a:ea typeface="Constantia"/>
                <a:cs typeface="Constantia"/>
                <a:sym typeface="Constantia"/>
              </a:defRPr>
            </a:lvl4pPr>
            <a:lvl5pPr marR="0" lvl="4" algn="l" rtl="0">
              <a:lnSpc>
                <a:spcPct val="100000"/>
              </a:lnSpc>
              <a:spcBef>
                <a:spcPts val="220"/>
              </a:spcBef>
              <a:spcAft>
                <a:spcPts val="0"/>
              </a:spcAft>
              <a:buClr>
                <a:schemeClr val="dk1"/>
              </a:buClr>
              <a:buSzPts val="1100"/>
              <a:buFont typeface="Arial"/>
              <a:buChar char="»"/>
              <a:defRPr sz="1100" b="0" i="0" u="none" strike="noStrike" cap="none">
                <a:solidFill>
                  <a:schemeClr val="dk1"/>
                </a:solidFill>
                <a:latin typeface="Constantia"/>
                <a:ea typeface="Constantia"/>
                <a:cs typeface="Constantia"/>
                <a:sym typeface="Constantia"/>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9pPr>
          </a:lstStyle>
          <a:p>
            <a:endParaRPr/>
          </a:p>
        </p:txBody>
      </p:sp>
      <p:sp>
        <p:nvSpPr>
          <p:cNvPr id="202" name="Google Shape;202;p160"/>
          <p:cNvSpPr>
            <a:spLocks noGrp="1"/>
          </p:cNvSpPr>
          <p:nvPr>
            <p:ph type="pic" idx="6"/>
          </p:nvPr>
        </p:nvSpPr>
        <p:spPr>
          <a:xfrm>
            <a:off x="6073775" y="800297"/>
            <a:ext cx="1201737" cy="901303"/>
          </a:xfrm>
          <a:prstGeom prst="rect">
            <a:avLst/>
          </a:prstGeom>
          <a:noFill/>
          <a:ln>
            <a:noFill/>
          </a:ln>
        </p:spPr>
        <p:txBody>
          <a:bodyPr spcFirstLastPara="1" wrap="square" lIns="0" tIns="45700" rIns="0" bIns="45700" anchor="t" anchorCtr="0">
            <a:noAutofit/>
          </a:bodyPr>
          <a:lstStyle>
            <a:lvl1pPr marR="0" lvl="0" algn="l" rtl="0">
              <a:lnSpc>
                <a:spcPct val="100000"/>
              </a:lnSpc>
              <a:spcBef>
                <a:spcPts val="320"/>
              </a:spcBef>
              <a:spcAft>
                <a:spcPts val="0"/>
              </a:spcAft>
              <a:buClr>
                <a:srgbClr val="181818"/>
              </a:buClr>
              <a:buSzPts val="1600"/>
              <a:buFont typeface="Arial"/>
              <a:buNone/>
              <a:defRPr sz="1600" b="0" i="0" u="none" strike="noStrike" cap="none">
                <a:solidFill>
                  <a:srgbClr val="181818"/>
                </a:solidFill>
                <a:latin typeface="Georgia"/>
                <a:ea typeface="Georgia"/>
                <a:cs typeface="Georgia"/>
                <a:sym typeface="Georgia"/>
              </a:defRPr>
            </a:lvl1pPr>
            <a:lvl2pPr marR="0" lvl="1"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2pPr>
            <a:lvl3pPr marR="0" lvl="2" algn="l" rtl="0">
              <a:lnSpc>
                <a:spcPct val="100000"/>
              </a:lnSpc>
              <a:spcBef>
                <a:spcPts val="240"/>
              </a:spcBef>
              <a:spcAft>
                <a:spcPts val="0"/>
              </a:spcAft>
              <a:buClr>
                <a:srgbClr val="B5D084"/>
              </a:buClr>
              <a:buSzPts val="1200"/>
              <a:buFont typeface="Arial"/>
              <a:buChar char="•"/>
              <a:defRPr sz="1200" b="0" i="0" u="none" strike="noStrike" cap="none">
                <a:solidFill>
                  <a:srgbClr val="B5D084"/>
                </a:solidFill>
                <a:latin typeface="Georgia"/>
                <a:ea typeface="Georgia"/>
                <a:cs typeface="Georgia"/>
                <a:sym typeface="Georgia"/>
              </a:defRPr>
            </a:lvl3pPr>
            <a:lvl4pPr marR="0" lvl="3" algn="l" rtl="0">
              <a:lnSpc>
                <a:spcPct val="100000"/>
              </a:lnSpc>
              <a:spcBef>
                <a:spcPts val="220"/>
              </a:spcBef>
              <a:spcAft>
                <a:spcPts val="0"/>
              </a:spcAft>
              <a:buClr>
                <a:schemeClr val="dk1"/>
              </a:buClr>
              <a:buSzPts val="1100"/>
              <a:buFont typeface="Arial"/>
              <a:buChar char="–"/>
              <a:defRPr sz="1100" b="0" i="0" u="none" strike="noStrike" cap="none">
                <a:solidFill>
                  <a:schemeClr val="dk1"/>
                </a:solidFill>
                <a:latin typeface="Constantia"/>
                <a:ea typeface="Constantia"/>
                <a:cs typeface="Constantia"/>
                <a:sym typeface="Constantia"/>
              </a:defRPr>
            </a:lvl4pPr>
            <a:lvl5pPr marR="0" lvl="4" algn="l" rtl="0">
              <a:lnSpc>
                <a:spcPct val="100000"/>
              </a:lnSpc>
              <a:spcBef>
                <a:spcPts val="220"/>
              </a:spcBef>
              <a:spcAft>
                <a:spcPts val="0"/>
              </a:spcAft>
              <a:buClr>
                <a:schemeClr val="dk1"/>
              </a:buClr>
              <a:buSzPts val="1100"/>
              <a:buFont typeface="Arial"/>
              <a:buChar char="»"/>
              <a:defRPr sz="1100" b="0" i="0" u="none" strike="noStrike" cap="none">
                <a:solidFill>
                  <a:schemeClr val="dk1"/>
                </a:solidFill>
                <a:latin typeface="Constantia"/>
                <a:ea typeface="Constantia"/>
                <a:cs typeface="Constantia"/>
                <a:sym typeface="Constantia"/>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9pPr>
          </a:lstStyle>
          <a:p>
            <a:endParaRPr/>
          </a:p>
        </p:txBody>
      </p:sp>
      <p:sp>
        <p:nvSpPr>
          <p:cNvPr id="203" name="Google Shape;203;p160"/>
          <p:cNvSpPr>
            <a:spLocks noGrp="1"/>
          </p:cNvSpPr>
          <p:nvPr>
            <p:ph type="pic" idx="7"/>
          </p:nvPr>
        </p:nvSpPr>
        <p:spPr>
          <a:xfrm>
            <a:off x="7480300" y="800297"/>
            <a:ext cx="1201737" cy="901303"/>
          </a:xfrm>
          <a:prstGeom prst="rect">
            <a:avLst/>
          </a:prstGeom>
          <a:noFill/>
          <a:ln>
            <a:noFill/>
          </a:ln>
        </p:spPr>
        <p:txBody>
          <a:bodyPr spcFirstLastPara="1" wrap="square" lIns="0" tIns="45700" rIns="0" bIns="45700" anchor="t" anchorCtr="0">
            <a:noAutofit/>
          </a:bodyPr>
          <a:lstStyle>
            <a:lvl1pPr marR="0" lvl="0" algn="l" rtl="0">
              <a:lnSpc>
                <a:spcPct val="100000"/>
              </a:lnSpc>
              <a:spcBef>
                <a:spcPts val="320"/>
              </a:spcBef>
              <a:spcAft>
                <a:spcPts val="0"/>
              </a:spcAft>
              <a:buClr>
                <a:srgbClr val="181818"/>
              </a:buClr>
              <a:buSzPts val="1600"/>
              <a:buFont typeface="Arial"/>
              <a:buNone/>
              <a:defRPr sz="1600" b="0" i="0" u="none" strike="noStrike" cap="none">
                <a:solidFill>
                  <a:srgbClr val="181818"/>
                </a:solidFill>
                <a:latin typeface="Georgia"/>
                <a:ea typeface="Georgia"/>
                <a:cs typeface="Georgia"/>
                <a:sym typeface="Georgia"/>
              </a:defRPr>
            </a:lvl1pPr>
            <a:lvl2pPr marR="0" lvl="1"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2pPr>
            <a:lvl3pPr marR="0" lvl="2" algn="l" rtl="0">
              <a:lnSpc>
                <a:spcPct val="100000"/>
              </a:lnSpc>
              <a:spcBef>
                <a:spcPts val="240"/>
              </a:spcBef>
              <a:spcAft>
                <a:spcPts val="0"/>
              </a:spcAft>
              <a:buClr>
                <a:srgbClr val="B5D084"/>
              </a:buClr>
              <a:buSzPts val="1200"/>
              <a:buFont typeface="Arial"/>
              <a:buChar char="•"/>
              <a:defRPr sz="1200" b="0" i="0" u="none" strike="noStrike" cap="none">
                <a:solidFill>
                  <a:srgbClr val="B5D084"/>
                </a:solidFill>
                <a:latin typeface="Georgia"/>
                <a:ea typeface="Georgia"/>
                <a:cs typeface="Georgia"/>
                <a:sym typeface="Georgia"/>
              </a:defRPr>
            </a:lvl3pPr>
            <a:lvl4pPr marR="0" lvl="3" algn="l" rtl="0">
              <a:lnSpc>
                <a:spcPct val="100000"/>
              </a:lnSpc>
              <a:spcBef>
                <a:spcPts val="220"/>
              </a:spcBef>
              <a:spcAft>
                <a:spcPts val="0"/>
              </a:spcAft>
              <a:buClr>
                <a:schemeClr val="dk1"/>
              </a:buClr>
              <a:buSzPts val="1100"/>
              <a:buFont typeface="Arial"/>
              <a:buChar char="–"/>
              <a:defRPr sz="1100" b="0" i="0" u="none" strike="noStrike" cap="none">
                <a:solidFill>
                  <a:schemeClr val="dk1"/>
                </a:solidFill>
                <a:latin typeface="Constantia"/>
                <a:ea typeface="Constantia"/>
                <a:cs typeface="Constantia"/>
                <a:sym typeface="Constantia"/>
              </a:defRPr>
            </a:lvl4pPr>
            <a:lvl5pPr marR="0" lvl="4" algn="l" rtl="0">
              <a:lnSpc>
                <a:spcPct val="100000"/>
              </a:lnSpc>
              <a:spcBef>
                <a:spcPts val="220"/>
              </a:spcBef>
              <a:spcAft>
                <a:spcPts val="0"/>
              </a:spcAft>
              <a:buClr>
                <a:schemeClr val="dk1"/>
              </a:buClr>
              <a:buSzPts val="1100"/>
              <a:buFont typeface="Arial"/>
              <a:buChar char="»"/>
              <a:defRPr sz="1100" b="0" i="0" u="none" strike="noStrike" cap="none">
                <a:solidFill>
                  <a:schemeClr val="dk1"/>
                </a:solidFill>
                <a:latin typeface="Constantia"/>
                <a:ea typeface="Constantia"/>
                <a:cs typeface="Constantia"/>
                <a:sym typeface="Constantia"/>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9pPr>
          </a:lstStyle>
          <a:p>
            <a:endParaRPr/>
          </a:p>
        </p:txBody>
      </p:sp>
      <p:sp>
        <p:nvSpPr>
          <p:cNvPr id="204" name="Google Shape;204;p160"/>
          <p:cNvSpPr txBox="1">
            <a:spLocks noGrp="1"/>
          </p:cNvSpPr>
          <p:nvPr>
            <p:ph type="body" idx="1"/>
          </p:nvPr>
        </p:nvSpPr>
        <p:spPr>
          <a:xfrm>
            <a:off x="414339" y="1778198"/>
            <a:ext cx="1201736" cy="28575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200"/>
              </a:spcBef>
              <a:spcAft>
                <a:spcPts val="0"/>
              </a:spcAft>
              <a:buClr>
                <a:schemeClr val="accent1"/>
              </a:buClr>
              <a:buSzPts val="1000"/>
              <a:buFont typeface="Arial"/>
              <a:buNone/>
              <a:defRPr sz="1000">
                <a:solidFill>
                  <a:schemeClr val="accent1"/>
                </a:solidFill>
                <a:latin typeface="Century Gothic"/>
                <a:ea typeface="Century Gothic"/>
                <a:cs typeface="Century Gothic"/>
                <a:sym typeface="Century Gothic"/>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05" name="Google Shape;205;p160"/>
          <p:cNvSpPr txBox="1">
            <a:spLocks noGrp="1"/>
          </p:cNvSpPr>
          <p:nvPr>
            <p:ph type="body" idx="8"/>
          </p:nvPr>
        </p:nvSpPr>
        <p:spPr>
          <a:xfrm>
            <a:off x="414339" y="2184599"/>
            <a:ext cx="1201736" cy="28575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00"/>
              </a:spcBef>
              <a:spcAft>
                <a:spcPts val="0"/>
              </a:spcAft>
              <a:buClr>
                <a:srgbClr val="787878"/>
              </a:buClr>
              <a:buSzPts val="1000"/>
              <a:buFont typeface="Arial"/>
              <a:buNone/>
              <a:defRPr sz="1000">
                <a:solidFill>
                  <a:srgbClr val="787878"/>
                </a:solidFill>
                <a:latin typeface="Georgia"/>
                <a:ea typeface="Georgia"/>
                <a:cs typeface="Georgia"/>
                <a:sym typeface="Georgia"/>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06" name="Google Shape;206;p160"/>
          <p:cNvSpPr txBox="1">
            <a:spLocks noGrp="1"/>
          </p:cNvSpPr>
          <p:nvPr>
            <p:ph type="body" idx="9"/>
          </p:nvPr>
        </p:nvSpPr>
        <p:spPr>
          <a:xfrm>
            <a:off x="1836739" y="1778198"/>
            <a:ext cx="1201736" cy="28575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200"/>
              </a:spcBef>
              <a:spcAft>
                <a:spcPts val="0"/>
              </a:spcAft>
              <a:buClr>
                <a:schemeClr val="accent1"/>
              </a:buClr>
              <a:buSzPts val="1000"/>
              <a:buFont typeface="Arial"/>
              <a:buNone/>
              <a:defRPr sz="1000">
                <a:solidFill>
                  <a:schemeClr val="accent1"/>
                </a:solidFill>
                <a:latin typeface="Century Gothic"/>
                <a:ea typeface="Century Gothic"/>
                <a:cs typeface="Century Gothic"/>
                <a:sym typeface="Century Gothic"/>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07" name="Google Shape;207;p160"/>
          <p:cNvSpPr txBox="1">
            <a:spLocks noGrp="1"/>
          </p:cNvSpPr>
          <p:nvPr>
            <p:ph type="body" idx="13"/>
          </p:nvPr>
        </p:nvSpPr>
        <p:spPr>
          <a:xfrm>
            <a:off x="1836739" y="2184599"/>
            <a:ext cx="1201736" cy="28575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00"/>
              </a:spcBef>
              <a:spcAft>
                <a:spcPts val="0"/>
              </a:spcAft>
              <a:buClr>
                <a:srgbClr val="787878"/>
              </a:buClr>
              <a:buSzPts val="1000"/>
              <a:buFont typeface="Arial"/>
              <a:buNone/>
              <a:defRPr sz="1000">
                <a:solidFill>
                  <a:srgbClr val="787878"/>
                </a:solidFill>
                <a:latin typeface="Georgia"/>
                <a:ea typeface="Georgia"/>
                <a:cs typeface="Georgia"/>
                <a:sym typeface="Georgia"/>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08" name="Google Shape;208;p160"/>
          <p:cNvSpPr txBox="1">
            <a:spLocks noGrp="1"/>
          </p:cNvSpPr>
          <p:nvPr>
            <p:ph type="body" idx="14"/>
          </p:nvPr>
        </p:nvSpPr>
        <p:spPr>
          <a:xfrm>
            <a:off x="3241676" y="1778198"/>
            <a:ext cx="1201736" cy="28575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200"/>
              </a:spcBef>
              <a:spcAft>
                <a:spcPts val="0"/>
              </a:spcAft>
              <a:buClr>
                <a:schemeClr val="accent1"/>
              </a:buClr>
              <a:buSzPts val="1000"/>
              <a:buFont typeface="Arial"/>
              <a:buNone/>
              <a:defRPr sz="1000">
                <a:solidFill>
                  <a:schemeClr val="accent1"/>
                </a:solidFill>
                <a:latin typeface="Century Gothic"/>
                <a:ea typeface="Century Gothic"/>
                <a:cs typeface="Century Gothic"/>
                <a:sym typeface="Century Gothic"/>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09" name="Google Shape;209;p160"/>
          <p:cNvSpPr txBox="1">
            <a:spLocks noGrp="1"/>
          </p:cNvSpPr>
          <p:nvPr>
            <p:ph type="body" idx="15"/>
          </p:nvPr>
        </p:nvSpPr>
        <p:spPr>
          <a:xfrm>
            <a:off x="3241676" y="2184599"/>
            <a:ext cx="1201736" cy="28575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00"/>
              </a:spcBef>
              <a:spcAft>
                <a:spcPts val="0"/>
              </a:spcAft>
              <a:buClr>
                <a:srgbClr val="787878"/>
              </a:buClr>
              <a:buSzPts val="1000"/>
              <a:buFont typeface="Arial"/>
              <a:buNone/>
              <a:defRPr sz="1000">
                <a:solidFill>
                  <a:srgbClr val="787878"/>
                </a:solidFill>
                <a:latin typeface="Georgia"/>
                <a:ea typeface="Georgia"/>
                <a:cs typeface="Georgia"/>
                <a:sym typeface="Georgia"/>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0" name="Google Shape;210;p160"/>
          <p:cNvSpPr txBox="1">
            <a:spLocks noGrp="1"/>
          </p:cNvSpPr>
          <p:nvPr>
            <p:ph type="body" idx="16"/>
          </p:nvPr>
        </p:nvSpPr>
        <p:spPr>
          <a:xfrm>
            <a:off x="4652964" y="1778198"/>
            <a:ext cx="1201736" cy="28575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200"/>
              </a:spcBef>
              <a:spcAft>
                <a:spcPts val="0"/>
              </a:spcAft>
              <a:buClr>
                <a:schemeClr val="accent1"/>
              </a:buClr>
              <a:buSzPts val="1000"/>
              <a:buFont typeface="Arial"/>
              <a:buNone/>
              <a:defRPr sz="1000">
                <a:solidFill>
                  <a:schemeClr val="accent1"/>
                </a:solidFill>
                <a:latin typeface="Century Gothic"/>
                <a:ea typeface="Century Gothic"/>
                <a:cs typeface="Century Gothic"/>
                <a:sym typeface="Century Gothic"/>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1" name="Google Shape;211;p160"/>
          <p:cNvSpPr txBox="1">
            <a:spLocks noGrp="1"/>
          </p:cNvSpPr>
          <p:nvPr>
            <p:ph type="body" idx="17"/>
          </p:nvPr>
        </p:nvSpPr>
        <p:spPr>
          <a:xfrm>
            <a:off x="4652964" y="2184599"/>
            <a:ext cx="1201736" cy="28575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00"/>
              </a:spcBef>
              <a:spcAft>
                <a:spcPts val="0"/>
              </a:spcAft>
              <a:buClr>
                <a:srgbClr val="787878"/>
              </a:buClr>
              <a:buSzPts val="1000"/>
              <a:buFont typeface="Arial"/>
              <a:buNone/>
              <a:defRPr sz="1000">
                <a:solidFill>
                  <a:srgbClr val="787878"/>
                </a:solidFill>
                <a:latin typeface="Georgia"/>
                <a:ea typeface="Georgia"/>
                <a:cs typeface="Georgia"/>
                <a:sym typeface="Georgia"/>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2" name="Google Shape;212;p160"/>
          <p:cNvSpPr txBox="1">
            <a:spLocks noGrp="1"/>
          </p:cNvSpPr>
          <p:nvPr>
            <p:ph type="body" idx="18"/>
          </p:nvPr>
        </p:nvSpPr>
        <p:spPr>
          <a:xfrm>
            <a:off x="6075364" y="1778198"/>
            <a:ext cx="1201736" cy="28575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200"/>
              </a:spcBef>
              <a:spcAft>
                <a:spcPts val="0"/>
              </a:spcAft>
              <a:buClr>
                <a:schemeClr val="accent1"/>
              </a:buClr>
              <a:buSzPts val="1000"/>
              <a:buFont typeface="Arial"/>
              <a:buNone/>
              <a:defRPr sz="1000">
                <a:solidFill>
                  <a:schemeClr val="accent1"/>
                </a:solidFill>
                <a:latin typeface="Century Gothic"/>
                <a:ea typeface="Century Gothic"/>
                <a:cs typeface="Century Gothic"/>
                <a:sym typeface="Century Gothic"/>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3" name="Google Shape;213;p160"/>
          <p:cNvSpPr txBox="1">
            <a:spLocks noGrp="1"/>
          </p:cNvSpPr>
          <p:nvPr>
            <p:ph type="body" idx="19"/>
          </p:nvPr>
        </p:nvSpPr>
        <p:spPr>
          <a:xfrm>
            <a:off x="6075364" y="2184599"/>
            <a:ext cx="1201736" cy="28575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00"/>
              </a:spcBef>
              <a:spcAft>
                <a:spcPts val="0"/>
              </a:spcAft>
              <a:buClr>
                <a:srgbClr val="787878"/>
              </a:buClr>
              <a:buSzPts val="1000"/>
              <a:buFont typeface="Arial"/>
              <a:buNone/>
              <a:defRPr sz="1000">
                <a:solidFill>
                  <a:srgbClr val="787878"/>
                </a:solidFill>
                <a:latin typeface="Georgia"/>
                <a:ea typeface="Georgia"/>
                <a:cs typeface="Georgia"/>
                <a:sym typeface="Georgia"/>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4" name="Google Shape;214;p160"/>
          <p:cNvSpPr txBox="1">
            <a:spLocks noGrp="1"/>
          </p:cNvSpPr>
          <p:nvPr>
            <p:ph type="body" idx="20"/>
          </p:nvPr>
        </p:nvSpPr>
        <p:spPr>
          <a:xfrm>
            <a:off x="7480301" y="1778198"/>
            <a:ext cx="1201736" cy="28575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200"/>
              </a:spcBef>
              <a:spcAft>
                <a:spcPts val="0"/>
              </a:spcAft>
              <a:buClr>
                <a:schemeClr val="accent1"/>
              </a:buClr>
              <a:buSzPts val="1000"/>
              <a:buFont typeface="Arial"/>
              <a:buNone/>
              <a:defRPr sz="1000">
                <a:solidFill>
                  <a:schemeClr val="accent1"/>
                </a:solidFill>
                <a:latin typeface="Century Gothic"/>
                <a:ea typeface="Century Gothic"/>
                <a:cs typeface="Century Gothic"/>
                <a:sym typeface="Century Gothic"/>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5" name="Google Shape;215;p160"/>
          <p:cNvSpPr txBox="1">
            <a:spLocks noGrp="1"/>
          </p:cNvSpPr>
          <p:nvPr>
            <p:ph type="body" idx="21"/>
          </p:nvPr>
        </p:nvSpPr>
        <p:spPr>
          <a:xfrm>
            <a:off x="7480301" y="2184599"/>
            <a:ext cx="1201736" cy="28575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00"/>
              </a:spcBef>
              <a:spcAft>
                <a:spcPts val="0"/>
              </a:spcAft>
              <a:buClr>
                <a:srgbClr val="787878"/>
              </a:buClr>
              <a:buSzPts val="1000"/>
              <a:buFont typeface="Arial"/>
              <a:buNone/>
              <a:defRPr sz="1000">
                <a:solidFill>
                  <a:srgbClr val="787878"/>
                </a:solidFill>
                <a:latin typeface="Georgia"/>
                <a:ea typeface="Georgia"/>
                <a:cs typeface="Georgia"/>
                <a:sym typeface="Georgia"/>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6" name="Google Shape;216;p160"/>
          <p:cNvSpPr>
            <a:spLocks noGrp="1"/>
          </p:cNvSpPr>
          <p:nvPr>
            <p:ph type="pic" idx="22"/>
          </p:nvPr>
        </p:nvSpPr>
        <p:spPr>
          <a:xfrm>
            <a:off x="414337" y="2719951"/>
            <a:ext cx="1201737" cy="901303"/>
          </a:xfrm>
          <a:prstGeom prst="rect">
            <a:avLst/>
          </a:prstGeom>
          <a:noFill/>
          <a:ln>
            <a:noFill/>
          </a:ln>
        </p:spPr>
        <p:txBody>
          <a:bodyPr spcFirstLastPara="1" wrap="square" lIns="0" tIns="45700" rIns="0" bIns="45700" anchor="t" anchorCtr="0">
            <a:noAutofit/>
          </a:bodyPr>
          <a:lstStyle>
            <a:lvl1pPr marR="0" lvl="0" algn="l" rtl="0">
              <a:lnSpc>
                <a:spcPct val="100000"/>
              </a:lnSpc>
              <a:spcBef>
                <a:spcPts val="320"/>
              </a:spcBef>
              <a:spcAft>
                <a:spcPts val="0"/>
              </a:spcAft>
              <a:buClr>
                <a:srgbClr val="181818"/>
              </a:buClr>
              <a:buSzPts val="1600"/>
              <a:buFont typeface="Arial"/>
              <a:buNone/>
              <a:defRPr sz="1600" b="0" i="0" u="none" strike="noStrike" cap="none">
                <a:solidFill>
                  <a:srgbClr val="181818"/>
                </a:solidFill>
                <a:latin typeface="Georgia"/>
                <a:ea typeface="Georgia"/>
                <a:cs typeface="Georgia"/>
                <a:sym typeface="Georgia"/>
              </a:defRPr>
            </a:lvl1pPr>
            <a:lvl2pPr marR="0" lvl="1"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2pPr>
            <a:lvl3pPr marR="0" lvl="2" algn="l" rtl="0">
              <a:lnSpc>
                <a:spcPct val="100000"/>
              </a:lnSpc>
              <a:spcBef>
                <a:spcPts val="240"/>
              </a:spcBef>
              <a:spcAft>
                <a:spcPts val="0"/>
              </a:spcAft>
              <a:buClr>
                <a:srgbClr val="B5D084"/>
              </a:buClr>
              <a:buSzPts val="1200"/>
              <a:buFont typeface="Arial"/>
              <a:buChar char="•"/>
              <a:defRPr sz="1200" b="0" i="0" u="none" strike="noStrike" cap="none">
                <a:solidFill>
                  <a:srgbClr val="B5D084"/>
                </a:solidFill>
                <a:latin typeface="Georgia"/>
                <a:ea typeface="Georgia"/>
                <a:cs typeface="Georgia"/>
                <a:sym typeface="Georgia"/>
              </a:defRPr>
            </a:lvl3pPr>
            <a:lvl4pPr marR="0" lvl="3" algn="l" rtl="0">
              <a:lnSpc>
                <a:spcPct val="100000"/>
              </a:lnSpc>
              <a:spcBef>
                <a:spcPts val="220"/>
              </a:spcBef>
              <a:spcAft>
                <a:spcPts val="0"/>
              </a:spcAft>
              <a:buClr>
                <a:schemeClr val="dk1"/>
              </a:buClr>
              <a:buSzPts val="1100"/>
              <a:buFont typeface="Arial"/>
              <a:buChar char="–"/>
              <a:defRPr sz="1100" b="0" i="0" u="none" strike="noStrike" cap="none">
                <a:solidFill>
                  <a:schemeClr val="dk1"/>
                </a:solidFill>
                <a:latin typeface="Constantia"/>
                <a:ea typeface="Constantia"/>
                <a:cs typeface="Constantia"/>
                <a:sym typeface="Constantia"/>
              </a:defRPr>
            </a:lvl4pPr>
            <a:lvl5pPr marR="0" lvl="4" algn="l" rtl="0">
              <a:lnSpc>
                <a:spcPct val="100000"/>
              </a:lnSpc>
              <a:spcBef>
                <a:spcPts val="220"/>
              </a:spcBef>
              <a:spcAft>
                <a:spcPts val="0"/>
              </a:spcAft>
              <a:buClr>
                <a:schemeClr val="dk1"/>
              </a:buClr>
              <a:buSzPts val="1100"/>
              <a:buFont typeface="Arial"/>
              <a:buChar char="»"/>
              <a:defRPr sz="1100" b="0" i="0" u="none" strike="noStrike" cap="none">
                <a:solidFill>
                  <a:schemeClr val="dk1"/>
                </a:solidFill>
                <a:latin typeface="Constantia"/>
                <a:ea typeface="Constantia"/>
                <a:cs typeface="Constantia"/>
                <a:sym typeface="Constantia"/>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9pPr>
          </a:lstStyle>
          <a:p>
            <a:endParaRPr/>
          </a:p>
        </p:txBody>
      </p:sp>
      <p:sp>
        <p:nvSpPr>
          <p:cNvPr id="217" name="Google Shape;217;p160"/>
          <p:cNvSpPr>
            <a:spLocks noGrp="1"/>
          </p:cNvSpPr>
          <p:nvPr>
            <p:ph type="pic" idx="23"/>
          </p:nvPr>
        </p:nvSpPr>
        <p:spPr>
          <a:xfrm>
            <a:off x="1836738" y="2719951"/>
            <a:ext cx="1201737" cy="901303"/>
          </a:xfrm>
          <a:prstGeom prst="rect">
            <a:avLst/>
          </a:prstGeom>
          <a:noFill/>
          <a:ln>
            <a:noFill/>
          </a:ln>
        </p:spPr>
        <p:txBody>
          <a:bodyPr spcFirstLastPara="1" wrap="square" lIns="0" tIns="45700" rIns="0" bIns="45700" anchor="t" anchorCtr="0">
            <a:noAutofit/>
          </a:bodyPr>
          <a:lstStyle>
            <a:lvl1pPr marR="0" lvl="0" algn="l" rtl="0">
              <a:lnSpc>
                <a:spcPct val="100000"/>
              </a:lnSpc>
              <a:spcBef>
                <a:spcPts val="320"/>
              </a:spcBef>
              <a:spcAft>
                <a:spcPts val="0"/>
              </a:spcAft>
              <a:buClr>
                <a:srgbClr val="181818"/>
              </a:buClr>
              <a:buSzPts val="1600"/>
              <a:buFont typeface="Arial"/>
              <a:buNone/>
              <a:defRPr sz="1600" b="0" i="0" u="none" strike="noStrike" cap="none">
                <a:solidFill>
                  <a:srgbClr val="181818"/>
                </a:solidFill>
                <a:latin typeface="Georgia"/>
                <a:ea typeface="Georgia"/>
                <a:cs typeface="Georgia"/>
                <a:sym typeface="Georgia"/>
              </a:defRPr>
            </a:lvl1pPr>
            <a:lvl2pPr marR="0" lvl="1"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2pPr>
            <a:lvl3pPr marR="0" lvl="2" algn="l" rtl="0">
              <a:lnSpc>
                <a:spcPct val="100000"/>
              </a:lnSpc>
              <a:spcBef>
                <a:spcPts val="240"/>
              </a:spcBef>
              <a:spcAft>
                <a:spcPts val="0"/>
              </a:spcAft>
              <a:buClr>
                <a:srgbClr val="B5D084"/>
              </a:buClr>
              <a:buSzPts val="1200"/>
              <a:buFont typeface="Arial"/>
              <a:buChar char="•"/>
              <a:defRPr sz="1200" b="0" i="0" u="none" strike="noStrike" cap="none">
                <a:solidFill>
                  <a:srgbClr val="B5D084"/>
                </a:solidFill>
                <a:latin typeface="Georgia"/>
                <a:ea typeface="Georgia"/>
                <a:cs typeface="Georgia"/>
                <a:sym typeface="Georgia"/>
              </a:defRPr>
            </a:lvl3pPr>
            <a:lvl4pPr marR="0" lvl="3" algn="l" rtl="0">
              <a:lnSpc>
                <a:spcPct val="100000"/>
              </a:lnSpc>
              <a:spcBef>
                <a:spcPts val="220"/>
              </a:spcBef>
              <a:spcAft>
                <a:spcPts val="0"/>
              </a:spcAft>
              <a:buClr>
                <a:schemeClr val="dk1"/>
              </a:buClr>
              <a:buSzPts val="1100"/>
              <a:buFont typeface="Arial"/>
              <a:buChar char="–"/>
              <a:defRPr sz="1100" b="0" i="0" u="none" strike="noStrike" cap="none">
                <a:solidFill>
                  <a:schemeClr val="dk1"/>
                </a:solidFill>
                <a:latin typeface="Constantia"/>
                <a:ea typeface="Constantia"/>
                <a:cs typeface="Constantia"/>
                <a:sym typeface="Constantia"/>
              </a:defRPr>
            </a:lvl4pPr>
            <a:lvl5pPr marR="0" lvl="4" algn="l" rtl="0">
              <a:lnSpc>
                <a:spcPct val="100000"/>
              </a:lnSpc>
              <a:spcBef>
                <a:spcPts val="220"/>
              </a:spcBef>
              <a:spcAft>
                <a:spcPts val="0"/>
              </a:spcAft>
              <a:buClr>
                <a:schemeClr val="dk1"/>
              </a:buClr>
              <a:buSzPts val="1100"/>
              <a:buFont typeface="Arial"/>
              <a:buChar char="»"/>
              <a:defRPr sz="1100" b="0" i="0" u="none" strike="noStrike" cap="none">
                <a:solidFill>
                  <a:schemeClr val="dk1"/>
                </a:solidFill>
                <a:latin typeface="Constantia"/>
                <a:ea typeface="Constantia"/>
                <a:cs typeface="Constantia"/>
                <a:sym typeface="Constantia"/>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9pPr>
          </a:lstStyle>
          <a:p>
            <a:endParaRPr/>
          </a:p>
        </p:txBody>
      </p:sp>
      <p:sp>
        <p:nvSpPr>
          <p:cNvPr id="218" name="Google Shape;218;p160"/>
          <p:cNvSpPr>
            <a:spLocks noGrp="1"/>
          </p:cNvSpPr>
          <p:nvPr>
            <p:ph type="pic" idx="24"/>
          </p:nvPr>
        </p:nvSpPr>
        <p:spPr>
          <a:xfrm>
            <a:off x="3241675" y="2719951"/>
            <a:ext cx="1201737" cy="901303"/>
          </a:xfrm>
          <a:prstGeom prst="rect">
            <a:avLst/>
          </a:prstGeom>
          <a:noFill/>
          <a:ln>
            <a:noFill/>
          </a:ln>
        </p:spPr>
        <p:txBody>
          <a:bodyPr spcFirstLastPara="1" wrap="square" lIns="0" tIns="45700" rIns="0" bIns="45700" anchor="t" anchorCtr="0">
            <a:noAutofit/>
          </a:bodyPr>
          <a:lstStyle>
            <a:lvl1pPr marR="0" lvl="0" algn="l" rtl="0">
              <a:lnSpc>
                <a:spcPct val="100000"/>
              </a:lnSpc>
              <a:spcBef>
                <a:spcPts val="320"/>
              </a:spcBef>
              <a:spcAft>
                <a:spcPts val="0"/>
              </a:spcAft>
              <a:buClr>
                <a:srgbClr val="181818"/>
              </a:buClr>
              <a:buSzPts val="1600"/>
              <a:buFont typeface="Arial"/>
              <a:buNone/>
              <a:defRPr sz="1600" b="0" i="0" u="none" strike="noStrike" cap="none">
                <a:solidFill>
                  <a:srgbClr val="181818"/>
                </a:solidFill>
                <a:latin typeface="Georgia"/>
                <a:ea typeface="Georgia"/>
                <a:cs typeface="Georgia"/>
                <a:sym typeface="Georgia"/>
              </a:defRPr>
            </a:lvl1pPr>
            <a:lvl2pPr marR="0" lvl="1"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2pPr>
            <a:lvl3pPr marR="0" lvl="2" algn="l" rtl="0">
              <a:lnSpc>
                <a:spcPct val="100000"/>
              </a:lnSpc>
              <a:spcBef>
                <a:spcPts val="240"/>
              </a:spcBef>
              <a:spcAft>
                <a:spcPts val="0"/>
              </a:spcAft>
              <a:buClr>
                <a:srgbClr val="B5D084"/>
              </a:buClr>
              <a:buSzPts val="1200"/>
              <a:buFont typeface="Arial"/>
              <a:buChar char="•"/>
              <a:defRPr sz="1200" b="0" i="0" u="none" strike="noStrike" cap="none">
                <a:solidFill>
                  <a:srgbClr val="B5D084"/>
                </a:solidFill>
                <a:latin typeface="Georgia"/>
                <a:ea typeface="Georgia"/>
                <a:cs typeface="Georgia"/>
                <a:sym typeface="Georgia"/>
              </a:defRPr>
            </a:lvl3pPr>
            <a:lvl4pPr marR="0" lvl="3" algn="l" rtl="0">
              <a:lnSpc>
                <a:spcPct val="100000"/>
              </a:lnSpc>
              <a:spcBef>
                <a:spcPts val="220"/>
              </a:spcBef>
              <a:spcAft>
                <a:spcPts val="0"/>
              </a:spcAft>
              <a:buClr>
                <a:schemeClr val="dk1"/>
              </a:buClr>
              <a:buSzPts val="1100"/>
              <a:buFont typeface="Arial"/>
              <a:buChar char="–"/>
              <a:defRPr sz="1100" b="0" i="0" u="none" strike="noStrike" cap="none">
                <a:solidFill>
                  <a:schemeClr val="dk1"/>
                </a:solidFill>
                <a:latin typeface="Constantia"/>
                <a:ea typeface="Constantia"/>
                <a:cs typeface="Constantia"/>
                <a:sym typeface="Constantia"/>
              </a:defRPr>
            </a:lvl4pPr>
            <a:lvl5pPr marR="0" lvl="4" algn="l" rtl="0">
              <a:lnSpc>
                <a:spcPct val="100000"/>
              </a:lnSpc>
              <a:spcBef>
                <a:spcPts val="220"/>
              </a:spcBef>
              <a:spcAft>
                <a:spcPts val="0"/>
              </a:spcAft>
              <a:buClr>
                <a:schemeClr val="dk1"/>
              </a:buClr>
              <a:buSzPts val="1100"/>
              <a:buFont typeface="Arial"/>
              <a:buChar char="»"/>
              <a:defRPr sz="1100" b="0" i="0" u="none" strike="noStrike" cap="none">
                <a:solidFill>
                  <a:schemeClr val="dk1"/>
                </a:solidFill>
                <a:latin typeface="Constantia"/>
                <a:ea typeface="Constantia"/>
                <a:cs typeface="Constantia"/>
                <a:sym typeface="Constantia"/>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9pPr>
          </a:lstStyle>
          <a:p>
            <a:endParaRPr/>
          </a:p>
        </p:txBody>
      </p:sp>
      <p:sp>
        <p:nvSpPr>
          <p:cNvPr id="219" name="Google Shape;219;p160"/>
          <p:cNvSpPr>
            <a:spLocks noGrp="1"/>
          </p:cNvSpPr>
          <p:nvPr>
            <p:ph type="pic" idx="25"/>
          </p:nvPr>
        </p:nvSpPr>
        <p:spPr>
          <a:xfrm>
            <a:off x="4656138" y="2719951"/>
            <a:ext cx="1201737" cy="901303"/>
          </a:xfrm>
          <a:prstGeom prst="rect">
            <a:avLst/>
          </a:prstGeom>
          <a:noFill/>
          <a:ln>
            <a:noFill/>
          </a:ln>
        </p:spPr>
        <p:txBody>
          <a:bodyPr spcFirstLastPara="1" wrap="square" lIns="0" tIns="45700" rIns="0" bIns="45700" anchor="t" anchorCtr="0">
            <a:noAutofit/>
          </a:bodyPr>
          <a:lstStyle>
            <a:lvl1pPr marR="0" lvl="0" algn="l" rtl="0">
              <a:lnSpc>
                <a:spcPct val="100000"/>
              </a:lnSpc>
              <a:spcBef>
                <a:spcPts val="320"/>
              </a:spcBef>
              <a:spcAft>
                <a:spcPts val="0"/>
              </a:spcAft>
              <a:buClr>
                <a:srgbClr val="181818"/>
              </a:buClr>
              <a:buSzPts val="1600"/>
              <a:buFont typeface="Arial"/>
              <a:buNone/>
              <a:defRPr sz="1600" b="0" i="0" u="none" strike="noStrike" cap="none">
                <a:solidFill>
                  <a:srgbClr val="181818"/>
                </a:solidFill>
                <a:latin typeface="Georgia"/>
                <a:ea typeface="Georgia"/>
                <a:cs typeface="Georgia"/>
                <a:sym typeface="Georgia"/>
              </a:defRPr>
            </a:lvl1pPr>
            <a:lvl2pPr marR="0" lvl="1"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2pPr>
            <a:lvl3pPr marR="0" lvl="2" algn="l" rtl="0">
              <a:lnSpc>
                <a:spcPct val="100000"/>
              </a:lnSpc>
              <a:spcBef>
                <a:spcPts val="240"/>
              </a:spcBef>
              <a:spcAft>
                <a:spcPts val="0"/>
              </a:spcAft>
              <a:buClr>
                <a:srgbClr val="B5D084"/>
              </a:buClr>
              <a:buSzPts val="1200"/>
              <a:buFont typeface="Arial"/>
              <a:buChar char="•"/>
              <a:defRPr sz="1200" b="0" i="0" u="none" strike="noStrike" cap="none">
                <a:solidFill>
                  <a:srgbClr val="B5D084"/>
                </a:solidFill>
                <a:latin typeface="Georgia"/>
                <a:ea typeface="Georgia"/>
                <a:cs typeface="Georgia"/>
                <a:sym typeface="Georgia"/>
              </a:defRPr>
            </a:lvl3pPr>
            <a:lvl4pPr marR="0" lvl="3" algn="l" rtl="0">
              <a:lnSpc>
                <a:spcPct val="100000"/>
              </a:lnSpc>
              <a:spcBef>
                <a:spcPts val="220"/>
              </a:spcBef>
              <a:spcAft>
                <a:spcPts val="0"/>
              </a:spcAft>
              <a:buClr>
                <a:schemeClr val="dk1"/>
              </a:buClr>
              <a:buSzPts val="1100"/>
              <a:buFont typeface="Arial"/>
              <a:buChar char="–"/>
              <a:defRPr sz="1100" b="0" i="0" u="none" strike="noStrike" cap="none">
                <a:solidFill>
                  <a:schemeClr val="dk1"/>
                </a:solidFill>
                <a:latin typeface="Constantia"/>
                <a:ea typeface="Constantia"/>
                <a:cs typeface="Constantia"/>
                <a:sym typeface="Constantia"/>
              </a:defRPr>
            </a:lvl4pPr>
            <a:lvl5pPr marR="0" lvl="4" algn="l" rtl="0">
              <a:lnSpc>
                <a:spcPct val="100000"/>
              </a:lnSpc>
              <a:spcBef>
                <a:spcPts val="220"/>
              </a:spcBef>
              <a:spcAft>
                <a:spcPts val="0"/>
              </a:spcAft>
              <a:buClr>
                <a:schemeClr val="dk1"/>
              </a:buClr>
              <a:buSzPts val="1100"/>
              <a:buFont typeface="Arial"/>
              <a:buChar char="»"/>
              <a:defRPr sz="1100" b="0" i="0" u="none" strike="noStrike" cap="none">
                <a:solidFill>
                  <a:schemeClr val="dk1"/>
                </a:solidFill>
                <a:latin typeface="Constantia"/>
                <a:ea typeface="Constantia"/>
                <a:cs typeface="Constantia"/>
                <a:sym typeface="Constantia"/>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9pPr>
          </a:lstStyle>
          <a:p>
            <a:endParaRPr/>
          </a:p>
        </p:txBody>
      </p:sp>
      <p:sp>
        <p:nvSpPr>
          <p:cNvPr id="220" name="Google Shape;220;p160"/>
          <p:cNvSpPr>
            <a:spLocks noGrp="1"/>
          </p:cNvSpPr>
          <p:nvPr>
            <p:ph type="pic" idx="26"/>
          </p:nvPr>
        </p:nvSpPr>
        <p:spPr>
          <a:xfrm>
            <a:off x="6073775" y="2719951"/>
            <a:ext cx="1201737" cy="901303"/>
          </a:xfrm>
          <a:prstGeom prst="rect">
            <a:avLst/>
          </a:prstGeom>
          <a:noFill/>
          <a:ln>
            <a:noFill/>
          </a:ln>
        </p:spPr>
        <p:txBody>
          <a:bodyPr spcFirstLastPara="1" wrap="square" lIns="0" tIns="45700" rIns="0" bIns="45700" anchor="t" anchorCtr="0">
            <a:noAutofit/>
          </a:bodyPr>
          <a:lstStyle>
            <a:lvl1pPr marR="0" lvl="0" algn="l" rtl="0">
              <a:lnSpc>
                <a:spcPct val="100000"/>
              </a:lnSpc>
              <a:spcBef>
                <a:spcPts val="320"/>
              </a:spcBef>
              <a:spcAft>
                <a:spcPts val="0"/>
              </a:spcAft>
              <a:buClr>
                <a:srgbClr val="181818"/>
              </a:buClr>
              <a:buSzPts val="1600"/>
              <a:buFont typeface="Arial"/>
              <a:buNone/>
              <a:defRPr sz="1600" b="0" i="0" u="none" strike="noStrike" cap="none">
                <a:solidFill>
                  <a:srgbClr val="181818"/>
                </a:solidFill>
                <a:latin typeface="Georgia"/>
                <a:ea typeface="Georgia"/>
                <a:cs typeface="Georgia"/>
                <a:sym typeface="Georgia"/>
              </a:defRPr>
            </a:lvl1pPr>
            <a:lvl2pPr marR="0" lvl="1"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2pPr>
            <a:lvl3pPr marR="0" lvl="2" algn="l" rtl="0">
              <a:lnSpc>
                <a:spcPct val="100000"/>
              </a:lnSpc>
              <a:spcBef>
                <a:spcPts val="240"/>
              </a:spcBef>
              <a:spcAft>
                <a:spcPts val="0"/>
              </a:spcAft>
              <a:buClr>
                <a:srgbClr val="B5D084"/>
              </a:buClr>
              <a:buSzPts val="1200"/>
              <a:buFont typeface="Arial"/>
              <a:buChar char="•"/>
              <a:defRPr sz="1200" b="0" i="0" u="none" strike="noStrike" cap="none">
                <a:solidFill>
                  <a:srgbClr val="B5D084"/>
                </a:solidFill>
                <a:latin typeface="Georgia"/>
                <a:ea typeface="Georgia"/>
                <a:cs typeface="Georgia"/>
                <a:sym typeface="Georgia"/>
              </a:defRPr>
            </a:lvl3pPr>
            <a:lvl4pPr marR="0" lvl="3" algn="l" rtl="0">
              <a:lnSpc>
                <a:spcPct val="100000"/>
              </a:lnSpc>
              <a:spcBef>
                <a:spcPts val="220"/>
              </a:spcBef>
              <a:spcAft>
                <a:spcPts val="0"/>
              </a:spcAft>
              <a:buClr>
                <a:schemeClr val="dk1"/>
              </a:buClr>
              <a:buSzPts val="1100"/>
              <a:buFont typeface="Arial"/>
              <a:buChar char="–"/>
              <a:defRPr sz="1100" b="0" i="0" u="none" strike="noStrike" cap="none">
                <a:solidFill>
                  <a:schemeClr val="dk1"/>
                </a:solidFill>
                <a:latin typeface="Constantia"/>
                <a:ea typeface="Constantia"/>
                <a:cs typeface="Constantia"/>
                <a:sym typeface="Constantia"/>
              </a:defRPr>
            </a:lvl4pPr>
            <a:lvl5pPr marR="0" lvl="4" algn="l" rtl="0">
              <a:lnSpc>
                <a:spcPct val="100000"/>
              </a:lnSpc>
              <a:spcBef>
                <a:spcPts val="220"/>
              </a:spcBef>
              <a:spcAft>
                <a:spcPts val="0"/>
              </a:spcAft>
              <a:buClr>
                <a:schemeClr val="dk1"/>
              </a:buClr>
              <a:buSzPts val="1100"/>
              <a:buFont typeface="Arial"/>
              <a:buChar char="»"/>
              <a:defRPr sz="1100" b="0" i="0" u="none" strike="noStrike" cap="none">
                <a:solidFill>
                  <a:schemeClr val="dk1"/>
                </a:solidFill>
                <a:latin typeface="Constantia"/>
                <a:ea typeface="Constantia"/>
                <a:cs typeface="Constantia"/>
                <a:sym typeface="Constantia"/>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9pPr>
          </a:lstStyle>
          <a:p>
            <a:endParaRPr/>
          </a:p>
        </p:txBody>
      </p:sp>
      <p:sp>
        <p:nvSpPr>
          <p:cNvPr id="221" name="Google Shape;221;p160"/>
          <p:cNvSpPr>
            <a:spLocks noGrp="1"/>
          </p:cNvSpPr>
          <p:nvPr>
            <p:ph type="pic" idx="27"/>
          </p:nvPr>
        </p:nvSpPr>
        <p:spPr>
          <a:xfrm>
            <a:off x="7480300" y="2719951"/>
            <a:ext cx="1201737" cy="901303"/>
          </a:xfrm>
          <a:prstGeom prst="rect">
            <a:avLst/>
          </a:prstGeom>
          <a:noFill/>
          <a:ln>
            <a:noFill/>
          </a:ln>
        </p:spPr>
        <p:txBody>
          <a:bodyPr spcFirstLastPara="1" wrap="square" lIns="0" tIns="45700" rIns="0" bIns="45700" anchor="t" anchorCtr="0">
            <a:noAutofit/>
          </a:bodyPr>
          <a:lstStyle>
            <a:lvl1pPr marR="0" lvl="0" algn="l" rtl="0">
              <a:lnSpc>
                <a:spcPct val="100000"/>
              </a:lnSpc>
              <a:spcBef>
                <a:spcPts val="320"/>
              </a:spcBef>
              <a:spcAft>
                <a:spcPts val="0"/>
              </a:spcAft>
              <a:buClr>
                <a:srgbClr val="181818"/>
              </a:buClr>
              <a:buSzPts val="1600"/>
              <a:buFont typeface="Arial"/>
              <a:buNone/>
              <a:defRPr sz="1600" b="0" i="0" u="none" strike="noStrike" cap="none">
                <a:solidFill>
                  <a:srgbClr val="181818"/>
                </a:solidFill>
                <a:latin typeface="Georgia"/>
                <a:ea typeface="Georgia"/>
                <a:cs typeface="Georgia"/>
                <a:sym typeface="Georgia"/>
              </a:defRPr>
            </a:lvl1pPr>
            <a:lvl2pPr marR="0" lvl="1"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2pPr>
            <a:lvl3pPr marR="0" lvl="2" algn="l" rtl="0">
              <a:lnSpc>
                <a:spcPct val="100000"/>
              </a:lnSpc>
              <a:spcBef>
                <a:spcPts val="240"/>
              </a:spcBef>
              <a:spcAft>
                <a:spcPts val="0"/>
              </a:spcAft>
              <a:buClr>
                <a:srgbClr val="B5D084"/>
              </a:buClr>
              <a:buSzPts val="1200"/>
              <a:buFont typeface="Arial"/>
              <a:buChar char="•"/>
              <a:defRPr sz="1200" b="0" i="0" u="none" strike="noStrike" cap="none">
                <a:solidFill>
                  <a:srgbClr val="B5D084"/>
                </a:solidFill>
                <a:latin typeface="Georgia"/>
                <a:ea typeface="Georgia"/>
                <a:cs typeface="Georgia"/>
                <a:sym typeface="Georgia"/>
              </a:defRPr>
            </a:lvl3pPr>
            <a:lvl4pPr marR="0" lvl="3" algn="l" rtl="0">
              <a:lnSpc>
                <a:spcPct val="100000"/>
              </a:lnSpc>
              <a:spcBef>
                <a:spcPts val="220"/>
              </a:spcBef>
              <a:spcAft>
                <a:spcPts val="0"/>
              </a:spcAft>
              <a:buClr>
                <a:schemeClr val="dk1"/>
              </a:buClr>
              <a:buSzPts val="1100"/>
              <a:buFont typeface="Arial"/>
              <a:buChar char="–"/>
              <a:defRPr sz="1100" b="0" i="0" u="none" strike="noStrike" cap="none">
                <a:solidFill>
                  <a:schemeClr val="dk1"/>
                </a:solidFill>
                <a:latin typeface="Constantia"/>
                <a:ea typeface="Constantia"/>
                <a:cs typeface="Constantia"/>
                <a:sym typeface="Constantia"/>
              </a:defRPr>
            </a:lvl4pPr>
            <a:lvl5pPr marR="0" lvl="4" algn="l" rtl="0">
              <a:lnSpc>
                <a:spcPct val="100000"/>
              </a:lnSpc>
              <a:spcBef>
                <a:spcPts val="220"/>
              </a:spcBef>
              <a:spcAft>
                <a:spcPts val="0"/>
              </a:spcAft>
              <a:buClr>
                <a:schemeClr val="dk1"/>
              </a:buClr>
              <a:buSzPts val="1100"/>
              <a:buFont typeface="Arial"/>
              <a:buChar char="»"/>
              <a:defRPr sz="1100" b="0" i="0" u="none" strike="noStrike" cap="none">
                <a:solidFill>
                  <a:schemeClr val="dk1"/>
                </a:solidFill>
                <a:latin typeface="Constantia"/>
                <a:ea typeface="Constantia"/>
                <a:cs typeface="Constantia"/>
                <a:sym typeface="Constantia"/>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9pPr>
          </a:lstStyle>
          <a:p>
            <a:endParaRPr/>
          </a:p>
        </p:txBody>
      </p:sp>
      <p:sp>
        <p:nvSpPr>
          <p:cNvPr id="222" name="Google Shape;222;p160"/>
          <p:cNvSpPr txBox="1">
            <a:spLocks noGrp="1"/>
          </p:cNvSpPr>
          <p:nvPr>
            <p:ph type="body" idx="28"/>
          </p:nvPr>
        </p:nvSpPr>
        <p:spPr>
          <a:xfrm>
            <a:off x="414339" y="3697852"/>
            <a:ext cx="1201736" cy="28575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200"/>
              </a:spcBef>
              <a:spcAft>
                <a:spcPts val="0"/>
              </a:spcAft>
              <a:buClr>
                <a:schemeClr val="accent1"/>
              </a:buClr>
              <a:buSzPts val="1000"/>
              <a:buFont typeface="Arial"/>
              <a:buNone/>
              <a:defRPr sz="1000">
                <a:solidFill>
                  <a:schemeClr val="accent1"/>
                </a:solidFill>
                <a:latin typeface="Century Gothic"/>
                <a:ea typeface="Century Gothic"/>
                <a:cs typeface="Century Gothic"/>
                <a:sym typeface="Century Gothic"/>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3" name="Google Shape;223;p160"/>
          <p:cNvSpPr txBox="1">
            <a:spLocks noGrp="1"/>
          </p:cNvSpPr>
          <p:nvPr>
            <p:ph type="body" idx="29"/>
          </p:nvPr>
        </p:nvSpPr>
        <p:spPr>
          <a:xfrm>
            <a:off x="414339" y="4104252"/>
            <a:ext cx="1201736" cy="28575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00"/>
              </a:spcBef>
              <a:spcAft>
                <a:spcPts val="0"/>
              </a:spcAft>
              <a:buClr>
                <a:srgbClr val="787878"/>
              </a:buClr>
              <a:buSzPts val="1000"/>
              <a:buFont typeface="Arial"/>
              <a:buNone/>
              <a:defRPr sz="1000">
                <a:solidFill>
                  <a:srgbClr val="787878"/>
                </a:solidFill>
                <a:latin typeface="Georgia"/>
                <a:ea typeface="Georgia"/>
                <a:cs typeface="Georgia"/>
                <a:sym typeface="Georgia"/>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4" name="Google Shape;224;p160"/>
          <p:cNvSpPr txBox="1">
            <a:spLocks noGrp="1"/>
          </p:cNvSpPr>
          <p:nvPr>
            <p:ph type="body" idx="30"/>
          </p:nvPr>
        </p:nvSpPr>
        <p:spPr>
          <a:xfrm>
            <a:off x="1836739" y="3697852"/>
            <a:ext cx="1201736" cy="28575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200"/>
              </a:spcBef>
              <a:spcAft>
                <a:spcPts val="0"/>
              </a:spcAft>
              <a:buClr>
                <a:schemeClr val="accent1"/>
              </a:buClr>
              <a:buSzPts val="1000"/>
              <a:buFont typeface="Arial"/>
              <a:buNone/>
              <a:defRPr sz="1000">
                <a:solidFill>
                  <a:schemeClr val="accent1"/>
                </a:solidFill>
                <a:latin typeface="Century Gothic"/>
                <a:ea typeface="Century Gothic"/>
                <a:cs typeface="Century Gothic"/>
                <a:sym typeface="Century Gothic"/>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5" name="Google Shape;225;p160"/>
          <p:cNvSpPr txBox="1">
            <a:spLocks noGrp="1"/>
          </p:cNvSpPr>
          <p:nvPr>
            <p:ph type="body" idx="31"/>
          </p:nvPr>
        </p:nvSpPr>
        <p:spPr>
          <a:xfrm>
            <a:off x="1836739" y="4104252"/>
            <a:ext cx="1201736" cy="28575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00"/>
              </a:spcBef>
              <a:spcAft>
                <a:spcPts val="0"/>
              </a:spcAft>
              <a:buClr>
                <a:srgbClr val="787878"/>
              </a:buClr>
              <a:buSzPts val="1000"/>
              <a:buFont typeface="Arial"/>
              <a:buNone/>
              <a:defRPr sz="1000">
                <a:solidFill>
                  <a:srgbClr val="787878"/>
                </a:solidFill>
                <a:latin typeface="Georgia"/>
                <a:ea typeface="Georgia"/>
                <a:cs typeface="Georgia"/>
                <a:sym typeface="Georgia"/>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6" name="Google Shape;226;p160"/>
          <p:cNvSpPr txBox="1">
            <a:spLocks noGrp="1"/>
          </p:cNvSpPr>
          <p:nvPr>
            <p:ph type="body" idx="32"/>
          </p:nvPr>
        </p:nvSpPr>
        <p:spPr>
          <a:xfrm>
            <a:off x="3241676" y="3697852"/>
            <a:ext cx="1201736" cy="28575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200"/>
              </a:spcBef>
              <a:spcAft>
                <a:spcPts val="0"/>
              </a:spcAft>
              <a:buClr>
                <a:schemeClr val="accent1"/>
              </a:buClr>
              <a:buSzPts val="1000"/>
              <a:buFont typeface="Arial"/>
              <a:buNone/>
              <a:defRPr sz="1000">
                <a:solidFill>
                  <a:schemeClr val="accent1"/>
                </a:solidFill>
                <a:latin typeface="Century Gothic"/>
                <a:ea typeface="Century Gothic"/>
                <a:cs typeface="Century Gothic"/>
                <a:sym typeface="Century Gothic"/>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7" name="Google Shape;227;p160"/>
          <p:cNvSpPr txBox="1">
            <a:spLocks noGrp="1"/>
          </p:cNvSpPr>
          <p:nvPr>
            <p:ph type="body" idx="33"/>
          </p:nvPr>
        </p:nvSpPr>
        <p:spPr>
          <a:xfrm>
            <a:off x="3241676" y="4104252"/>
            <a:ext cx="1201736" cy="28575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00"/>
              </a:spcBef>
              <a:spcAft>
                <a:spcPts val="0"/>
              </a:spcAft>
              <a:buClr>
                <a:srgbClr val="787878"/>
              </a:buClr>
              <a:buSzPts val="1000"/>
              <a:buFont typeface="Arial"/>
              <a:buNone/>
              <a:defRPr sz="1000">
                <a:solidFill>
                  <a:srgbClr val="787878"/>
                </a:solidFill>
                <a:latin typeface="Georgia"/>
                <a:ea typeface="Georgia"/>
                <a:cs typeface="Georgia"/>
                <a:sym typeface="Georgia"/>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8" name="Google Shape;228;p160"/>
          <p:cNvSpPr txBox="1">
            <a:spLocks noGrp="1"/>
          </p:cNvSpPr>
          <p:nvPr>
            <p:ph type="body" idx="34"/>
          </p:nvPr>
        </p:nvSpPr>
        <p:spPr>
          <a:xfrm>
            <a:off x="4652964" y="3697852"/>
            <a:ext cx="1201736" cy="28575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200"/>
              </a:spcBef>
              <a:spcAft>
                <a:spcPts val="0"/>
              </a:spcAft>
              <a:buClr>
                <a:schemeClr val="accent1"/>
              </a:buClr>
              <a:buSzPts val="1000"/>
              <a:buFont typeface="Arial"/>
              <a:buNone/>
              <a:defRPr sz="1000">
                <a:solidFill>
                  <a:schemeClr val="accent1"/>
                </a:solidFill>
                <a:latin typeface="Century Gothic"/>
                <a:ea typeface="Century Gothic"/>
                <a:cs typeface="Century Gothic"/>
                <a:sym typeface="Century Gothic"/>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9" name="Google Shape;229;p160"/>
          <p:cNvSpPr txBox="1">
            <a:spLocks noGrp="1"/>
          </p:cNvSpPr>
          <p:nvPr>
            <p:ph type="body" idx="35"/>
          </p:nvPr>
        </p:nvSpPr>
        <p:spPr>
          <a:xfrm>
            <a:off x="4652964" y="4104252"/>
            <a:ext cx="1201736" cy="28575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00"/>
              </a:spcBef>
              <a:spcAft>
                <a:spcPts val="0"/>
              </a:spcAft>
              <a:buClr>
                <a:srgbClr val="787878"/>
              </a:buClr>
              <a:buSzPts val="1000"/>
              <a:buFont typeface="Arial"/>
              <a:buNone/>
              <a:defRPr sz="1000">
                <a:solidFill>
                  <a:srgbClr val="787878"/>
                </a:solidFill>
                <a:latin typeface="Georgia"/>
                <a:ea typeface="Georgia"/>
                <a:cs typeface="Georgia"/>
                <a:sym typeface="Georgia"/>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30" name="Google Shape;230;p160"/>
          <p:cNvSpPr txBox="1">
            <a:spLocks noGrp="1"/>
          </p:cNvSpPr>
          <p:nvPr>
            <p:ph type="body" idx="36"/>
          </p:nvPr>
        </p:nvSpPr>
        <p:spPr>
          <a:xfrm>
            <a:off x="6075364" y="3697852"/>
            <a:ext cx="1201736" cy="28575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200"/>
              </a:spcBef>
              <a:spcAft>
                <a:spcPts val="0"/>
              </a:spcAft>
              <a:buClr>
                <a:schemeClr val="accent1"/>
              </a:buClr>
              <a:buSzPts val="1000"/>
              <a:buFont typeface="Arial"/>
              <a:buNone/>
              <a:defRPr sz="1000">
                <a:solidFill>
                  <a:schemeClr val="accent1"/>
                </a:solidFill>
                <a:latin typeface="Century Gothic"/>
                <a:ea typeface="Century Gothic"/>
                <a:cs typeface="Century Gothic"/>
                <a:sym typeface="Century Gothic"/>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31" name="Google Shape;231;p160"/>
          <p:cNvSpPr txBox="1">
            <a:spLocks noGrp="1"/>
          </p:cNvSpPr>
          <p:nvPr>
            <p:ph type="body" idx="37"/>
          </p:nvPr>
        </p:nvSpPr>
        <p:spPr>
          <a:xfrm>
            <a:off x="6075364" y="4104252"/>
            <a:ext cx="1201736" cy="28575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00"/>
              </a:spcBef>
              <a:spcAft>
                <a:spcPts val="0"/>
              </a:spcAft>
              <a:buClr>
                <a:srgbClr val="787878"/>
              </a:buClr>
              <a:buSzPts val="1000"/>
              <a:buFont typeface="Arial"/>
              <a:buNone/>
              <a:defRPr sz="1000">
                <a:solidFill>
                  <a:srgbClr val="787878"/>
                </a:solidFill>
                <a:latin typeface="Georgia"/>
                <a:ea typeface="Georgia"/>
                <a:cs typeface="Georgia"/>
                <a:sym typeface="Georgia"/>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32" name="Google Shape;232;p160"/>
          <p:cNvSpPr txBox="1">
            <a:spLocks noGrp="1"/>
          </p:cNvSpPr>
          <p:nvPr>
            <p:ph type="body" idx="38"/>
          </p:nvPr>
        </p:nvSpPr>
        <p:spPr>
          <a:xfrm>
            <a:off x="7480301" y="3697852"/>
            <a:ext cx="1201736" cy="28575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200"/>
              </a:spcBef>
              <a:spcAft>
                <a:spcPts val="0"/>
              </a:spcAft>
              <a:buClr>
                <a:schemeClr val="accent1"/>
              </a:buClr>
              <a:buSzPts val="1000"/>
              <a:buFont typeface="Arial"/>
              <a:buNone/>
              <a:defRPr sz="1000">
                <a:solidFill>
                  <a:schemeClr val="accent1"/>
                </a:solidFill>
                <a:latin typeface="Century Gothic"/>
                <a:ea typeface="Century Gothic"/>
                <a:cs typeface="Century Gothic"/>
                <a:sym typeface="Century Gothic"/>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33" name="Google Shape;233;p160"/>
          <p:cNvSpPr txBox="1">
            <a:spLocks noGrp="1"/>
          </p:cNvSpPr>
          <p:nvPr>
            <p:ph type="body" idx="39"/>
          </p:nvPr>
        </p:nvSpPr>
        <p:spPr>
          <a:xfrm>
            <a:off x="7480301" y="4104252"/>
            <a:ext cx="1201736" cy="28575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00"/>
              </a:spcBef>
              <a:spcAft>
                <a:spcPts val="0"/>
              </a:spcAft>
              <a:buClr>
                <a:srgbClr val="787878"/>
              </a:buClr>
              <a:buSzPts val="1000"/>
              <a:buFont typeface="Arial"/>
              <a:buNone/>
              <a:defRPr sz="1000">
                <a:solidFill>
                  <a:srgbClr val="787878"/>
                </a:solidFill>
                <a:latin typeface="Georgia"/>
                <a:ea typeface="Georgia"/>
                <a:cs typeface="Georgia"/>
                <a:sym typeface="Georgia"/>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34" name="Google Shape;234;p160"/>
          <p:cNvSpPr txBox="1">
            <a:spLocks noGrp="1"/>
          </p:cNvSpPr>
          <p:nvPr>
            <p:ph type="title"/>
          </p:nvPr>
        </p:nvSpPr>
        <p:spPr>
          <a:xfrm>
            <a:off x="0" y="1"/>
            <a:ext cx="9144000" cy="596900"/>
          </a:xfrm>
          <a:prstGeom prst="rect">
            <a:avLst/>
          </a:prstGeom>
          <a:noFill/>
          <a:ln>
            <a:noFill/>
          </a:ln>
        </p:spPr>
        <p:txBody>
          <a:bodyPr spcFirstLastPara="1" wrap="square" lIns="457200" tIns="45700" rIns="274300" bIns="45700" anchor="ctr" anchorCtr="0">
            <a:noAutofit/>
          </a:bodyPr>
          <a:lstStyle>
            <a:lvl1pPr lvl="0" algn="l">
              <a:lnSpc>
                <a:spcPct val="100000"/>
              </a:lnSpc>
              <a:spcBef>
                <a:spcPts val="0"/>
              </a:spcBef>
              <a:spcAft>
                <a:spcPts val="0"/>
              </a:spcAft>
              <a:buClr>
                <a:srgbClr val="538C3F"/>
              </a:buClr>
              <a:buSzPts val="2000"/>
              <a:buFont typeface="Century Gothic"/>
              <a:buNone/>
              <a:defRPr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39"/>
        <p:cNvGrpSpPr/>
        <p:nvPr/>
      </p:nvGrpSpPr>
      <p:grpSpPr>
        <a:xfrm>
          <a:off x="0" y="0"/>
          <a:ext cx="0" cy="0"/>
          <a:chOff x="0" y="0"/>
          <a:chExt cx="0" cy="0"/>
        </a:xfrm>
      </p:grpSpPr>
      <p:sp>
        <p:nvSpPr>
          <p:cNvPr id="240" name="Google Shape;240;p16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241" name="Google Shape;241;p16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42" name="Google Shape;242;p16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3"/>
        <p:cNvGrpSpPr/>
        <p:nvPr/>
      </p:nvGrpSpPr>
      <p:grpSpPr>
        <a:xfrm>
          <a:off x="0" y="0"/>
          <a:ext cx="0" cy="0"/>
          <a:chOff x="0" y="0"/>
          <a:chExt cx="0" cy="0"/>
        </a:xfrm>
      </p:grpSpPr>
      <p:sp>
        <p:nvSpPr>
          <p:cNvPr id="244" name="Google Shape;244;p16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45" name="Google Shape;245;p16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6"/>
        <p:cNvGrpSpPr/>
        <p:nvPr/>
      </p:nvGrpSpPr>
      <p:grpSpPr>
        <a:xfrm>
          <a:off x="0" y="0"/>
          <a:ext cx="0" cy="0"/>
          <a:chOff x="0" y="0"/>
          <a:chExt cx="0" cy="0"/>
        </a:xfrm>
      </p:grpSpPr>
      <p:sp>
        <p:nvSpPr>
          <p:cNvPr id="247" name="Google Shape;247;p16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8" name="Google Shape;248;p16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49" name="Google Shape;249;p16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0"/>
        <p:cNvGrpSpPr/>
        <p:nvPr/>
      </p:nvGrpSpPr>
      <p:grpSpPr>
        <a:xfrm>
          <a:off x="0" y="0"/>
          <a:ext cx="0" cy="0"/>
          <a:chOff x="0" y="0"/>
          <a:chExt cx="0" cy="0"/>
        </a:xfrm>
      </p:grpSpPr>
      <p:sp>
        <p:nvSpPr>
          <p:cNvPr id="251" name="Google Shape;251;p16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2" name="Google Shape;252;p16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3" name="Google Shape;253;p16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4" name="Google Shape;254;p1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5"/>
        <p:cNvGrpSpPr/>
        <p:nvPr/>
      </p:nvGrpSpPr>
      <p:grpSpPr>
        <a:xfrm>
          <a:off x="0" y="0"/>
          <a:ext cx="0" cy="0"/>
          <a:chOff x="0" y="0"/>
          <a:chExt cx="0" cy="0"/>
        </a:xfrm>
      </p:grpSpPr>
      <p:sp>
        <p:nvSpPr>
          <p:cNvPr id="256" name="Google Shape;256;p16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7" name="Google Shape;257;p16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8"/>
        <p:cNvGrpSpPr/>
        <p:nvPr/>
      </p:nvGrpSpPr>
      <p:grpSpPr>
        <a:xfrm>
          <a:off x="0" y="0"/>
          <a:ext cx="0" cy="0"/>
          <a:chOff x="0" y="0"/>
          <a:chExt cx="0" cy="0"/>
        </a:xfrm>
      </p:grpSpPr>
      <p:sp>
        <p:nvSpPr>
          <p:cNvPr id="259" name="Google Shape;259;p16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60" name="Google Shape;260;p16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61" name="Google Shape;261;p16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bjective/Agenda Slide" type="twoTxTwoObj">
  <p:cSld name="TWO_OBJECTS_WITH_TEXT">
    <p:spTree>
      <p:nvGrpSpPr>
        <p:cNvPr id="1" name="Shape 27"/>
        <p:cNvGrpSpPr/>
        <p:nvPr/>
      </p:nvGrpSpPr>
      <p:grpSpPr>
        <a:xfrm>
          <a:off x="0" y="0"/>
          <a:ext cx="0" cy="0"/>
          <a:chOff x="0" y="0"/>
          <a:chExt cx="0" cy="0"/>
        </a:xfrm>
      </p:grpSpPr>
      <p:sp>
        <p:nvSpPr>
          <p:cNvPr id="28" name="Google Shape;28;p146"/>
          <p:cNvSpPr txBox="1">
            <a:spLocks noGrp="1"/>
          </p:cNvSpPr>
          <p:nvPr>
            <p:ph type="title"/>
          </p:nvPr>
        </p:nvSpPr>
        <p:spPr>
          <a:xfrm>
            <a:off x="449263" y="336947"/>
            <a:ext cx="8237538" cy="726281"/>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538C3F"/>
              </a:buClr>
              <a:buSzPts val="36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46"/>
          <p:cNvSpPr txBox="1">
            <a:spLocks noGrp="1"/>
          </p:cNvSpPr>
          <p:nvPr>
            <p:ph type="body" idx="1"/>
          </p:nvPr>
        </p:nvSpPr>
        <p:spPr>
          <a:xfrm>
            <a:off x="457200" y="1151335"/>
            <a:ext cx="4000500" cy="479822"/>
          </a:xfrm>
          <a:prstGeom prst="rect">
            <a:avLst/>
          </a:prstGeom>
          <a:noFill/>
          <a:ln>
            <a:noFill/>
          </a:ln>
        </p:spPr>
        <p:txBody>
          <a:bodyPr spcFirstLastPara="1" wrap="square" lIns="0" tIns="45700" rIns="0" bIns="45700" anchor="b" anchorCtr="0">
            <a:noAutofit/>
          </a:bodyPr>
          <a:lstStyle>
            <a:lvl1pPr marL="457200" lvl="0" indent="-228600" algn="l">
              <a:lnSpc>
                <a:spcPct val="100000"/>
              </a:lnSpc>
              <a:spcBef>
                <a:spcPts val="400"/>
              </a:spcBef>
              <a:spcAft>
                <a:spcPts val="0"/>
              </a:spcAft>
              <a:buClr>
                <a:srgbClr val="B5D084"/>
              </a:buClr>
              <a:buSzPts val="2000"/>
              <a:buNone/>
              <a:defRPr sz="2000" b="0" i="0">
                <a:solidFill>
                  <a:srgbClr val="B5D084"/>
                </a:solidFill>
                <a:latin typeface="Century Gothic"/>
                <a:ea typeface="Century Gothic"/>
                <a:cs typeface="Century Gothic"/>
                <a:sym typeface="Century Gothic"/>
              </a:defRPr>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rgbClr val="B5D084"/>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30" name="Google Shape;30;p146"/>
          <p:cNvSpPr txBox="1">
            <a:spLocks noGrp="1"/>
          </p:cNvSpPr>
          <p:nvPr>
            <p:ph type="body" idx="2"/>
          </p:nvPr>
        </p:nvSpPr>
        <p:spPr>
          <a:xfrm>
            <a:off x="457200" y="1631156"/>
            <a:ext cx="4000500" cy="2963466"/>
          </a:xfrm>
          <a:prstGeom prst="rect">
            <a:avLst/>
          </a:prstGeom>
          <a:noFill/>
          <a:ln>
            <a:noFill/>
          </a:ln>
        </p:spPr>
        <p:txBody>
          <a:bodyPr spcFirstLastPara="1" wrap="square" lIns="0" tIns="45700" rIns="0" bIns="45700" anchor="t" anchorCtr="0">
            <a:noAutofit/>
          </a:bodyPr>
          <a:lstStyle>
            <a:lvl1pPr marL="457200" lvl="0" indent="-330200" algn="l">
              <a:lnSpc>
                <a:spcPct val="100000"/>
              </a:lnSpc>
              <a:spcBef>
                <a:spcPts val="320"/>
              </a:spcBef>
              <a:spcAft>
                <a:spcPts val="0"/>
              </a:spcAft>
              <a:buClr>
                <a:srgbClr val="181818"/>
              </a:buClr>
              <a:buSzPts val="1600"/>
              <a:buChar char="•"/>
              <a:defRPr sz="1600"/>
            </a:lvl1pPr>
            <a:lvl2pPr marL="914400" lvl="1" indent="-317500" algn="l">
              <a:lnSpc>
                <a:spcPct val="100000"/>
              </a:lnSpc>
              <a:spcBef>
                <a:spcPts val="280"/>
              </a:spcBef>
              <a:spcAft>
                <a:spcPts val="0"/>
              </a:spcAft>
              <a:buClr>
                <a:schemeClr val="dk1"/>
              </a:buClr>
              <a:buSzPts val="1400"/>
              <a:buChar char="–"/>
              <a:defRPr sz="1400"/>
            </a:lvl2pPr>
            <a:lvl3pPr marL="1371600" lvl="2" indent="-304800" algn="l">
              <a:lnSpc>
                <a:spcPct val="100000"/>
              </a:lnSpc>
              <a:spcBef>
                <a:spcPts val="240"/>
              </a:spcBef>
              <a:spcAft>
                <a:spcPts val="0"/>
              </a:spcAft>
              <a:buClr>
                <a:srgbClr val="B5D084"/>
              </a:buClr>
              <a:buSzPts val="1200"/>
              <a:buChar char="•"/>
              <a:defRPr sz="1200"/>
            </a:lvl3pPr>
            <a:lvl4pPr marL="1828800" lvl="3" indent="-298450" algn="l">
              <a:lnSpc>
                <a:spcPct val="100000"/>
              </a:lnSpc>
              <a:spcBef>
                <a:spcPts val="220"/>
              </a:spcBef>
              <a:spcAft>
                <a:spcPts val="0"/>
              </a:spcAft>
              <a:buClr>
                <a:schemeClr val="dk1"/>
              </a:buClr>
              <a:buSzPts val="1100"/>
              <a:buChar char="–"/>
              <a:defRPr sz="1100"/>
            </a:lvl4pPr>
            <a:lvl5pPr marL="2286000" lvl="4" indent="-298450" algn="l">
              <a:lnSpc>
                <a:spcPct val="100000"/>
              </a:lnSpc>
              <a:spcBef>
                <a:spcPts val="220"/>
              </a:spcBef>
              <a:spcAft>
                <a:spcPts val="0"/>
              </a:spcAft>
              <a:buClr>
                <a:schemeClr val="dk1"/>
              </a:buClr>
              <a:buSzPts val="1100"/>
              <a:buChar char="»"/>
              <a:defRPr sz="11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31" name="Google Shape;31;p146"/>
          <p:cNvSpPr txBox="1">
            <a:spLocks noGrp="1"/>
          </p:cNvSpPr>
          <p:nvPr>
            <p:ph type="body" idx="3"/>
          </p:nvPr>
        </p:nvSpPr>
        <p:spPr>
          <a:xfrm>
            <a:off x="4681538" y="1151335"/>
            <a:ext cx="4005265" cy="479822"/>
          </a:xfrm>
          <a:prstGeom prst="rect">
            <a:avLst/>
          </a:prstGeom>
          <a:noFill/>
          <a:ln>
            <a:noFill/>
          </a:ln>
        </p:spPr>
        <p:txBody>
          <a:bodyPr spcFirstLastPara="1" wrap="square" lIns="0" tIns="45700" rIns="0" bIns="45700" anchor="b" anchorCtr="0">
            <a:noAutofit/>
          </a:bodyPr>
          <a:lstStyle>
            <a:lvl1pPr marL="457200" lvl="0" indent="-228600" algn="l">
              <a:lnSpc>
                <a:spcPct val="100000"/>
              </a:lnSpc>
              <a:spcBef>
                <a:spcPts val="400"/>
              </a:spcBef>
              <a:spcAft>
                <a:spcPts val="0"/>
              </a:spcAft>
              <a:buClr>
                <a:srgbClr val="B5D084"/>
              </a:buClr>
              <a:buSzPts val="2000"/>
              <a:buNone/>
              <a:defRPr sz="2000" b="0" i="0">
                <a:solidFill>
                  <a:srgbClr val="B5D084"/>
                </a:solidFill>
                <a:latin typeface="Century Gothic"/>
                <a:ea typeface="Century Gothic"/>
                <a:cs typeface="Century Gothic"/>
                <a:sym typeface="Century Gothic"/>
              </a:defRPr>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rgbClr val="B5D084"/>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32" name="Google Shape;32;p146"/>
          <p:cNvSpPr txBox="1">
            <a:spLocks noGrp="1"/>
          </p:cNvSpPr>
          <p:nvPr>
            <p:ph type="body" idx="4"/>
          </p:nvPr>
        </p:nvSpPr>
        <p:spPr>
          <a:xfrm>
            <a:off x="4681538" y="1631156"/>
            <a:ext cx="4005265" cy="2963466"/>
          </a:xfrm>
          <a:prstGeom prst="rect">
            <a:avLst/>
          </a:prstGeom>
          <a:noFill/>
          <a:ln>
            <a:noFill/>
          </a:ln>
        </p:spPr>
        <p:txBody>
          <a:bodyPr spcFirstLastPara="1" wrap="square" lIns="0" tIns="45700" rIns="0" bIns="45700" anchor="t" anchorCtr="0">
            <a:noAutofit/>
          </a:bodyPr>
          <a:lstStyle>
            <a:lvl1pPr marL="457200" lvl="0" indent="-330200" algn="l">
              <a:lnSpc>
                <a:spcPct val="100000"/>
              </a:lnSpc>
              <a:spcBef>
                <a:spcPts val="320"/>
              </a:spcBef>
              <a:spcAft>
                <a:spcPts val="0"/>
              </a:spcAft>
              <a:buClr>
                <a:srgbClr val="181818"/>
              </a:buClr>
              <a:buSzPts val="1600"/>
              <a:buChar char="•"/>
              <a:defRPr sz="1600"/>
            </a:lvl1pPr>
            <a:lvl2pPr marL="914400" lvl="1" indent="-317500" algn="l">
              <a:lnSpc>
                <a:spcPct val="100000"/>
              </a:lnSpc>
              <a:spcBef>
                <a:spcPts val="280"/>
              </a:spcBef>
              <a:spcAft>
                <a:spcPts val="0"/>
              </a:spcAft>
              <a:buClr>
                <a:schemeClr val="dk1"/>
              </a:buClr>
              <a:buSzPts val="1400"/>
              <a:buChar char="–"/>
              <a:defRPr sz="1400"/>
            </a:lvl2pPr>
            <a:lvl3pPr marL="1371600" lvl="2" indent="-304800" algn="l">
              <a:lnSpc>
                <a:spcPct val="100000"/>
              </a:lnSpc>
              <a:spcBef>
                <a:spcPts val="240"/>
              </a:spcBef>
              <a:spcAft>
                <a:spcPts val="0"/>
              </a:spcAft>
              <a:buClr>
                <a:srgbClr val="B5D084"/>
              </a:buClr>
              <a:buSzPts val="1200"/>
              <a:buChar char="•"/>
              <a:defRPr sz="1200"/>
            </a:lvl3pPr>
            <a:lvl4pPr marL="1828800" lvl="3" indent="-298450" algn="l">
              <a:lnSpc>
                <a:spcPct val="100000"/>
              </a:lnSpc>
              <a:spcBef>
                <a:spcPts val="220"/>
              </a:spcBef>
              <a:spcAft>
                <a:spcPts val="0"/>
              </a:spcAft>
              <a:buClr>
                <a:schemeClr val="dk1"/>
              </a:buClr>
              <a:buSzPts val="1100"/>
              <a:buChar char="–"/>
              <a:defRPr sz="1100"/>
            </a:lvl4pPr>
            <a:lvl5pPr marL="2286000" lvl="4" indent="-298450" algn="l">
              <a:lnSpc>
                <a:spcPct val="100000"/>
              </a:lnSpc>
              <a:spcBef>
                <a:spcPts val="220"/>
              </a:spcBef>
              <a:spcAft>
                <a:spcPts val="0"/>
              </a:spcAft>
              <a:buClr>
                <a:schemeClr val="dk1"/>
              </a:buClr>
              <a:buSzPts val="1100"/>
              <a:buChar char="»"/>
              <a:defRPr sz="11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33" name="Google Shape;33;p146"/>
          <p:cNvSpPr txBox="1">
            <a:spLocks noGrp="1"/>
          </p:cNvSpPr>
          <p:nvPr>
            <p:ph type="dt" idx="10"/>
          </p:nvPr>
        </p:nvSpPr>
        <p:spPr>
          <a:xfrm>
            <a:off x="7275513" y="4835196"/>
            <a:ext cx="708028" cy="273844"/>
          </a:xfrm>
          <a:prstGeom prst="rect">
            <a:avLst/>
          </a:prstGeom>
          <a:noFill/>
          <a:ln>
            <a:noFill/>
          </a:ln>
        </p:spPr>
        <p:txBody>
          <a:bodyPr spcFirstLastPara="1" wrap="square" lIns="91425" tIns="45700" rIns="0"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46"/>
          <p:cNvSpPr txBox="1">
            <a:spLocks noGrp="1"/>
          </p:cNvSpPr>
          <p:nvPr>
            <p:ph type="sldNum" idx="12"/>
          </p:nvPr>
        </p:nvSpPr>
        <p:spPr>
          <a:xfrm>
            <a:off x="8158690" y="4835196"/>
            <a:ext cx="524935"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62"/>
        <p:cNvGrpSpPr/>
        <p:nvPr/>
      </p:nvGrpSpPr>
      <p:grpSpPr>
        <a:xfrm>
          <a:off x="0" y="0"/>
          <a:ext cx="0" cy="0"/>
          <a:chOff x="0" y="0"/>
          <a:chExt cx="0" cy="0"/>
        </a:xfrm>
      </p:grpSpPr>
      <p:sp>
        <p:nvSpPr>
          <p:cNvPr id="263" name="Google Shape;263;p16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264" name="Google Shape;264;p16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65"/>
        <p:cNvGrpSpPr/>
        <p:nvPr/>
      </p:nvGrpSpPr>
      <p:grpSpPr>
        <a:xfrm>
          <a:off x="0" y="0"/>
          <a:ext cx="0" cy="0"/>
          <a:chOff x="0" y="0"/>
          <a:chExt cx="0" cy="0"/>
        </a:xfrm>
      </p:grpSpPr>
      <p:sp>
        <p:nvSpPr>
          <p:cNvPr id="266" name="Google Shape;266;p16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16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68" name="Google Shape;268;p16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69" name="Google Shape;269;p16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0" name="Google Shape;270;p16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1"/>
        <p:cNvGrpSpPr/>
        <p:nvPr/>
      </p:nvGrpSpPr>
      <p:grpSpPr>
        <a:xfrm>
          <a:off x="0" y="0"/>
          <a:ext cx="0" cy="0"/>
          <a:chOff x="0" y="0"/>
          <a:chExt cx="0" cy="0"/>
        </a:xfrm>
      </p:grpSpPr>
      <p:sp>
        <p:nvSpPr>
          <p:cNvPr id="272" name="Google Shape;272;p17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273" name="Google Shape;273;p17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74"/>
        <p:cNvGrpSpPr/>
        <p:nvPr/>
      </p:nvGrpSpPr>
      <p:grpSpPr>
        <a:xfrm>
          <a:off x="0" y="0"/>
          <a:ext cx="0" cy="0"/>
          <a:chOff x="0" y="0"/>
          <a:chExt cx="0" cy="0"/>
        </a:xfrm>
      </p:grpSpPr>
      <p:sp>
        <p:nvSpPr>
          <p:cNvPr id="275" name="Google Shape;275;p17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76" name="Google Shape;276;p17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277" name="Google Shape;277;p17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8"/>
        <p:cNvGrpSpPr/>
        <p:nvPr/>
      </p:nvGrpSpPr>
      <p:grpSpPr>
        <a:xfrm>
          <a:off x="0" y="0"/>
          <a:ext cx="0" cy="0"/>
          <a:chOff x="0" y="0"/>
          <a:chExt cx="0" cy="0"/>
        </a:xfrm>
      </p:grpSpPr>
      <p:sp>
        <p:nvSpPr>
          <p:cNvPr id="279" name="Google Shape;279;p17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bjective Agenda Alternate">
  <p:cSld name="Objective Agenda Alternate">
    <p:spTree>
      <p:nvGrpSpPr>
        <p:cNvPr id="1" name="Shape 35"/>
        <p:cNvGrpSpPr/>
        <p:nvPr/>
      </p:nvGrpSpPr>
      <p:grpSpPr>
        <a:xfrm>
          <a:off x="0" y="0"/>
          <a:ext cx="0" cy="0"/>
          <a:chOff x="0" y="0"/>
          <a:chExt cx="0" cy="0"/>
        </a:xfrm>
      </p:grpSpPr>
      <p:sp>
        <p:nvSpPr>
          <p:cNvPr id="36" name="Google Shape;36;p147"/>
          <p:cNvSpPr/>
          <p:nvPr/>
        </p:nvSpPr>
        <p:spPr>
          <a:xfrm>
            <a:off x="2748101" y="4730750"/>
            <a:ext cx="1918726" cy="4127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sp>
        <p:nvSpPr>
          <p:cNvPr id="37" name="Google Shape;37;p147"/>
          <p:cNvSpPr/>
          <p:nvPr/>
        </p:nvSpPr>
        <p:spPr>
          <a:xfrm>
            <a:off x="4437944" y="4730750"/>
            <a:ext cx="4706055" cy="4127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sp>
        <p:nvSpPr>
          <p:cNvPr id="38" name="Google Shape;38;p147"/>
          <p:cNvSpPr/>
          <p:nvPr/>
        </p:nvSpPr>
        <p:spPr>
          <a:xfrm>
            <a:off x="-1" y="0"/>
            <a:ext cx="3048001" cy="514350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eorgia"/>
              <a:ea typeface="Georgia"/>
              <a:cs typeface="Georgia"/>
              <a:sym typeface="Georgia"/>
            </a:endParaRPr>
          </a:p>
        </p:txBody>
      </p:sp>
      <p:sp>
        <p:nvSpPr>
          <p:cNvPr id="39" name="Google Shape;39;p147"/>
          <p:cNvSpPr txBox="1">
            <a:spLocks noGrp="1"/>
          </p:cNvSpPr>
          <p:nvPr>
            <p:ph type="dt" idx="10"/>
          </p:nvPr>
        </p:nvSpPr>
        <p:spPr>
          <a:xfrm>
            <a:off x="6899805" y="4830765"/>
            <a:ext cx="1083733" cy="273844"/>
          </a:xfrm>
          <a:prstGeom prst="rect">
            <a:avLst/>
          </a:prstGeom>
          <a:noFill/>
          <a:ln>
            <a:noFill/>
          </a:ln>
        </p:spPr>
        <p:txBody>
          <a:bodyPr spcFirstLastPara="1" wrap="square" lIns="91425" tIns="45700" rIns="0" bIns="45700" anchor="ctr" anchorCtr="0">
            <a:noAutofit/>
          </a:bodyPr>
          <a:lstStyle>
            <a:lvl1pPr lvl="0" algn="r">
              <a:lnSpc>
                <a:spcPct val="100000"/>
              </a:lnSpc>
              <a:spcBef>
                <a:spcPts val="0"/>
              </a:spcBef>
              <a:spcAft>
                <a:spcPts val="0"/>
              </a:spcAft>
              <a:buSzPts val="1400"/>
              <a:buNone/>
              <a:defRPr>
                <a:solidFill>
                  <a:schemeClr val="accent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147"/>
          <p:cNvSpPr txBox="1">
            <a:spLocks noGrp="1"/>
          </p:cNvSpPr>
          <p:nvPr>
            <p:ph type="sldNum" idx="12"/>
          </p:nvPr>
        </p:nvSpPr>
        <p:spPr>
          <a:xfrm>
            <a:off x="8161866" y="4830765"/>
            <a:ext cx="524935"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81888D"/>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81888D"/>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81888D"/>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81888D"/>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81888D"/>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81888D"/>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81888D"/>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81888D"/>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81888D"/>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41" name="Google Shape;41;p147"/>
          <p:cNvSpPr txBox="1">
            <a:spLocks noGrp="1"/>
          </p:cNvSpPr>
          <p:nvPr>
            <p:ph type="body" idx="1"/>
          </p:nvPr>
        </p:nvSpPr>
        <p:spPr>
          <a:xfrm>
            <a:off x="454024" y="336947"/>
            <a:ext cx="2593975" cy="1488679"/>
          </a:xfrm>
          <a:prstGeom prst="rect">
            <a:avLst/>
          </a:prstGeom>
          <a:noFill/>
          <a:ln>
            <a:noFill/>
          </a:ln>
        </p:spPr>
        <p:txBody>
          <a:bodyPr spcFirstLastPara="1" wrap="square" lIns="0" tIns="0" rIns="228600" bIns="0" anchor="b" anchorCtr="0">
            <a:noAutofit/>
          </a:bodyPr>
          <a:lstStyle>
            <a:lvl1pPr marL="457200" lvl="0" indent="-228600" algn="l">
              <a:lnSpc>
                <a:spcPct val="100000"/>
              </a:lnSpc>
              <a:spcBef>
                <a:spcPts val="480"/>
              </a:spcBef>
              <a:spcAft>
                <a:spcPts val="0"/>
              </a:spcAft>
              <a:buClr>
                <a:schemeClr val="lt1"/>
              </a:buClr>
              <a:buSzPts val="2400"/>
              <a:buNone/>
              <a:defRPr sz="2400">
                <a:solidFill>
                  <a:schemeClr val="lt1"/>
                </a:solidFill>
                <a:latin typeface="Century Gothic"/>
                <a:ea typeface="Century Gothic"/>
                <a:cs typeface="Century Gothic"/>
                <a:sym typeface="Century Gothic"/>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2" name="Google Shape;42;p147"/>
          <p:cNvSpPr txBox="1">
            <a:spLocks noGrp="1"/>
          </p:cNvSpPr>
          <p:nvPr>
            <p:ph type="body" idx="2"/>
          </p:nvPr>
        </p:nvSpPr>
        <p:spPr>
          <a:xfrm>
            <a:off x="454024" y="1919155"/>
            <a:ext cx="2593975" cy="1488679"/>
          </a:xfrm>
          <a:prstGeom prst="rect">
            <a:avLst/>
          </a:prstGeom>
          <a:noFill/>
          <a:ln>
            <a:noFill/>
          </a:ln>
        </p:spPr>
        <p:txBody>
          <a:bodyPr spcFirstLastPara="1" wrap="square" lIns="0" tIns="0" rIns="228600" bIns="0" anchor="t" anchorCtr="0">
            <a:noAutofit/>
          </a:bodyPr>
          <a:lstStyle>
            <a:lvl1pPr marL="457200" lvl="0" indent="-228600" algn="l">
              <a:lnSpc>
                <a:spcPct val="100000"/>
              </a:lnSpc>
              <a:spcBef>
                <a:spcPts val="300"/>
              </a:spcBef>
              <a:spcAft>
                <a:spcPts val="0"/>
              </a:spcAft>
              <a:buClr>
                <a:schemeClr val="lt1"/>
              </a:buClr>
              <a:buSzPts val="1500"/>
              <a:buNone/>
              <a:defRPr sz="1500">
                <a:solidFill>
                  <a:schemeClr val="lt1"/>
                </a:solidFill>
                <a:latin typeface="Georgia"/>
                <a:ea typeface="Georgia"/>
                <a:cs typeface="Georgia"/>
                <a:sym typeface="Georgia"/>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3" name="Google Shape;43;p147"/>
          <p:cNvSpPr txBox="1">
            <a:spLocks noGrp="1"/>
          </p:cNvSpPr>
          <p:nvPr>
            <p:ph type="body" idx="3"/>
          </p:nvPr>
        </p:nvSpPr>
        <p:spPr>
          <a:xfrm>
            <a:off x="3271838" y="336947"/>
            <a:ext cx="2593975" cy="1488679"/>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480"/>
              </a:spcBef>
              <a:spcAft>
                <a:spcPts val="0"/>
              </a:spcAft>
              <a:buClr>
                <a:schemeClr val="accent1"/>
              </a:buClr>
              <a:buSzPts val="2400"/>
              <a:buNone/>
              <a:defRPr sz="2400">
                <a:solidFill>
                  <a:schemeClr val="accent1"/>
                </a:solidFill>
                <a:latin typeface="Century Gothic"/>
                <a:ea typeface="Century Gothic"/>
                <a:cs typeface="Century Gothic"/>
                <a:sym typeface="Century Gothic"/>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4" name="Google Shape;44;p147"/>
          <p:cNvSpPr txBox="1">
            <a:spLocks noGrp="1"/>
          </p:cNvSpPr>
          <p:nvPr>
            <p:ph type="body" idx="4"/>
          </p:nvPr>
        </p:nvSpPr>
        <p:spPr>
          <a:xfrm>
            <a:off x="3271838" y="1919155"/>
            <a:ext cx="2593975" cy="291161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300"/>
              </a:spcBef>
              <a:spcAft>
                <a:spcPts val="0"/>
              </a:spcAft>
              <a:buClr>
                <a:srgbClr val="595959"/>
              </a:buClr>
              <a:buSzPts val="1500"/>
              <a:buNone/>
              <a:defRPr sz="1500">
                <a:solidFill>
                  <a:srgbClr val="595959"/>
                </a:solidFill>
                <a:latin typeface="Georgia"/>
                <a:ea typeface="Georgia"/>
                <a:cs typeface="Georgia"/>
                <a:sym typeface="Georgia"/>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5" name="Google Shape;45;p147"/>
          <p:cNvSpPr txBox="1">
            <a:spLocks noGrp="1"/>
          </p:cNvSpPr>
          <p:nvPr>
            <p:ph type="body" idx="5"/>
          </p:nvPr>
        </p:nvSpPr>
        <p:spPr>
          <a:xfrm>
            <a:off x="6096000" y="336947"/>
            <a:ext cx="2590801" cy="1488679"/>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480"/>
              </a:spcBef>
              <a:spcAft>
                <a:spcPts val="0"/>
              </a:spcAft>
              <a:buClr>
                <a:schemeClr val="accent1"/>
              </a:buClr>
              <a:buSzPts val="2400"/>
              <a:buNone/>
              <a:defRPr sz="2400">
                <a:solidFill>
                  <a:schemeClr val="accent1"/>
                </a:solidFill>
                <a:latin typeface="Century Gothic"/>
                <a:ea typeface="Century Gothic"/>
                <a:cs typeface="Century Gothic"/>
                <a:sym typeface="Century Gothic"/>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6" name="Google Shape;46;p147"/>
          <p:cNvSpPr txBox="1">
            <a:spLocks noGrp="1"/>
          </p:cNvSpPr>
          <p:nvPr>
            <p:ph type="body" idx="6"/>
          </p:nvPr>
        </p:nvSpPr>
        <p:spPr>
          <a:xfrm>
            <a:off x="6095576" y="1919288"/>
            <a:ext cx="2591226" cy="2911478"/>
          </a:xfrm>
          <a:prstGeom prst="rect">
            <a:avLst/>
          </a:prstGeom>
          <a:noFill/>
          <a:ln>
            <a:noFill/>
          </a:ln>
        </p:spPr>
        <p:txBody>
          <a:bodyPr spcFirstLastPara="1" wrap="square" lIns="0" tIns="45700" rIns="0" bIns="45700" anchor="t" anchorCtr="0">
            <a:noAutofit/>
          </a:bodyPr>
          <a:lstStyle>
            <a:lvl1pPr marL="457200" lvl="0" indent="-330200" algn="l">
              <a:lnSpc>
                <a:spcPct val="100000"/>
              </a:lnSpc>
              <a:spcBef>
                <a:spcPts val="320"/>
              </a:spcBef>
              <a:spcAft>
                <a:spcPts val="0"/>
              </a:spcAft>
              <a:buClr>
                <a:srgbClr val="181818"/>
              </a:buClr>
              <a:buSzPts val="16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298450" algn="l">
              <a:lnSpc>
                <a:spcPct val="100000"/>
              </a:lnSpc>
              <a:spcBef>
                <a:spcPts val="220"/>
              </a:spcBef>
              <a:spcAft>
                <a:spcPts val="0"/>
              </a:spcAft>
              <a:buClr>
                <a:schemeClr val="dk1"/>
              </a:buClr>
              <a:buSzPts val="1100"/>
              <a:buChar char="–"/>
              <a:defRPr sz="1100"/>
            </a:lvl4pPr>
            <a:lvl5pPr marL="2286000" lvl="4" indent="-298450" algn="l">
              <a:lnSpc>
                <a:spcPct val="100000"/>
              </a:lnSpc>
              <a:spcBef>
                <a:spcPts val="220"/>
              </a:spcBef>
              <a:spcAft>
                <a:spcPts val="0"/>
              </a:spcAft>
              <a:buClr>
                <a:schemeClr val="dk1"/>
              </a:buClr>
              <a:buSzPts val="1100"/>
              <a:buChar char="»"/>
              <a:defRPr sz="11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7" name="Google Shape;47;p147"/>
          <p:cNvSpPr/>
          <p:nvPr/>
        </p:nvSpPr>
        <p:spPr>
          <a:xfrm>
            <a:off x="454025" y="4902685"/>
            <a:ext cx="2023533" cy="143967"/>
          </a:xfrm>
          <a:custGeom>
            <a:avLst/>
            <a:gdLst/>
            <a:ahLst/>
            <a:cxnLst/>
            <a:rect l="l" t="t" r="r" b="b"/>
            <a:pathLst>
              <a:path w="4048" h="384" extrusionOk="0">
                <a:moveTo>
                  <a:pt x="100" y="304"/>
                </a:moveTo>
                <a:lnTo>
                  <a:pt x="100" y="304"/>
                </a:lnTo>
                <a:lnTo>
                  <a:pt x="118" y="304"/>
                </a:lnTo>
                <a:lnTo>
                  <a:pt x="134" y="300"/>
                </a:lnTo>
                <a:lnTo>
                  <a:pt x="148" y="298"/>
                </a:lnTo>
                <a:lnTo>
                  <a:pt x="162" y="292"/>
                </a:lnTo>
                <a:lnTo>
                  <a:pt x="176" y="288"/>
                </a:lnTo>
                <a:lnTo>
                  <a:pt x="188" y="280"/>
                </a:lnTo>
                <a:lnTo>
                  <a:pt x="200" y="272"/>
                </a:lnTo>
                <a:lnTo>
                  <a:pt x="210" y="262"/>
                </a:lnTo>
                <a:lnTo>
                  <a:pt x="218" y="252"/>
                </a:lnTo>
                <a:lnTo>
                  <a:pt x="226" y="240"/>
                </a:lnTo>
                <a:lnTo>
                  <a:pt x="234" y="228"/>
                </a:lnTo>
                <a:lnTo>
                  <a:pt x="240" y="214"/>
                </a:lnTo>
                <a:lnTo>
                  <a:pt x="244" y="200"/>
                </a:lnTo>
                <a:lnTo>
                  <a:pt x="248" y="184"/>
                </a:lnTo>
                <a:lnTo>
                  <a:pt x="250" y="168"/>
                </a:lnTo>
                <a:lnTo>
                  <a:pt x="250" y="150"/>
                </a:lnTo>
                <a:lnTo>
                  <a:pt x="250" y="150"/>
                </a:lnTo>
                <a:lnTo>
                  <a:pt x="250" y="134"/>
                </a:lnTo>
                <a:lnTo>
                  <a:pt x="248" y="118"/>
                </a:lnTo>
                <a:lnTo>
                  <a:pt x="244" y="104"/>
                </a:lnTo>
                <a:lnTo>
                  <a:pt x="240" y="90"/>
                </a:lnTo>
                <a:lnTo>
                  <a:pt x="234" y="76"/>
                </a:lnTo>
                <a:lnTo>
                  <a:pt x="228" y="64"/>
                </a:lnTo>
                <a:lnTo>
                  <a:pt x="220" y="52"/>
                </a:lnTo>
                <a:lnTo>
                  <a:pt x="212" y="42"/>
                </a:lnTo>
                <a:lnTo>
                  <a:pt x="202" y="32"/>
                </a:lnTo>
                <a:lnTo>
                  <a:pt x="192" y="24"/>
                </a:lnTo>
                <a:lnTo>
                  <a:pt x="180" y="16"/>
                </a:lnTo>
                <a:lnTo>
                  <a:pt x="168" y="10"/>
                </a:lnTo>
                <a:lnTo>
                  <a:pt x="156" y="6"/>
                </a:lnTo>
                <a:lnTo>
                  <a:pt x="142" y="2"/>
                </a:lnTo>
                <a:lnTo>
                  <a:pt x="128" y="0"/>
                </a:lnTo>
                <a:lnTo>
                  <a:pt x="112" y="0"/>
                </a:lnTo>
                <a:lnTo>
                  <a:pt x="0" y="0"/>
                </a:lnTo>
                <a:lnTo>
                  <a:pt x="0" y="304"/>
                </a:lnTo>
                <a:lnTo>
                  <a:pt x="100" y="304"/>
                </a:lnTo>
                <a:close/>
                <a:moveTo>
                  <a:pt x="56" y="42"/>
                </a:moveTo>
                <a:lnTo>
                  <a:pt x="110" y="42"/>
                </a:lnTo>
                <a:lnTo>
                  <a:pt x="110" y="42"/>
                </a:lnTo>
                <a:lnTo>
                  <a:pt x="126" y="44"/>
                </a:lnTo>
                <a:lnTo>
                  <a:pt x="142" y="50"/>
                </a:lnTo>
                <a:lnTo>
                  <a:pt x="156" y="60"/>
                </a:lnTo>
                <a:lnTo>
                  <a:pt x="168" y="72"/>
                </a:lnTo>
                <a:lnTo>
                  <a:pt x="176" y="88"/>
                </a:lnTo>
                <a:lnTo>
                  <a:pt x="184" y="106"/>
                </a:lnTo>
                <a:lnTo>
                  <a:pt x="188" y="128"/>
                </a:lnTo>
                <a:lnTo>
                  <a:pt x="190" y="150"/>
                </a:lnTo>
                <a:lnTo>
                  <a:pt x="190" y="150"/>
                </a:lnTo>
                <a:lnTo>
                  <a:pt x="188" y="174"/>
                </a:lnTo>
                <a:lnTo>
                  <a:pt x="184" y="194"/>
                </a:lnTo>
                <a:lnTo>
                  <a:pt x="176" y="214"/>
                </a:lnTo>
                <a:lnTo>
                  <a:pt x="166" y="230"/>
                </a:lnTo>
                <a:lnTo>
                  <a:pt x="154" y="242"/>
                </a:lnTo>
                <a:lnTo>
                  <a:pt x="138" y="252"/>
                </a:lnTo>
                <a:lnTo>
                  <a:pt x="122" y="258"/>
                </a:lnTo>
                <a:lnTo>
                  <a:pt x="102" y="258"/>
                </a:lnTo>
                <a:lnTo>
                  <a:pt x="56" y="258"/>
                </a:lnTo>
                <a:lnTo>
                  <a:pt x="56" y="42"/>
                </a:lnTo>
                <a:close/>
                <a:moveTo>
                  <a:pt x="484" y="258"/>
                </a:moveTo>
                <a:lnTo>
                  <a:pt x="484" y="156"/>
                </a:lnTo>
                <a:lnTo>
                  <a:pt x="484" y="156"/>
                </a:lnTo>
                <a:lnTo>
                  <a:pt x="484" y="132"/>
                </a:lnTo>
                <a:lnTo>
                  <a:pt x="480" y="114"/>
                </a:lnTo>
                <a:lnTo>
                  <a:pt x="476" y="108"/>
                </a:lnTo>
                <a:lnTo>
                  <a:pt x="472" y="102"/>
                </a:lnTo>
                <a:lnTo>
                  <a:pt x="462" y="90"/>
                </a:lnTo>
                <a:lnTo>
                  <a:pt x="462" y="90"/>
                </a:lnTo>
                <a:lnTo>
                  <a:pt x="450" y="84"/>
                </a:lnTo>
                <a:lnTo>
                  <a:pt x="434" y="78"/>
                </a:lnTo>
                <a:lnTo>
                  <a:pt x="416" y="76"/>
                </a:lnTo>
                <a:lnTo>
                  <a:pt x="394" y="74"/>
                </a:lnTo>
                <a:lnTo>
                  <a:pt x="394" y="74"/>
                </a:lnTo>
                <a:lnTo>
                  <a:pt x="372" y="76"/>
                </a:lnTo>
                <a:lnTo>
                  <a:pt x="352" y="78"/>
                </a:lnTo>
                <a:lnTo>
                  <a:pt x="336" y="84"/>
                </a:lnTo>
                <a:lnTo>
                  <a:pt x="322" y="92"/>
                </a:lnTo>
                <a:lnTo>
                  <a:pt x="322" y="92"/>
                </a:lnTo>
                <a:lnTo>
                  <a:pt x="310" y="102"/>
                </a:lnTo>
                <a:lnTo>
                  <a:pt x="300" y="110"/>
                </a:lnTo>
                <a:lnTo>
                  <a:pt x="296" y="122"/>
                </a:lnTo>
                <a:lnTo>
                  <a:pt x="292" y="138"/>
                </a:lnTo>
                <a:lnTo>
                  <a:pt x="334" y="146"/>
                </a:lnTo>
                <a:lnTo>
                  <a:pt x="334" y="146"/>
                </a:lnTo>
                <a:lnTo>
                  <a:pt x="338" y="136"/>
                </a:lnTo>
                <a:lnTo>
                  <a:pt x="340" y="130"/>
                </a:lnTo>
                <a:lnTo>
                  <a:pt x="346" y="124"/>
                </a:lnTo>
                <a:lnTo>
                  <a:pt x="352" y="118"/>
                </a:lnTo>
                <a:lnTo>
                  <a:pt x="358" y="114"/>
                </a:lnTo>
                <a:lnTo>
                  <a:pt x="366" y="112"/>
                </a:lnTo>
                <a:lnTo>
                  <a:pt x="388" y="110"/>
                </a:lnTo>
                <a:lnTo>
                  <a:pt x="388" y="110"/>
                </a:lnTo>
                <a:lnTo>
                  <a:pt x="398" y="110"/>
                </a:lnTo>
                <a:lnTo>
                  <a:pt x="408" y="112"/>
                </a:lnTo>
                <a:lnTo>
                  <a:pt x="416" y="114"/>
                </a:lnTo>
                <a:lnTo>
                  <a:pt x="422" y="118"/>
                </a:lnTo>
                <a:lnTo>
                  <a:pt x="428" y="124"/>
                </a:lnTo>
                <a:lnTo>
                  <a:pt x="432" y="130"/>
                </a:lnTo>
                <a:lnTo>
                  <a:pt x="434" y="136"/>
                </a:lnTo>
                <a:lnTo>
                  <a:pt x="434" y="146"/>
                </a:lnTo>
                <a:lnTo>
                  <a:pt x="434" y="162"/>
                </a:lnTo>
                <a:lnTo>
                  <a:pt x="434" y="162"/>
                </a:lnTo>
                <a:lnTo>
                  <a:pt x="422" y="162"/>
                </a:lnTo>
                <a:lnTo>
                  <a:pt x="422" y="162"/>
                </a:lnTo>
                <a:lnTo>
                  <a:pt x="390" y="162"/>
                </a:lnTo>
                <a:lnTo>
                  <a:pt x="362" y="166"/>
                </a:lnTo>
                <a:lnTo>
                  <a:pt x="338" y="172"/>
                </a:lnTo>
                <a:lnTo>
                  <a:pt x="320" y="182"/>
                </a:lnTo>
                <a:lnTo>
                  <a:pt x="304" y="192"/>
                </a:lnTo>
                <a:lnTo>
                  <a:pt x="294" y="206"/>
                </a:lnTo>
                <a:lnTo>
                  <a:pt x="290" y="212"/>
                </a:lnTo>
                <a:lnTo>
                  <a:pt x="286" y="222"/>
                </a:lnTo>
                <a:lnTo>
                  <a:pt x="284" y="238"/>
                </a:lnTo>
                <a:lnTo>
                  <a:pt x="284" y="238"/>
                </a:lnTo>
                <a:lnTo>
                  <a:pt x="286" y="254"/>
                </a:lnTo>
                <a:lnTo>
                  <a:pt x="290" y="268"/>
                </a:lnTo>
                <a:lnTo>
                  <a:pt x="296" y="278"/>
                </a:lnTo>
                <a:lnTo>
                  <a:pt x="306" y="288"/>
                </a:lnTo>
                <a:lnTo>
                  <a:pt x="316" y="298"/>
                </a:lnTo>
                <a:lnTo>
                  <a:pt x="328" y="304"/>
                </a:lnTo>
                <a:lnTo>
                  <a:pt x="344" y="306"/>
                </a:lnTo>
                <a:lnTo>
                  <a:pt x="360" y="308"/>
                </a:lnTo>
                <a:lnTo>
                  <a:pt x="360" y="308"/>
                </a:lnTo>
                <a:lnTo>
                  <a:pt x="374" y="308"/>
                </a:lnTo>
                <a:lnTo>
                  <a:pt x="388" y="304"/>
                </a:lnTo>
                <a:lnTo>
                  <a:pt x="402" y="298"/>
                </a:lnTo>
                <a:lnTo>
                  <a:pt x="414" y="290"/>
                </a:lnTo>
                <a:lnTo>
                  <a:pt x="414" y="290"/>
                </a:lnTo>
                <a:lnTo>
                  <a:pt x="420" y="284"/>
                </a:lnTo>
                <a:lnTo>
                  <a:pt x="424" y="278"/>
                </a:lnTo>
                <a:lnTo>
                  <a:pt x="434" y="258"/>
                </a:lnTo>
                <a:lnTo>
                  <a:pt x="434" y="258"/>
                </a:lnTo>
                <a:lnTo>
                  <a:pt x="438" y="282"/>
                </a:lnTo>
                <a:lnTo>
                  <a:pt x="442" y="304"/>
                </a:lnTo>
                <a:lnTo>
                  <a:pt x="492" y="304"/>
                </a:lnTo>
                <a:lnTo>
                  <a:pt x="492" y="304"/>
                </a:lnTo>
                <a:lnTo>
                  <a:pt x="486" y="280"/>
                </a:lnTo>
                <a:lnTo>
                  <a:pt x="484" y="258"/>
                </a:lnTo>
                <a:lnTo>
                  <a:pt x="484" y="258"/>
                </a:lnTo>
                <a:close/>
                <a:moveTo>
                  <a:pt x="434" y="210"/>
                </a:moveTo>
                <a:lnTo>
                  <a:pt x="434" y="210"/>
                </a:lnTo>
                <a:lnTo>
                  <a:pt x="434" y="222"/>
                </a:lnTo>
                <a:lnTo>
                  <a:pt x="430" y="234"/>
                </a:lnTo>
                <a:lnTo>
                  <a:pt x="426" y="244"/>
                </a:lnTo>
                <a:lnTo>
                  <a:pt x="418" y="254"/>
                </a:lnTo>
                <a:lnTo>
                  <a:pt x="410" y="260"/>
                </a:lnTo>
                <a:lnTo>
                  <a:pt x="400" y="266"/>
                </a:lnTo>
                <a:lnTo>
                  <a:pt x="388" y="268"/>
                </a:lnTo>
                <a:lnTo>
                  <a:pt x="376" y="270"/>
                </a:lnTo>
                <a:lnTo>
                  <a:pt x="376" y="270"/>
                </a:lnTo>
                <a:lnTo>
                  <a:pt x="368" y="270"/>
                </a:lnTo>
                <a:lnTo>
                  <a:pt x="360" y="268"/>
                </a:lnTo>
                <a:lnTo>
                  <a:pt x="352" y="264"/>
                </a:lnTo>
                <a:lnTo>
                  <a:pt x="348" y="260"/>
                </a:lnTo>
                <a:lnTo>
                  <a:pt x="342" y="256"/>
                </a:lnTo>
                <a:lnTo>
                  <a:pt x="340" y="250"/>
                </a:lnTo>
                <a:lnTo>
                  <a:pt x="338" y="244"/>
                </a:lnTo>
                <a:lnTo>
                  <a:pt x="336" y="236"/>
                </a:lnTo>
                <a:lnTo>
                  <a:pt x="336" y="236"/>
                </a:lnTo>
                <a:lnTo>
                  <a:pt x="338" y="226"/>
                </a:lnTo>
                <a:lnTo>
                  <a:pt x="344" y="216"/>
                </a:lnTo>
                <a:lnTo>
                  <a:pt x="350" y="208"/>
                </a:lnTo>
                <a:lnTo>
                  <a:pt x="362" y="202"/>
                </a:lnTo>
                <a:lnTo>
                  <a:pt x="362" y="202"/>
                </a:lnTo>
                <a:lnTo>
                  <a:pt x="376" y="196"/>
                </a:lnTo>
                <a:lnTo>
                  <a:pt x="394" y="192"/>
                </a:lnTo>
                <a:lnTo>
                  <a:pt x="412" y="190"/>
                </a:lnTo>
                <a:lnTo>
                  <a:pt x="432" y="190"/>
                </a:lnTo>
                <a:lnTo>
                  <a:pt x="434" y="190"/>
                </a:lnTo>
                <a:lnTo>
                  <a:pt x="434" y="210"/>
                </a:lnTo>
                <a:close/>
                <a:moveTo>
                  <a:pt x="728" y="78"/>
                </a:moveTo>
                <a:lnTo>
                  <a:pt x="676" y="78"/>
                </a:lnTo>
                <a:lnTo>
                  <a:pt x="676" y="186"/>
                </a:lnTo>
                <a:lnTo>
                  <a:pt x="676" y="186"/>
                </a:lnTo>
                <a:lnTo>
                  <a:pt x="674" y="214"/>
                </a:lnTo>
                <a:lnTo>
                  <a:pt x="672" y="224"/>
                </a:lnTo>
                <a:lnTo>
                  <a:pt x="670" y="234"/>
                </a:lnTo>
                <a:lnTo>
                  <a:pt x="670" y="234"/>
                </a:lnTo>
                <a:lnTo>
                  <a:pt x="662" y="246"/>
                </a:lnTo>
                <a:lnTo>
                  <a:pt x="652" y="256"/>
                </a:lnTo>
                <a:lnTo>
                  <a:pt x="640" y="262"/>
                </a:lnTo>
                <a:lnTo>
                  <a:pt x="626" y="264"/>
                </a:lnTo>
                <a:lnTo>
                  <a:pt x="626" y="264"/>
                </a:lnTo>
                <a:lnTo>
                  <a:pt x="618" y="264"/>
                </a:lnTo>
                <a:lnTo>
                  <a:pt x="612" y="262"/>
                </a:lnTo>
                <a:lnTo>
                  <a:pt x="606" y="260"/>
                </a:lnTo>
                <a:lnTo>
                  <a:pt x="602" y="254"/>
                </a:lnTo>
                <a:lnTo>
                  <a:pt x="598" y="250"/>
                </a:lnTo>
                <a:lnTo>
                  <a:pt x="596" y="242"/>
                </a:lnTo>
                <a:lnTo>
                  <a:pt x="594" y="226"/>
                </a:lnTo>
                <a:lnTo>
                  <a:pt x="594" y="78"/>
                </a:lnTo>
                <a:lnTo>
                  <a:pt x="542" y="78"/>
                </a:lnTo>
                <a:lnTo>
                  <a:pt x="542" y="236"/>
                </a:lnTo>
                <a:lnTo>
                  <a:pt x="542" y="236"/>
                </a:lnTo>
                <a:lnTo>
                  <a:pt x="544" y="252"/>
                </a:lnTo>
                <a:lnTo>
                  <a:pt x="546" y="266"/>
                </a:lnTo>
                <a:lnTo>
                  <a:pt x="552" y="278"/>
                </a:lnTo>
                <a:lnTo>
                  <a:pt x="560" y="290"/>
                </a:lnTo>
                <a:lnTo>
                  <a:pt x="570" y="298"/>
                </a:lnTo>
                <a:lnTo>
                  <a:pt x="580" y="304"/>
                </a:lnTo>
                <a:lnTo>
                  <a:pt x="594" y="308"/>
                </a:lnTo>
                <a:lnTo>
                  <a:pt x="608" y="308"/>
                </a:lnTo>
                <a:lnTo>
                  <a:pt x="608" y="308"/>
                </a:lnTo>
                <a:lnTo>
                  <a:pt x="622" y="308"/>
                </a:lnTo>
                <a:lnTo>
                  <a:pt x="634" y="304"/>
                </a:lnTo>
                <a:lnTo>
                  <a:pt x="646" y="300"/>
                </a:lnTo>
                <a:lnTo>
                  <a:pt x="656" y="292"/>
                </a:lnTo>
                <a:lnTo>
                  <a:pt x="656" y="292"/>
                </a:lnTo>
                <a:lnTo>
                  <a:pt x="664" y="284"/>
                </a:lnTo>
                <a:lnTo>
                  <a:pt x="670" y="278"/>
                </a:lnTo>
                <a:lnTo>
                  <a:pt x="674" y="268"/>
                </a:lnTo>
                <a:lnTo>
                  <a:pt x="680" y="254"/>
                </a:lnTo>
                <a:lnTo>
                  <a:pt x="680" y="304"/>
                </a:lnTo>
                <a:lnTo>
                  <a:pt x="728" y="304"/>
                </a:lnTo>
                <a:lnTo>
                  <a:pt x="728" y="78"/>
                </a:lnTo>
                <a:close/>
                <a:moveTo>
                  <a:pt x="974" y="36"/>
                </a:moveTo>
                <a:lnTo>
                  <a:pt x="974" y="36"/>
                </a:lnTo>
                <a:lnTo>
                  <a:pt x="962" y="36"/>
                </a:lnTo>
                <a:lnTo>
                  <a:pt x="954" y="38"/>
                </a:lnTo>
                <a:lnTo>
                  <a:pt x="946" y="42"/>
                </a:lnTo>
                <a:lnTo>
                  <a:pt x="938" y="46"/>
                </a:lnTo>
                <a:lnTo>
                  <a:pt x="932" y="52"/>
                </a:lnTo>
                <a:lnTo>
                  <a:pt x="926" y="60"/>
                </a:lnTo>
                <a:lnTo>
                  <a:pt x="922" y="68"/>
                </a:lnTo>
                <a:lnTo>
                  <a:pt x="920" y="78"/>
                </a:lnTo>
                <a:lnTo>
                  <a:pt x="920" y="78"/>
                </a:lnTo>
                <a:lnTo>
                  <a:pt x="896" y="76"/>
                </a:lnTo>
                <a:lnTo>
                  <a:pt x="876" y="74"/>
                </a:lnTo>
                <a:lnTo>
                  <a:pt x="876" y="74"/>
                </a:lnTo>
                <a:lnTo>
                  <a:pt x="856" y="76"/>
                </a:lnTo>
                <a:lnTo>
                  <a:pt x="838" y="78"/>
                </a:lnTo>
                <a:lnTo>
                  <a:pt x="822" y="84"/>
                </a:lnTo>
                <a:lnTo>
                  <a:pt x="808" y="92"/>
                </a:lnTo>
                <a:lnTo>
                  <a:pt x="798" y="102"/>
                </a:lnTo>
                <a:lnTo>
                  <a:pt x="790" y="114"/>
                </a:lnTo>
                <a:lnTo>
                  <a:pt x="784" y="128"/>
                </a:lnTo>
                <a:lnTo>
                  <a:pt x="782" y="142"/>
                </a:lnTo>
                <a:lnTo>
                  <a:pt x="782" y="142"/>
                </a:lnTo>
                <a:lnTo>
                  <a:pt x="784" y="158"/>
                </a:lnTo>
                <a:lnTo>
                  <a:pt x="790" y="170"/>
                </a:lnTo>
                <a:lnTo>
                  <a:pt x="800" y="182"/>
                </a:lnTo>
                <a:lnTo>
                  <a:pt x="814" y="194"/>
                </a:lnTo>
                <a:lnTo>
                  <a:pt x="814" y="194"/>
                </a:lnTo>
                <a:lnTo>
                  <a:pt x="798" y="204"/>
                </a:lnTo>
                <a:lnTo>
                  <a:pt x="786" y="214"/>
                </a:lnTo>
                <a:lnTo>
                  <a:pt x="782" y="220"/>
                </a:lnTo>
                <a:lnTo>
                  <a:pt x="780" y="226"/>
                </a:lnTo>
                <a:lnTo>
                  <a:pt x="778" y="240"/>
                </a:lnTo>
                <a:lnTo>
                  <a:pt x="778" y="240"/>
                </a:lnTo>
                <a:lnTo>
                  <a:pt x="780" y="250"/>
                </a:lnTo>
                <a:lnTo>
                  <a:pt x="782" y="260"/>
                </a:lnTo>
                <a:lnTo>
                  <a:pt x="790" y="268"/>
                </a:lnTo>
                <a:lnTo>
                  <a:pt x="800" y="278"/>
                </a:lnTo>
                <a:lnTo>
                  <a:pt x="800" y="278"/>
                </a:lnTo>
                <a:lnTo>
                  <a:pt x="784" y="288"/>
                </a:lnTo>
                <a:lnTo>
                  <a:pt x="774" y="298"/>
                </a:lnTo>
                <a:lnTo>
                  <a:pt x="768" y="310"/>
                </a:lnTo>
                <a:lnTo>
                  <a:pt x="766" y="324"/>
                </a:lnTo>
                <a:lnTo>
                  <a:pt x="766" y="324"/>
                </a:lnTo>
                <a:lnTo>
                  <a:pt x="768" y="338"/>
                </a:lnTo>
                <a:lnTo>
                  <a:pt x="774" y="350"/>
                </a:lnTo>
                <a:lnTo>
                  <a:pt x="782" y="360"/>
                </a:lnTo>
                <a:lnTo>
                  <a:pt x="794" y="370"/>
                </a:lnTo>
                <a:lnTo>
                  <a:pt x="808" y="376"/>
                </a:lnTo>
                <a:lnTo>
                  <a:pt x="828" y="380"/>
                </a:lnTo>
                <a:lnTo>
                  <a:pt x="850" y="384"/>
                </a:lnTo>
                <a:lnTo>
                  <a:pt x="876" y="384"/>
                </a:lnTo>
                <a:lnTo>
                  <a:pt x="876" y="384"/>
                </a:lnTo>
                <a:lnTo>
                  <a:pt x="902" y="384"/>
                </a:lnTo>
                <a:lnTo>
                  <a:pt x="924" y="380"/>
                </a:lnTo>
                <a:lnTo>
                  <a:pt x="944" y="374"/>
                </a:lnTo>
                <a:lnTo>
                  <a:pt x="962" y="364"/>
                </a:lnTo>
                <a:lnTo>
                  <a:pt x="974" y="354"/>
                </a:lnTo>
                <a:lnTo>
                  <a:pt x="984" y="342"/>
                </a:lnTo>
                <a:lnTo>
                  <a:pt x="990" y="326"/>
                </a:lnTo>
                <a:lnTo>
                  <a:pt x="992" y="310"/>
                </a:lnTo>
                <a:lnTo>
                  <a:pt x="992" y="310"/>
                </a:lnTo>
                <a:lnTo>
                  <a:pt x="992" y="298"/>
                </a:lnTo>
                <a:lnTo>
                  <a:pt x="988" y="286"/>
                </a:lnTo>
                <a:lnTo>
                  <a:pt x="980" y="276"/>
                </a:lnTo>
                <a:lnTo>
                  <a:pt x="972" y="266"/>
                </a:lnTo>
                <a:lnTo>
                  <a:pt x="962" y="258"/>
                </a:lnTo>
                <a:lnTo>
                  <a:pt x="950" y="254"/>
                </a:lnTo>
                <a:lnTo>
                  <a:pt x="934" y="250"/>
                </a:lnTo>
                <a:lnTo>
                  <a:pt x="920" y="248"/>
                </a:lnTo>
                <a:lnTo>
                  <a:pt x="852" y="248"/>
                </a:lnTo>
                <a:lnTo>
                  <a:pt x="852" y="248"/>
                </a:lnTo>
                <a:lnTo>
                  <a:pt x="840" y="248"/>
                </a:lnTo>
                <a:lnTo>
                  <a:pt x="830" y="242"/>
                </a:lnTo>
                <a:lnTo>
                  <a:pt x="824" y="236"/>
                </a:lnTo>
                <a:lnTo>
                  <a:pt x="822" y="226"/>
                </a:lnTo>
                <a:lnTo>
                  <a:pt x="822" y="226"/>
                </a:lnTo>
                <a:lnTo>
                  <a:pt x="822" y="220"/>
                </a:lnTo>
                <a:lnTo>
                  <a:pt x="826" y="214"/>
                </a:lnTo>
                <a:lnTo>
                  <a:pt x="830" y="210"/>
                </a:lnTo>
                <a:lnTo>
                  <a:pt x="838" y="204"/>
                </a:lnTo>
                <a:lnTo>
                  <a:pt x="838" y="204"/>
                </a:lnTo>
                <a:lnTo>
                  <a:pt x="860" y="210"/>
                </a:lnTo>
                <a:lnTo>
                  <a:pt x="880" y="210"/>
                </a:lnTo>
                <a:lnTo>
                  <a:pt x="880" y="210"/>
                </a:lnTo>
                <a:lnTo>
                  <a:pt x="898" y="210"/>
                </a:lnTo>
                <a:lnTo>
                  <a:pt x="916" y="206"/>
                </a:lnTo>
                <a:lnTo>
                  <a:pt x="932" y="200"/>
                </a:lnTo>
                <a:lnTo>
                  <a:pt x="944" y="192"/>
                </a:lnTo>
                <a:lnTo>
                  <a:pt x="956" y="182"/>
                </a:lnTo>
                <a:lnTo>
                  <a:pt x="964" y="170"/>
                </a:lnTo>
                <a:lnTo>
                  <a:pt x="968" y="156"/>
                </a:lnTo>
                <a:lnTo>
                  <a:pt x="970" y="142"/>
                </a:lnTo>
                <a:lnTo>
                  <a:pt x="970" y="142"/>
                </a:lnTo>
                <a:lnTo>
                  <a:pt x="968" y="128"/>
                </a:lnTo>
                <a:lnTo>
                  <a:pt x="964" y="116"/>
                </a:lnTo>
                <a:lnTo>
                  <a:pt x="956" y="106"/>
                </a:lnTo>
                <a:lnTo>
                  <a:pt x="944" y="92"/>
                </a:lnTo>
                <a:lnTo>
                  <a:pt x="944" y="92"/>
                </a:lnTo>
                <a:lnTo>
                  <a:pt x="950" y="84"/>
                </a:lnTo>
                <a:lnTo>
                  <a:pt x="956" y="78"/>
                </a:lnTo>
                <a:lnTo>
                  <a:pt x="964" y="76"/>
                </a:lnTo>
                <a:lnTo>
                  <a:pt x="976" y="74"/>
                </a:lnTo>
                <a:lnTo>
                  <a:pt x="992" y="74"/>
                </a:lnTo>
                <a:lnTo>
                  <a:pt x="992" y="36"/>
                </a:lnTo>
                <a:lnTo>
                  <a:pt x="974" y="36"/>
                </a:lnTo>
                <a:close/>
                <a:moveTo>
                  <a:pt x="918" y="144"/>
                </a:moveTo>
                <a:lnTo>
                  <a:pt x="918" y="144"/>
                </a:lnTo>
                <a:lnTo>
                  <a:pt x="918" y="152"/>
                </a:lnTo>
                <a:lnTo>
                  <a:pt x="916" y="160"/>
                </a:lnTo>
                <a:lnTo>
                  <a:pt x="912" y="166"/>
                </a:lnTo>
                <a:lnTo>
                  <a:pt x="908" y="170"/>
                </a:lnTo>
                <a:lnTo>
                  <a:pt x="902" y="176"/>
                </a:lnTo>
                <a:lnTo>
                  <a:pt x="894" y="178"/>
                </a:lnTo>
                <a:lnTo>
                  <a:pt x="886" y="180"/>
                </a:lnTo>
                <a:lnTo>
                  <a:pt x="878" y="180"/>
                </a:lnTo>
                <a:lnTo>
                  <a:pt x="878" y="180"/>
                </a:lnTo>
                <a:lnTo>
                  <a:pt x="868" y="180"/>
                </a:lnTo>
                <a:lnTo>
                  <a:pt x="860" y="178"/>
                </a:lnTo>
                <a:lnTo>
                  <a:pt x="852" y="174"/>
                </a:lnTo>
                <a:lnTo>
                  <a:pt x="846" y="170"/>
                </a:lnTo>
                <a:lnTo>
                  <a:pt x="842" y="166"/>
                </a:lnTo>
                <a:lnTo>
                  <a:pt x="838" y="158"/>
                </a:lnTo>
                <a:lnTo>
                  <a:pt x="836" y="152"/>
                </a:lnTo>
                <a:lnTo>
                  <a:pt x="836" y="144"/>
                </a:lnTo>
                <a:lnTo>
                  <a:pt x="836" y="144"/>
                </a:lnTo>
                <a:lnTo>
                  <a:pt x="836" y="136"/>
                </a:lnTo>
                <a:lnTo>
                  <a:pt x="838" y="128"/>
                </a:lnTo>
                <a:lnTo>
                  <a:pt x="842" y="122"/>
                </a:lnTo>
                <a:lnTo>
                  <a:pt x="848" y="116"/>
                </a:lnTo>
                <a:lnTo>
                  <a:pt x="854" y="112"/>
                </a:lnTo>
                <a:lnTo>
                  <a:pt x="860" y="108"/>
                </a:lnTo>
                <a:lnTo>
                  <a:pt x="868" y="106"/>
                </a:lnTo>
                <a:lnTo>
                  <a:pt x="878" y="106"/>
                </a:lnTo>
                <a:lnTo>
                  <a:pt x="878" y="106"/>
                </a:lnTo>
                <a:lnTo>
                  <a:pt x="886" y="106"/>
                </a:lnTo>
                <a:lnTo>
                  <a:pt x="894" y="108"/>
                </a:lnTo>
                <a:lnTo>
                  <a:pt x="902" y="110"/>
                </a:lnTo>
                <a:lnTo>
                  <a:pt x="906" y="116"/>
                </a:lnTo>
                <a:lnTo>
                  <a:pt x="912" y="120"/>
                </a:lnTo>
                <a:lnTo>
                  <a:pt x="914" y="126"/>
                </a:lnTo>
                <a:lnTo>
                  <a:pt x="918" y="134"/>
                </a:lnTo>
                <a:lnTo>
                  <a:pt x="918" y="142"/>
                </a:lnTo>
                <a:lnTo>
                  <a:pt x="918" y="142"/>
                </a:lnTo>
                <a:lnTo>
                  <a:pt x="918" y="144"/>
                </a:lnTo>
                <a:lnTo>
                  <a:pt x="918" y="144"/>
                </a:lnTo>
                <a:close/>
                <a:moveTo>
                  <a:pt x="858" y="296"/>
                </a:moveTo>
                <a:lnTo>
                  <a:pt x="912" y="296"/>
                </a:lnTo>
                <a:lnTo>
                  <a:pt x="912" y="296"/>
                </a:lnTo>
                <a:lnTo>
                  <a:pt x="926" y="298"/>
                </a:lnTo>
                <a:lnTo>
                  <a:pt x="936" y="304"/>
                </a:lnTo>
                <a:lnTo>
                  <a:pt x="942" y="310"/>
                </a:lnTo>
                <a:lnTo>
                  <a:pt x="944" y="314"/>
                </a:lnTo>
                <a:lnTo>
                  <a:pt x="944" y="320"/>
                </a:lnTo>
                <a:lnTo>
                  <a:pt x="944" y="320"/>
                </a:lnTo>
                <a:lnTo>
                  <a:pt x="944" y="326"/>
                </a:lnTo>
                <a:lnTo>
                  <a:pt x="942" y="332"/>
                </a:lnTo>
                <a:lnTo>
                  <a:pt x="936" y="338"/>
                </a:lnTo>
                <a:lnTo>
                  <a:pt x="930" y="342"/>
                </a:lnTo>
                <a:lnTo>
                  <a:pt x="922" y="346"/>
                </a:lnTo>
                <a:lnTo>
                  <a:pt x="912" y="348"/>
                </a:lnTo>
                <a:lnTo>
                  <a:pt x="886" y="350"/>
                </a:lnTo>
                <a:lnTo>
                  <a:pt x="886" y="350"/>
                </a:lnTo>
                <a:lnTo>
                  <a:pt x="868" y="348"/>
                </a:lnTo>
                <a:lnTo>
                  <a:pt x="854" y="346"/>
                </a:lnTo>
                <a:lnTo>
                  <a:pt x="842" y="344"/>
                </a:lnTo>
                <a:lnTo>
                  <a:pt x="830" y="340"/>
                </a:lnTo>
                <a:lnTo>
                  <a:pt x="822" y="334"/>
                </a:lnTo>
                <a:lnTo>
                  <a:pt x="816" y="328"/>
                </a:lnTo>
                <a:lnTo>
                  <a:pt x="812" y="320"/>
                </a:lnTo>
                <a:lnTo>
                  <a:pt x="810" y="312"/>
                </a:lnTo>
                <a:lnTo>
                  <a:pt x="810" y="312"/>
                </a:lnTo>
                <a:lnTo>
                  <a:pt x="812" y="306"/>
                </a:lnTo>
                <a:lnTo>
                  <a:pt x="812" y="302"/>
                </a:lnTo>
                <a:lnTo>
                  <a:pt x="822" y="292"/>
                </a:lnTo>
                <a:lnTo>
                  <a:pt x="822" y="292"/>
                </a:lnTo>
                <a:lnTo>
                  <a:pt x="840" y="296"/>
                </a:lnTo>
                <a:lnTo>
                  <a:pt x="858" y="296"/>
                </a:lnTo>
                <a:lnTo>
                  <a:pt x="858" y="296"/>
                </a:lnTo>
                <a:close/>
                <a:moveTo>
                  <a:pt x="1212" y="150"/>
                </a:moveTo>
                <a:lnTo>
                  <a:pt x="1212" y="150"/>
                </a:lnTo>
                <a:lnTo>
                  <a:pt x="1212" y="130"/>
                </a:lnTo>
                <a:lnTo>
                  <a:pt x="1208" y="114"/>
                </a:lnTo>
                <a:lnTo>
                  <a:pt x="1202" y="100"/>
                </a:lnTo>
                <a:lnTo>
                  <a:pt x="1196" y="90"/>
                </a:lnTo>
                <a:lnTo>
                  <a:pt x="1186" y="80"/>
                </a:lnTo>
                <a:lnTo>
                  <a:pt x="1174" y="74"/>
                </a:lnTo>
                <a:lnTo>
                  <a:pt x="1160" y="70"/>
                </a:lnTo>
                <a:lnTo>
                  <a:pt x="1144" y="70"/>
                </a:lnTo>
                <a:lnTo>
                  <a:pt x="1144" y="70"/>
                </a:lnTo>
                <a:lnTo>
                  <a:pt x="1132" y="70"/>
                </a:lnTo>
                <a:lnTo>
                  <a:pt x="1122" y="72"/>
                </a:lnTo>
                <a:lnTo>
                  <a:pt x="1112" y="76"/>
                </a:lnTo>
                <a:lnTo>
                  <a:pt x="1104" y="82"/>
                </a:lnTo>
                <a:lnTo>
                  <a:pt x="1096" y="88"/>
                </a:lnTo>
                <a:lnTo>
                  <a:pt x="1088" y="96"/>
                </a:lnTo>
                <a:lnTo>
                  <a:pt x="1082" y="106"/>
                </a:lnTo>
                <a:lnTo>
                  <a:pt x="1076" y="118"/>
                </a:lnTo>
                <a:lnTo>
                  <a:pt x="1076" y="0"/>
                </a:lnTo>
                <a:lnTo>
                  <a:pt x="1026" y="0"/>
                </a:lnTo>
                <a:lnTo>
                  <a:pt x="1026" y="304"/>
                </a:lnTo>
                <a:lnTo>
                  <a:pt x="1076" y="304"/>
                </a:lnTo>
                <a:lnTo>
                  <a:pt x="1076" y="186"/>
                </a:lnTo>
                <a:lnTo>
                  <a:pt x="1076" y="186"/>
                </a:lnTo>
                <a:lnTo>
                  <a:pt x="1078" y="170"/>
                </a:lnTo>
                <a:lnTo>
                  <a:pt x="1080" y="156"/>
                </a:lnTo>
                <a:lnTo>
                  <a:pt x="1084" y="144"/>
                </a:lnTo>
                <a:lnTo>
                  <a:pt x="1090" y="132"/>
                </a:lnTo>
                <a:lnTo>
                  <a:pt x="1098" y="124"/>
                </a:lnTo>
                <a:lnTo>
                  <a:pt x="1106" y="118"/>
                </a:lnTo>
                <a:lnTo>
                  <a:pt x="1116" y="114"/>
                </a:lnTo>
                <a:lnTo>
                  <a:pt x="1128" y="114"/>
                </a:lnTo>
                <a:lnTo>
                  <a:pt x="1128" y="114"/>
                </a:lnTo>
                <a:lnTo>
                  <a:pt x="1134" y="114"/>
                </a:lnTo>
                <a:lnTo>
                  <a:pt x="1142" y="116"/>
                </a:lnTo>
                <a:lnTo>
                  <a:pt x="1148" y="120"/>
                </a:lnTo>
                <a:lnTo>
                  <a:pt x="1152" y="124"/>
                </a:lnTo>
                <a:lnTo>
                  <a:pt x="1156" y="130"/>
                </a:lnTo>
                <a:lnTo>
                  <a:pt x="1160" y="138"/>
                </a:lnTo>
                <a:lnTo>
                  <a:pt x="1162" y="146"/>
                </a:lnTo>
                <a:lnTo>
                  <a:pt x="1162" y="156"/>
                </a:lnTo>
                <a:lnTo>
                  <a:pt x="1162" y="304"/>
                </a:lnTo>
                <a:lnTo>
                  <a:pt x="1212" y="304"/>
                </a:lnTo>
                <a:lnTo>
                  <a:pt x="1212" y="150"/>
                </a:lnTo>
                <a:close/>
                <a:moveTo>
                  <a:pt x="1366" y="268"/>
                </a:moveTo>
                <a:lnTo>
                  <a:pt x="1366" y="268"/>
                </a:lnTo>
                <a:lnTo>
                  <a:pt x="1354" y="268"/>
                </a:lnTo>
                <a:lnTo>
                  <a:pt x="1342" y="264"/>
                </a:lnTo>
                <a:lnTo>
                  <a:pt x="1334" y="258"/>
                </a:lnTo>
                <a:lnTo>
                  <a:pt x="1326" y="252"/>
                </a:lnTo>
                <a:lnTo>
                  <a:pt x="1320" y="242"/>
                </a:lnTo>
                <a:lnTo>
                  <a:pt x="1316" y="230"/>
                </a:lnTo>
                <a:lnTo>
                  <a:pt x="1312" y="218"/>
                </a:lnTo>
                <a:lnTo>
                  <a:pt x="1312" y="202"/>
                </a:lnTo>
                <a:lnTo>
                  <a:pt x="1312" y="198"/>
                </a:lnTo>
                <a:lnTo>
                  <a:pt x="1466" y="198"/>
                </a:lnTo>
                <a:lnTo>
                  <a:pt x="1466" y="198"/>
                </a:lnTo>
                <a:lnTo>
                  <a:pt x="1466" y="192"/>
                </a:lnTo>
                <a:lnTo>
                  <a:pt x="1466" y="192"/>
                </a:lnTo>
                <a:lnTo>
                  <a:pt x="1464" y="166"/>
                </a:lnTo>
                <a:lnTo>
                  <a:pt x="1460" y="142"/>
                </a:lnTo>
                <a:lnTo>
                  <a:pt x="1450" y="122"/>
                </a:lnTo>
                <a:lnTo>
                  <a:pt x="1438" y="106"/>
                </a:lnTo>
                <a:lnTo>
                  <a:pt x="1424" y="92"/>
                </a:lnTo>
                <a:lnTo>
                  <a:pt x="1406" y="82"/>
                </a:lnTo>
                <a:lnTo>
                  <a:pt x="1388" y="76"/>
                </a:lnTo>
                <a:lnTo>
                  <a:pt x="1364" y="74"/>
                </a:lnTo>
                <a:lnTo>
                  <a:pt x="1364" y="74"/>
                </a:lnTo>
                <a:lnTo>
                  <a:pt x="1342" y="76"/>
                </a:lnTo>
                <a:lnTo>
                  <a:pt x="1322" y="82"/>
                </a:lnTo>
                <a:lnTo>
                  <a:pt x="1304" y="92"/>
                </a:lnTo>
                <a:lnTo>
                  <a:pt x="1288" y="106"/>
                </a:lnTo>
                <a:lnTo>
                  <a:pt x="1276" y="124"/>
                </a:lnTo>
                <a:lnTo>
                  <a:pt x="1266" y="144"/>
                </a:lnTo>
                <a:lnTo>
                  <a:pt x="1260" y="166"/>
                </a:lnTo>
                <a:lnTo>
                  <a:pt x="1258" y="192"/>
                </a:lnTo>
                <a:lnTo>
                  <a:pt x="1258" y="192"/>
                </a:lnTo>
                <a:lnTo>
                  <a:pt x="1260" y="218"/>
                </a:lnTo>
                <a:lnTo>
                  <a:pt x="1266" y="240"/>
                </a:lnTo>
                <a:lnTo>
                  <a:pt x="1276" y="260"/>
                </a:lnTo>
                <a:lnTo>
                  <a:pt x="1288" y="276"/>
                </a:lnTo>
                <a:lnTo>
                  <a:pt x="1302" y="290"/>
                </a:lnTo>
                <a:lnTo>
                  <a:pt x="1320" y="300"/>
                </a:lnTo>
                <a:lnTo>
                  <a:pt x="1340" y="306"/>
                </a:lnTo>
                <a:lnTo>
                  <a:pt x="1362" y="308"/>
                </a:lnTo>
                <a:lnTo>
                  <a:pt x="1362" y="308"/>
                </a:lnTo>
                <a:lnTo>
                  <a:pt x="1380" y="308"/>
                </a:lnTo>
                <a:lnTo>
                  <a:pt x="1398" y="304"/>
                </a:lnTo>
                <a:lnTo>
                  <a:pt x="1412" y="298"/>
                </a:lnTo>
                <a:lnTo>
                  <a:pt x="1426" y="290"/>
                </a:lnTo>
                <a:lnTo>
                  <a:pt x="1438" y="280"/>
                </a:lnTo>
                <a:lnTo>
                  <a:pt x="1448" y="268"/>
                </a:lnTo>
                <a:lnTo>
                  <a:pt x="1456" y="254"/>
                </a:lnTo>
                <a:lnTo>
                  <a:pt x="1462" y="238"/>
                </a:lnTo>
                <a:lnTo>
                  <a:pt x="1416" y="232"/>
                </a:lnTo>
                <a:lnTo>
                  <a:pt x="1416" y="232"/>
                </a:lnTo>
                <a:lnTo>
                  <a:pt x="1408" y="248"/>
                </a:lnTo>
                <a:lnTo>
                  <a:pt x="1402" y="254"/>
                </a:lnTo>
                <a:lnTo>
                  <a:pt x="1396" y="260"/>
                </a:lnTo>
                <a:lnTo>
                  <a:pt x="1390" y="264"/>
                </a:lnTo>
                <a:lnTo>
                  <a:pt x="1384" y="266"/>
                </a:lnTo>
                <a:lnTo>
                  <a:pt x="1366" y="268"/>
                </a:lnTo>
                <a:lnTo>
                  <a:pt x="1366" y="268"/>
                </a:lnTo>
                <a:close/>
                <a:moveTo>
                  <a:pt x="1312" y="164"/>
                </a:moveTo>
                <a:lnTo>
                  <a:pt x="1312" y="164"/>
                </a:lnTo>
                <a:lnTo>
                  <a:pt x="1314" y="152"/>
                </a:lnTo>
                <a:lnTo>
                  <a:pt x="1318" y="142"/>
                </a:lnTo>
                <a:lnTo>
                  <a:pt x="1322" y="132"/>
                </a:lnTo>
                <a:lnTo>
                  <a:pt x="1328" y="124"/>
                </a:lnTo>
                <a:lnTo>
                  <a:pt x="1336" y="118"/>
                </a:lnTo>
                <a:lnTo>
                  <a:pt x="1344" y="114"/>
                </a:lnTo>
                <a:lnTo>
                  <a:pt x="1352" y="110"/>
                </a:lnTo>
                <a:lnTo>
                  <a:pt x="1364" y="110"/>
                </a:lnTo>
                <a:lnTo>
                  <a:pt x="1364" y="110"/>
                </a:lnTo>
                <a:lnTo>
                  <a:pt x="1374" y="110"/>
                </a:lnTo>
                <a:lnTo>
                  <a:pt x="1384" y="114"/>
                </a:lnTo>
                <a:lnTo>
                  <a:pt x="1392" y="118"/>
                </a:lnTo>
                <a:lnTo>
                  <a:pt x="1398" y="124"/>
                </a:lnTo>
                <a:lnTo>
                  <a:pt x="1404" y="132"/>
                </a:lnTo>
                <a:lnTo>
                  <a:pt x="1410" y="142"/>
                </a:lnTo>
                <a:lnTo>
                  <a:pt x="1412" y="152"/>
                </a:lnTo>
                <a:lnTo>
                  <a:pt x="1414" y="164"/>
                </a:lnTo>
                <a:lnTo>
                  <a:pt x="1312" y="164"/>
                </a:lnTo>
                <a:close/>
                <a:moveTo>
                  <a:pt x="1564" y="200"/>
                </a:moveTo>
                <a:lnTo>
                  <a:pt x="1564" y="200"/>
                </a:lnTo>
                <a:lnTo>
                  <a:pt x="1564" y="184"/>
                </a:lnTo>
                <a:lnTo>
                  <a:pt x="1568" y="170"/>
                </a:lnTo>
                <a:lnTo>
                  <a:pt x="1572" y="156"/>
                </a:lnTo>
                <a:lnTo>
                  <a:pt x="1580" y="146"/>
                </a:lnTo>
                <a:lnTo>
                  <a:pt x="1588" y="138"/>
                </a:lnTo>
                <a:lnTo>
                  <a:pt x="1600" y="132"/>
                </a:lnTo>
                <a:lnTo>
                  <a:pt x="1612" y="128"/>
                </a:lnTo>
                <a:lnTo>
                  <a:pt x="1624" y="126"/>
                </a:lnTo>
                <a:lnTo>
                  <a:pt x="1628" y="126"/>
                </a:lnTo>
                <a:lnTo>
                  <a:pt x="1628" y="72"/>
                </a:lnTo>
                <a:lnTo>
                  <a:pt x="1628" y="72"/>
                </a:lnTo>
                <a:lnTo>
                  <a:pt x="1620" y="72"/>
                </a:lnTo>
                <a:lnTo>
                  <a:pt x="1620" y="72"/>
                </a:lnTo>
                <a:lnTo>
                  <a:pt x="1608" y="74"/>
                </a:lnTo>
                <a:lnTo>
                  <a:pt x="1594" y="80"/>
                </a:lnTo>
                <a:lnTo>
                  <a:pt x="1594" y="80"/>
                </a:lnTo>
                <a:lnTo>
                  <a:pt x="1582" y="90"/>
                </a:lnTo>
                <a:lnTo>
                  <a:pt x="1572" y="100"/>
                </a:lnTo>
                <a:lnTo>
                  <a:pt x="1566" y="114"/>
                </a:lnTo>
                <a:lnTo>
                  <a:pt x="1560" y="132"/>
                </a:lnTo>
                <a:lnTo>
                  <a:pt x="1560" y="78"/>
                </a:lnTo>
                <a:lnTo>
                  <a:pt x="1512" y="78"/>
                </a:lnTo>
                <a:lnTo>
                  <a:pt x="1512" y="304"/>
                </a:lnTo>
                <a:lnTo>
                  <a:pt x="1564" y="304"/>
                </a:lnTo>
                <a:lnTo>
                  <a:pt x="1564" y="200"/>
                </a:lnTo>
                <a:close/>
                <a:moveTo>
                  <a:pt x="1766" y="264"/>
                </a:moveTo>
                <a:lnTo>
                  <a:pt x="1766" y="264"/>
                </a:lnTo>
                <a:lnTo>
                  <a:pt x="1748" y="262"/>
                </a:lnTo>
                <a:lnTo>
                  <a:pt x="1742" y="260"/>
                </a:lnTo>
                <a:lnTo>
                  <a:pt x="1738" y="256"/>
                </a:lnTo>
                <a:lnTo>
                  <a:pt x="1734" y="252"/>
                </a:lnTo>
                <a:lnTo>
                  <a:pt x="1732" y="246"/>
                </a:lnTo>
                <a:lnTo>
                  <a:pt x="1730" y="228"/>
                </a:lnTo>
                <a:lnTo>
                  <a:pt x="1730" y="118"/>
                </a:lnTo>
                <a:lnTo>
                  <a:pt x="1776" y="118"/>
                </a:lnTo>
                <a:lnTo>
                  <a:pt x="1776" y="78"/>
                </a:lnTo>
                <a:lnTo>
                  <a:pt x="1730" y="78"/>
                </a:lnTo>
                <a:lnTo>
                  <a:pt x="1730" y="16"/>
                </a:lnTo>
                <a:lnTo>
                  <a:pt x="1688" y="20"/>
                </a:lnTo>
                <a:lnTo>
                  <a:pt x="1684" y="78"/>
                </a:lnTo>
                <a:lnTo>
                  <a:pt x="1652" y="78"/>
                </a:lnTo>
                <a:lnTo>
                  <a:pt x="1652" y="118"/>
                </a:lnTo>
                <a:lnTo>
                  <a:pt x="1680" y="118"/>
                </a:lnTo>
                <a:lnTo>
                  <a:pt x="1680" y="234"/>
                </a:lnTo>
                <a:lnTo>
                  <a:pt x="1680" y="234"/>
                </a:lnTo>
                <a:lnTo>
                  <a:pt x="1682" y="254"/>
                </a:lnTo>
                <a:lnTo>
                  <a:pt x="1684" y="270"/>
                </a:lnTo>
                <a:lnTo>
                  <a:pt x="1688" y="280"/>
                </a:lnTo>
                <a:lnTo>
                  <a:pt x="1696" y="290"/>
                </a:lnTo>
                <a:lnTo>
                  <a:pt x="1696" y="290"/>
                </a:lnTo>
                <a:lnTo>
                  <a:pt x="1706" y="298"/>
                </a:lnTo>
                <a:lnTo>
                  <a:pt x="1716" y="304"/>
                </a:lnTo>
                <a:lnTo>
                  <a:pt x="1730" y="308"/>
                </a:lnTo>
                <a:lnTo>
                  <a:pt x="1744" y="308"/>
                </a:lnTo>
                <a:lnTo>
                  <a:pt x="1744" y="308"/>
                </a:lnTo>
                <a:lnTo>
                  <a:pt x="1758" y="308"/>
                </a:lnTo>
                <a:lnTo>
                  <a:pt x="1780" y="304"/>
                </a:lnTo>
                <a:lnTo>
                  <a:pt x="1780" y="264"/>
                </a:lnTo>
                <a:lnTo>
                  <a:pt x="1780" y="264"/>
                </a:lnTo>
                <a:lnTo>
                  <a:pt x="1766" y="264"/>
                </a:lnTo>
                <a:lnTo>
                  <a:pt x="1766" y="264"/>
                </a:lnTo>
                <a:close/>
                <a:moveTo>
                  <a:pt x="1958" y="78"/>
                </a:moveTo>
                <a:lnTo>
                  <a:pt x="1910" y="228"/>
                </a:lnTo>
                <a:lnTo>
                  <a:pt x="1856" y="78"/>
                </a:lnTo>
                <a:lnTo>
                  <a:pt x="1804" y="78"/>
                </a:lnTo>
                <a:lnTo>
                  <a:pt x="1880" y="290"/>
                </a:lnTo>
                <a:lnTo>
                  <a:pt x="1880" y="290"/>
                </a:lnTo>
                <a:lnTo>
                  <a:pt x="1884" y="304"/>
                </a:lnTo>
                <a:lnTo>
                  <a:pt x="1884" y="304"/>
                </a:lnTo>
                <a:lnTo>
                  <a:pt x="1884" y="312"/>
                </a:lnTo>
                <a:lnTo>
                  <a:pt x="1882" y="320"/>
                </a:lnTo>
                <a:lnTo>
                  <a:pt x="1878" y="326"/>
                </a:lnTo>
                <a:lnTo>
                  <a:pt x="1874" y="332"/>
                </a:lnTo>
                <a:lnTo>
                  <a:pt x="1868" y="336"/>
                </a:lnTo>
                <a:lnTo>
                  <a:pt x="1860" y="340"/>
                </a:lnTo>
                <a:lnTo>
                  <a:pt x="1854" y="342"/>
                </a:lnTo>
                <a:lnTo>
                  <a:pt x="1846" y="344"/>
                </a:lnTo>
                <a:lnTo>
                  <a:pt x="1846" y="344"/>
                </a:lnTo>
                <a:lnTo>
                  <a:pt x="1820" y="342"/>
                </a:lnTo>
                <a:lnTo>
                  <a:pt x="1820" y="384"/>
                </a:lnTo>
                <a:lnTo>
                  <a:pt x="1820" y="384"/>
                </a:lnTo>
                <a:lnTo>
                  <a:pt x="1850" y="384"/>
                </a:lnTo>
                <a:lnTo>
                  <a:pt x="1850" y="384"/>
                </a:lnTo>
                <a:lnTo>
                  <a:pt x="1860" y="384"/>
                </a:lnTo>
                <a:lnTo>
                  <a:pt x="1870" y="382"/>
                </a:lnTo>
                <a:lnTo>
                  <a:pt x="1880" y="378"/>
                </a:lnTo>
                <a:lnTo>
                  <a:pt x="1888" y="372"/>
                </a:lnTo>
                <a:lnTo>
                  <a:pt x="1894" y="366"/>
                </a:lnTo>
                <a:lnTo>
                  <a:pt x="1900" y="358"/>
                </a:lnTo>
                <a:lnTo>
                  <a:pt x="1906" y="346"/>
                </a:lnTo>
                <a:lnTo>
                  <a:pt x="1910" y="334"/>
                </a:lnTo>
                <a:lnTo>
                  <a:pt x="1998" y="78"/>
                </a:lnTo>
                <a:lnTo>
                  <a:pt x="1958" y="78"/>
                </a:lnTo>
                <a:close/>
                <a:moveTo>
                  <a:pt x="2106" y="302"/>
                </a:moveTo>
                <a:lnTo>
                  <a:pt x="2158" y="302"/>
                </a:lnTo>
                <a:lnTo>
                  <a:pt x="2158" y="302"/>
                </a:lnTo>
                <a:lnTo>
                  <a:pt x="2174" y="300"/>
                </a:lnTo>
                <a:lnTo>
                  <a:pt x="2182" y="298"/>
                </a:lnTo>
                <a:lnTo>
                  <a:pt x="2188" y="294"/>
                </a:lnTo>
                <a:lnTo>
                  <a:pt x="2192" y="290"/>
                </a:lnTo>
                <a:lnTo>
                  <a:pt x="2196" y="284"/>
                </a:lnTo>
                <a:lnTo>
                  <a:pt x="2198" y="278"/>
                </a:lnTo>
                <a:lnTo>
                  <a:pt x="2200" y="272"/>
                </a:lnTo>
                <a:lnTo>
                  <a:pt x="2200" y="272"/>
                </a:lnTo>
                <a:lnTo>
                  <a:pt x="2200" y="272"/>
                </a:lnTo>
                <a:lnTo>
                  <a:pt x="2198" y="262"/>
                </a:lnTo>
                <a:lnTo>
                  <a:pt x="2194" y="254"/>
                </a:lnTo>
                <a:lnTo>
                  <a:pt x="2186" y="248"/>
                </a:lnTo>
                <a:lnTo>
                  <a:pt x="2178" y="244"/>
                </a:lnTo>
                <a:lnTo>
                  <a:pt x="2178" y="244"/>
                </a:lnTo>
                <a:lnTo>
                  <a:pt x="2184" y="240"/>
                </a:lnTo>
                <a:lnTo>
                  <a:pt x="2188" y="234"/>
                </a:lnTo>
                <a:lnTo>
                  <a:pt x="2192" y="228"/>
                </a:lnTo>
                <a:lnTo>
                  <a:pt x="2194" y="218"/>
                </a:lnTo>
                <a:lnTo>
                  <a:pt x="2194" y="218"/>
                </a:lnTo>
                <a:lnTo>
                  <a:pt x="2194" y="218"/>
                </a:lnTo>
                <a:lnTo>
                  <a:pt x="2192" y="208"/>
                </a:lnTo>
                <a:lnTo>
                  <a:pt x="2186" y="200"/>
                </a:lnTo>
                <a:lnTo>
                  <a:pt x="2186" y="200"/>
                </a:lnTo>
                <a:lnTo>
                  <a:pt x="2180" y="196"/>
                </a:lnTo>
                <a:lnTo>
                  <a:pt x="2174" y="192"/>
                </a:lnTo>
                <a:lnTo>
                  <a:pt x="2166" y="190"/>
                </a:lnTo>
                <a:lnTo>
                  <a:pt x="2156" y="190"/>
                </a:lnTo>
                <a:lnTo>
                  <a:pt x="2106" y="190"/>
                </a:lnTo>
                <a:lnTo>
                  <a:pt x="2106" y="302"/>
                </a:lnTo>
                <a:close/>
                <a:moveTo>
                  <a:pt x="2126" y="238"/>
                </a:moveTo>
                <a:lnTo>
                  <a:pt x="2126" y="208"/>
                </a:lnTo>
                <a:lnTo>
                  <a:pt x="2154" y="208"/>
                </a:lnTo>
                <a:lnTo>
                  <a:pt x="2154" y="208"/>
                </a:lnTo>
                <a:lnTo>
                  <a:pt x="2162" y="208"/>
                </a:lnTo>
                <a:lnTo>
                  <a:pt x="2168" y="212"/>
                </a:lnTo>
                <a:lnTo>
                  <a:pt x="2172" y="216"/>
                </a:lnTo>
                <a:lnTo>
                  <a:pt x="2174" y="222"/>
                </a:lnTo>
                <a:lnTo>
                  <a:pt x="2174" y="222"/>
                </a:lnTo>
                <a:lnTo>
                  <a:pt x="2174" y="222"/>
                </a:lnTo>
                <a:lnTo>
                  <a:pt x="2172" y="228"/>
                </a:lnTo>
                <a:lnTo>
                  <a:pt x="2168" y="234"/>
                </a:lnTo>
                <a:lnTo>
                  <a:pt x="2160" y="236"/>
                </a:lnTo>
                <a:lnTo>
                  <a:pt x="2152" y="238"/>
                </a:lnTo>
                <a:lnTo>
                  <a:pt x="2126" y="238"/>
                </a:lnTo>
                <a:close/>
                <a:moveTo>
                  <a:pt x="2126" y="284"/>
                </a:moveTo>
                <a:lnTo>
                  <a:pt x="2126" y="254"/>
                </a:lnTo>
                <a:lnTo>
                  <a:pt x="2156" y="254"/>
                </a:lnTo>
                <a:lnTo>
                  <a:pt x="2156" y="254"/>
                </a:lnTo>
                <a:lnTo>
                  <a:pt x="2166" y="256"/>
                </a:lnTo>
                <a:lnTo>
                  <a:pt x="2174" y="258"/>
                </a:lnTo>
                <a:lnTo>
                  <a:pt x="2178" y="262"/>
                </a:lnTo>
                <a:lnTo>
                  <a:pt x="2180" y="270"/>
                </a:lnTo>
                <a:lnTo>
                  <a:pt x="2180" y="270"/>
                </a:lnTo>
                <a:lnTo>
                  <a:pt x="2180" y="270"/>
                </a:lnTo>
                <a:lnTo>
                  <a:pt x="2178" y="276"/>
                </a:lnTo>
                <a:lnTo>
                  <a:pt x="2174" y="280"/>
                </a:lnTo>
                <a:lnTo>
                  <a:pt x="2168" y="284"/>
                </a:lnTo>
                <a:lnTo>
                  <a:pt x="2158" y="284"/>
                </a:lnTo>
                <a:lnTo>
                  <a:pt x="2126" y="284"/>
                </a:lnTo>
                <a:close/>
                <a:moveTo>
                  <a:pt x="2276" y="304"/>
                </a:moveTo>
                <a:lnTo>
                  <a:pt x="2276" y="304"/>
                </a:lnTo>
                <a:lnTo>
                  <a:pt x="2286" y="304"/>
                </a:lnTo>
                <a:lnTo>
                  <a:pt x="2294" y="300"/>
                </a:lnTo>
                <a:lnTo>
                  <a:pt x="2304" y="296"/>
                </a:lnTo>
                <a:lnTo>
                  <a:pt x="2310" y="292"/>
                </a:lnTo>
                <a:lnTo>
                  <a:pt x="2316" y="284"/>
                </a:lnTo>
                <a:lnTo>
                  <a:pt x="2320" y="276"/>
                </a:lnTo>
                <a:lnTo>
                  <a:pt x="2322" y="266"/>
                </a:lnTo>
                <a:lnTo>
                  <a:pt x="2324" y="254"/>
                </a:lnTo>
                <a:lnTo>
                  <a:pt x="2324" y="190"/>
                </a:lnTo>
                <a:lnTo>
                  <a:pt x="2304" y="190"/>
                </a:lnTo>
                <a:lnTo>
                  <a:pt x="2304" y="254"/>
                </a:lnTo>
                <a:lnTo>
                  <a:pt x="2304" y="254"/>
                </a:lnTo>
                <a:lnTo>
                  <a:pt x="2302" y="268"/>
                </a:lnTo>
                <a:lnTo>
                  <a:pt x="2300" y="274"/>
                </a:lnTo>
                <a:lnTo>
                  <a:pt x="2296" y="278"/>
                </a:lnTo>
                <a:lnTo>
                  <a:pt x="2292" y="282"/>
                </a:lnTo>
                <a:lnTo>
                  <a:pt x="2288" y="284"/>
                </a:lnTo>
                <a:lnTo>
                  <a:pt x="2276" y="286"/>
                </a:lnTo>
                <a:lnTo>
                  <a:pt x="2276" y="286"/>
                </a:lnTo>
                <a:lnTo>
                  <a:pt x="2264" y="284"/>
                </a:lnTo>
                <a:lnTo>
                  <a:pt x="2258" y="282"/>
                </a:lnTo>
                <a:lnTo>
                  <a:pt x="2254" y="278"/>
                </a:lnTo>
                <a:lnTo>
                  <a:pt x="2252" y="274"/>
                </a:lnTo>
                <a:lnTo>
                  <a:pt x="2248" y="268"/>
                </a:lnTo>
                <a:lnTo>
                  <a:pt x="2248" y="254"/>
                </a:lnTo>
                <a:lnTo>
                  <a:pt x="2248" y="190"/>
                </a:lnTo>
                <a:lnTo>
                  <a:pt x="2228" y="190"/>
                </a:lnTo>
                <a:lnTo>
                  <a:pt x="2228" y="254"/>
                </a:lnTo>
                <a:lnTo>
                  <a:pt x="2228" y="254"/>
                </a:lnTo>
                <a:lnTo>
                  <a:pt x="2228" y="266"/>
                </a:lnTo>
                <a:lnTo>
                  <a:pt x="2230" y="276"/>
                </a:lnTo>
                <a:lnTo>
                  <a:pt x="2234" y="284"/>
                </a:lnTo>
                <a:lnTo>
                  <a:pt x="2240" y="292"/>
                </a:lnTo>
                <a:lnTo>
                  <a:pt x="2248" y="296"/>
                </a:lnTo>
                <a:lnTo>
                  <a:pt x="2256" y="300"/>
                </a:lnTo>
                <a:lnTo>
                  <a:pt x="2264" y="304"/>
                </a:lnTo>
                <a:lnTo>
                  <a:pt x="2276" y="304"/>
                </a:lnTo>
                <a:lnTo>
                  <a:pt x="2276" y="304"/>
                </a:lnTo>
                <a:close/>
                <a:moveTo>
                  <a:pt x="2396" y="304"/>
                </a:moveTo>
                <a:lnTo>
                  <a:pt x="2396" y="304"/>
                </a:lnTo>
                <a:lnTo>
                  <a:pt x="2404" y="304"/>
                </a:lnTo>
                <a:lnTo>
                  <a:pt x="2412" y="302"/>
                </a:lnTo>
                <a:lnTo>
                  <a:pt x="2420" y="298"/>
                </a:lnTo>
                <a:lnTo>
                  <a:pt x="2426" y="294"/>
                </a:lnTo>
                <a:lnTo>
                  <a:pt x="2430" y="290"/>
                </a:lnTo>
                <a:lnTo>
                  <a:pt x="2434" y="284"/>
                </a:lnTo>
                <a:lnTo>
                  <a:pt x="2436" y="278"/>
                </a:lnTo>
                <a:lnTo>
                  <a:pt x="2436" y="270"/>
                </a:lnTo>
                <a:lnTo>
                  <a:pt x="2436" y="270"/>
                </a:lnTo>
                <a:lnTo>
                  <a:pt x="2436" y="270"/>
                </a:lnTo>
                <a:lnTo>
                  <a:pt x="2436" y="264"/>
                </a:lnTo>
                <a:lnTo>
                  <a:pt x="2434" y="258"/>
                </a:lnTo>
                <a:lnTo>
                  <a:pt x="2432" y="254"/>
                </a:lnTo>
                <a:lnTo>
                  <a:pt x="2428" y="248"/>
                </a:lnTo>
                <a:lnTo>
                  <a:pt x="2416" y="242"/>
                </a:lnTo>
                <a:lnTo>
                  <a:pt x="2400" y="238"/>
                </a:lnTo>
                <a:lnTo>
                  <a:pt x="2400" y="238"/>
                </a:lnTo>
                <a:lnTo>
                  <a:pt x="2388" y="234"/>
                </a:lnTo>
                <a:lnTo>
                  <a:pt x="2378" y="230"/>
                </a:lnTo>
                <a:lnTo>
                  <a:pt x="2374" y="226"/>
                </a:lnTo>
                <a:lnTo>
                  <a:pt x="2374" y="220"/>
                </a:lnTo>
                <a:lnTo>
                  <a:pt x="2374" y="220"/>
                </a:lnTo>
                <a:lnTo>
                  <a:pt x="2374" y="220"/>
                </a:lnTo>
                <a:lnTo>
                  <a:pt x="2374" y="214"/>
                </a:lnTo>
                <a:lnTo>
                  <a:pt x="2378" y="210"/>
                </a:lnTo>
                <a:lnTo>
                  <a:pt x="2384" y="208"/>
                </a:lnTo>
                <a:lnTo>
                  <a:pt x="2392" y="206"/>
                </a:lnTo>
                <a:lnTo>
                  <a:pt x="2392" y="206"/>
                </a:lnTo>
                <a:lnTo>
                  <a:pt x="2400" y="206"/>
                </a:lnTo>
                <a:lnTo>
                  <a:pt x="2408" y="208"/>
                </a:lnTo>
                <a:lnTo>
                  <a:pt x="2414" y="212"/>
                </a:lnTo>
                <a:lnTo>
                  <a:pt x="2422" y="218"/>
                </a:lnTo>
                <a:lnTo>
                  <a:pt x="2432" y="202"/>
                </a:lnTo>
                <a:lnTo>
                  <a:pt x="2432" y="202"/>
                </a:lnTo>
                <a:lnTo>
                  <a:pt x="2424" y="196"/>
                </a:lnTo>
                <a:lnTo>
                  <a:pt x="2414" y="192"/>
                </a:lnTo>
                <a:lnTo>
                  <a:pt x="2404" y="190"/>
                </a:lnTo>
                <a:lnTo>
                  <a:pt x="2392" y="188"/>
                </a:lnTo>
                <a:lnTo>
                  <a:pt x="2392" y="188"/>
                </a:lnTo>
                <a:lnTo>
                  <a:pt x="2384" y="190"/>
                </a:lnTo>
                <a:lnTo>
                  <a:pt x="2376" y="190"/>
                </a:lnTo>
                <a:lnTo>
                  <a:pt x="2370" y="194"/>
                </a:lnTo>
                <a:lnTo>
                  <a:pt x="2364" y="198"/>
                </a:lnTo>
                <a:lnTo>
                  <a:pt x="2360" y="202"/>
                </a:lnTo>
                <a:lnTo>
                  <a:pt x="2356" y="208"/>
                </a:lnTo>
                <a:lnTo>
                  <a:pt x="2354" y="214"/>
                </a:lnTo>
                <a:lnTo>
                  <a:pt x="2354" y="222"/>
                </a:lnTo>
                <a:lnTo>
                  <a:pt x="2354" y="222"/>
                </a:lnTo>
                <a:lnTo>
                  <a:pt x="2354" y="222"/>
                </a:lnTo>
                <a:lnTo>
                  <a:pt x="2354" y="228"/>
                </a:lnTo>
                <a:lnTo>
                  <a:pt x="2356" y="234"/>
                </a:lnTo>
                <a:lnTo>
                  <a:pt x="2360" y="240"/>
                </a:lnTo>
                <a:lnTo>
                  <a:pt x="2364" y="244"/>
                </a:lnTo>
                <a:lnTo>
                  <a:pt x="2376" y="250"/>
                </a:lnTo>
                <a:lnTo>
                  <a:pt x="2392" y="254"/>
                </a:lnTo>
                <a:lnTo>
                  <a:pt x="2392" y="254"/>
                </a:lnTo>
                <a:lnTo>
                  <a:pt x="2404" y="258"/>
                </a:lnTo>
                <a:lnTo>
                  <a:pt x="2412" y="262"/>
                </a:lnTo>
                <a:lnTo>
                  <a:pt x="2416" y="266"/>
                </a:lnTo>
                <a:lnTo>
                  <a:pt x="2416" y="272"/>
                </a:lnTo>
                <a:lnTo>
                  <a:pt x="2416" y="272"/>
                </a:lnTo>
                <a:lnTo>
                  <a:pt x="2416" y="272"/>
                </a:lnTo>
                <a:lnTo>
                  <a:pt x="2416" y="278"/>
                </a:lnTo>
                <a:lnTo>
                  <a:pt x="2412" y="282"/>
                </a:lnTo>
                <a:lnTo>
                  <a:pt x="2404" y="286"/>
                </a:lnTo>
                <a:lnTo>
                  <a:pt x="2396" y="286"/>
                </a:lnTo>
                <a:lnTo>
                  <a:pt x="2396" y="286"/>
                </a:lnTo>
                <a:lnTo>
                  <a:pt x="2386" y="286"/>
                </a:lnTo>
                <a:lnTo>
                  <a:pt x="2378" y="282"/>
                </a:lnTo>
                <a:lnTo>
                  <a:pt x="2370" y="278"/>
                </a:lnTo>
                <a:lnTo>
                  <a:pt x="2362" y="272"/>
                </a:lnTo>
                <a:lnTo>
                  <a:pt x="2350" y="286"/>
                </a:lnTo>
                <a:lnTo>
                  <a:pt x="2350" y="286"/>
                </a:lnTo>
                <a:lnTo>
                  <a:pt x="2360" y="294"/>
                </a:lnTo>
                <a:lnTo>
                  <a:pt x="2372" y="300"/>
                </a:lnTo>
                <a:lnTo>
                  <a:pt x="2384" y="302"/>
                </a:lnTo>
                <a:lnTo>
                  <a:pt x="2396" y="304"/>
                </a:lnTo>
                <a:lnTo>
                  <a:pt x="2396" y="304"/>
                </a:lnTo>
                <a:close/>
                <a:moveTo>
                  <a:pt x="2468" y="302"/>
                </a:moveTo>
                <a:lnTo>
                  <a:pt x="2488" y="302"/>
                </a:lnTo>
                <a:lnTo>
                  <a:pt x="2488" y="190"/>
                </a:lnTo>
                <a:lnTo>
                  <a:pt x="2468" y="190"/>
                </a:lnTo>
                <a:lnTo>
                  <a:pt x="2468" y="302"/>
                </a:lnTo>
                <a:close/>
                <a:moveTo>
                  <a:pt x="2524" y="302"/>
                </a:moveTo>
                <a:lnTo>
                  <a:pt x="2544" y="302"/>
                </a:lnTo>
                <a:lnTo>
                  <a:pt x="2544" y="222"/>
                </a:lnTo>
                <a:lnTo>
                  <a:pt x="2606" y="302"/>
                </a:lnTo>
                <a:lnTo>
                  <a:pt x="2622" y="302"/>
                </a:lnTo>
                <a:lnTo>
                  <a:pt x="2622" y="190"/>
                </a:lnTo>
                <a:lnTo>
                  <a:pt x="2602" y="190"/>
                </a:lnTo>
                <a:lnTo>
                  <a:pt x="2602" y="268"/>
                </a:lnTo>
                <a:lnTo>
                  <a:pt x="2542" y="190"/>
                </a:lnTo>
                <a:lnTo>
                  <a:pt x="2524" y="190"/>
                </a:lnTo>
                <a:lnTo>
                  <a:pt x="2524" y="302"/>
                </a:lnTo>
                <a:close/>
                <a:moveTo>
                  <a:pt x="2658" y="302"/>
                </a:moveTo>
                <a:lnTo>
                  <a:pt x="2742" y="302"/>
                </a:lnTo>
                <a:lnTo>
                  <a:pt x="2742" y="284"/>
                </a:lnTo>
                <a:lnTo>
                  <a:pt x="2678" y="284"/>
                </a:lnTo>
                <a:lnTo>
                  <a:pt x="2678" y="254"/>
                </a:lnTo>
                <a:lnTo>
                  <a:pt x="2734" y="254"/>
                </a:lnTo>
                <a:lnTo>
                  <a:pt x="2734" y="236"/>
                </a:lnTo>
                <a:lnTo>
                  <a:pt x="2678" y="236"/>
                </a:lnTo>
                <a:lnTo>
                  <a:pt x="2678" y="208"/>
                </a:lnTo>
                <a:lnTo>
                  <a:pt x="2742" y="208"/>
                </a:lnTo>
                <a:lnTo>
                  <a:pt x="2742" y="190"/>
                </a:lnTo>
                <a:lnTo>
                  <a:pt x="2658" y="190"/>
                </a:lnTo>
                <a:lnTo>
                  <a:pt x="2658" y="302"/>
                </a:lnTo>
                <a:close/>
                <a:moveTo>
                  <a:pt x="2812" y="304"/>
                </a:moveTo>
                <a:lnTo>
                  <a:pt x="2812" y="304"/>
                </a:lnTo>
                <a:lnTo>
                  <a:pt x="2822" y="304"/>
                </a:lnTo>
                <a:lnTo>
                  <a:pt x="2828" y="302"/>
                </a:lnTo>
                <a:lnTo>
                  <a:pt x="2836" y="298"/>
                </a:lnTo>
                <a:lnTo>
                  <a:pt x="2842" y="294"/>
                </a:lnTo>
                <a:lnTo>
                  <a:pt x="2846" y="290"/>
                </a:lnTo>
                <a:lnTo>
                  <a:pt x="2850" y="284"/>
                </a:lnTo>
                <a:lnTo>
                  <a:pt x="2852" y="278"/>
                </a:lnTo>
                <a:lnTo>
                  <a:pt x="2852" y="270"/>
                </a:lnTo>
                <a:lnTo>
                  <a:pt x="2852" y="270"/>
                </a:lnTo>
                <a:lnTo>
                  <a:pt x="2852" y="270"/>
                </a:lnTo>
                <a:lnTo>
                  <a:pt x="2852" y="264"/>
                </a:lnTo>
                <a:lnTo>
                  <a:pt x="2850" y="258"/>
                </a:lnTo>
                <a:lnTo>
                  <a:pt x="2848" y="254"/>
                </a:lnTo>
                <a:lnTo>
                  <a:pt x="2844" y="248"/>
                </a:lnTo>
                <a:lnTo>
                  <a:pt x="2832" y="242"/>
                </a:lnTo>
                <a:lnTo>
                  <a:pt x="2816" y="238"/>
                </a:lnTo>
                <a:lnTo>
                  <a:pt x="2816" y="238"/>
                </a:lnTo>
                <a:lnTo>
                  <a:pt x="2804" y="234"/>
                </a:lnTo>
                <a:lnTo>
                  <a:pt x="2796" y="230"/>
                </a:lnTo>
                <a:lnTo>
                  <a:pt x="2792" y="226"/>
                </a:lnTo>
                <a:lnTo>
                  <a:pt x="2790" y="220"/>
                </a:lnTo>
                <a:lnTo>
                  <a:pt x="2790" y="220"/>
                </a:lnTo>
                <a:lnTo>
                  <a:pt x="2790" y="220"/>
                </a:lnTo>
                <a:lnTo>
                  <a:pt x="2792" y="214"/>
                </a:lnTo>
                <a:lnTo>
                  <a:pt x="2794" y="210"/>
                </a:lnTo>
                <a:lnTo>
                  <a:pt x="2800" y="208"/>
                </a:lnTo>
                <a:lnTo>
                  <a:pt x="2808" y="206"/>
                </a:lnTo>
                <a:lnTo>
                  <a:pt x="2808" y="206"/>
                </a:lnTo>
                <a:lnTo>
                  <a:pt x="2816" y="206"/>
                </a:lnTo>
                <a:lnTo>
                  <a:pt x="2824" y="208"/>
                </a:lnTo>
                <a:lnTo>
                  <a:pt x="2832" y="212"/>
                </a:lnTo>
                <a:lnTo>
                  <a:pt x="2838" y="218"/>
                </a:lnTo>
                <a:lnTo>
                  <a:pt x="2850" y="202"/>
                </a:lnTo>
                <a:lnTo>
                  <a:pt x="2850" y="202"/>
                </a:lnTo>
                <a:lnTo>
                  <a:pt x="2840" y="196"/>
                </a:lnTo>
                <a:lnTo>
                  <a:pt x="2830" y="192"/>
                </a:lnTo>
                <a:lnTo>
                  <a:pt x="2820" y="190"/>
                </a:lnTo>
                <a:lnTo>
                  <a:pt x="2808" y="188"/>
                </a:lnTo>
                <a:lnTo>
                  <a:pt x="2808" y="188"/>
                </a:lnTo>
                <a:lnTo>
                  <a:pt x="2800" y="190"/>
                </a:lnTo>
                <a:lnTo>
                  <a:pt x="2794" y="190"/>
                </a:lnTo>
                <a:lnTo>
                  <a:pt x="2786" y="194"/>
                </a:lnTo>
                <a:lnTo>
                  <a:pt x="2782" y="198"/>
                </a:lnTo>
                <a:lnTo>
                  <a:pt x="2776" y="202"/>
                </a:lnTo>
                <a:lnTo>
                  <a:pt x="2774" y="208"/>
                </a:lnTo>
                <a:lnTo>
                  <a:pt x="2772" y="214"/>
                </a:lnTo>
                <a:lnTo>
                  <a:pt x="2770" y="222"/>
                </a:lnTo>
                <a:lnTo>
                  <a:pt x="2770" y="222"/>
                </a:lnTo>
                <a:lnTo>
                  <a:pt x="2770" y="222"/>
                </a:lnTo>
                <a:lnTo>
                  <a:pt x="2772" y="228"/>
                </a:lnTo>
                <a:lnTo>
                  <a:pt x="2772" y="234"/>
                </a:lnTo>
                <a:lnTo>
                  <a:pt x="2776" y="240"/>
                </a:lnTo>
                <a:lnTo>
                  <a:pt x="2780" y="244"/>
                </a:lnTo>
                <a:lnTo>
                  <a:pt x="2792" y="250"/>
                </a:lnTo>
                <a:lnTo>
                  <a:pt x="2808" y="254"/>
                </a:lnTo>
                <a:lnTo>
                  <a:pt x="2808" y="254"/>
                </a:lnTo>
                <a:lnTo>
                  <a:pt x="2820" y="258"/>
                </a:lnTo>
                <a:lnTo>
                  <a:pt x="2828" y="262"/>
                </a:lnTo>
                <a:lnTo>
                  <a:pt x="2832" y="266"/>
                </a:lnTo>
                <a:lnTo>
                  <a:pt x="2834" y="272"/>
                </a:lnTo>
                <a:lnTo>
                  <a:pt x="2834" y="272"/>
                </a:lnTo>
                <a:lnTo>
                  <a:pt x="2834" y="272"/>
                </a:lnTo>
                <a:lnTo>
                  <a:pt x="2832" y="278"/>
                </a:lnTo>
                <a:lnTo>
                  <a:pt x="2828" y="282"/>
                </a:lnTo>
                <a:lnTo>
                  <a:pt x="2822" y="286"/>
                </a:lnTo>
                <a:lnTo>
                  <a:pt x="2814" y="286"/>
                </a:lnTo>
                <a:lnTo>
                  <a:pt x="2814" y="286"/>
                </a:lnTo>
                <a:lnTo>
                  <a:pt x="2804" y="286"/>
                </a:lnTo>
                <a:lnTo>
                  <a:pt x="2794" y="282"/>
                </a:lnTo>
                <a:lnTo>
                  <a:pt x="2786" y="278"/>
                </a:lnTo>
                <a:lnTo>
                  <a:pt x="2778" y="272"/>
                </a:lnTo>
                <a:lnTo>
                  <a:pt x="2766" y="286"/>
                </a:lnTo>
                <a:lnTo>
                  <a:pt x="2766" y="286"/>
                </a:lnTo>
                <a:lnTo>
                  <a:pt x="2776" y="294"/>
                </a:lnTo>
                <a:lnTo>
                  <a:pt x="2788" y="300"/>
                </a:lnTo>
                <a:lnTo>
                  <a:pt x="2800" y="302"/>
                </a:lnTo>
                <a:lnTo>
                  <a:pt x="2812" y="304"/>
                </a:lnTo>
                <a:lnTo>
                  <a:pt x="2812" y="304"/>
                </a:lnTo>
                <a:close/>
                <a:moveTo>
                  <a:pt x="2922" y="304"/>
                </a:moveTo>
                <a:lnTo>
                  <a:pt x="2922" y="304"/>
                </a:lnTo>
                <a:lnTo>
                  <a:pt x="2930" y="304"/>
                </a:lnTo>
                <a:lnTo>
                  <a:pt x="2938" y="302"/>
                </a:lnTo>
                <a:lnTo>
                  <a:pt x="2944" y="298"/>
                </a:lnTo>
                <a:lnTo>
                  <a:pt x="2950" y="294"/>
                </a:lnTo>
                <a:lnTo>
                  <a:pt x="2956" y="290"/>
                </a:lnTo>
                <a:lnTo>
                  <a:pt x="2958" y="284"/>
                </a:lnTo>
                <a:lnTo>
                  <a:pt x="2962" y="278"/>
                </a:lnTo>
                <a:lnTo>
                  <a:pt x="2962" y="270"/>
                </a:lnTo>
                <a:lnTo>
                  <a:pt x="2962" y="270"/>
                </a:lnTo>
                <a:lnTo>
                  <a:pt x="2962" y="270"/>
                </a:lnTo>
                <a:lnTo>
                  <a:pt x="2962" y="264"/>
                </a:lnTo>
                <a:lnTo>
                  <a:pt x="2960" y="258"/>
                </a:lnTo>
                <a:lnTo>
                  <a:pt x="2956" y="254"/>
                </a:lnTo>
                <a:lnTo>
                  <a:pt x="2952" y="248"/>
                </a:lnTo>
                <a:lnTo>
                  <a:pt x="2942" y="242"/>
                </a:lnTo>
                <a:lnTo>
                  <a:pt x="2926" y="238"/>
                </a:lnTo>
                <a:lnTo>
                  <a:pt x="2926" y="238"/>
                </a:lnTo>
                <a:lnTo>
                  <a:pt x="2912" y="234"/>
                </a:lnTo>
                <a:lnTo>
                  <a:pt x="2904" y="230"/>
                </a:lnTo>
                <a:lnTo>
                  <a:pt x="2900" y="226"/>
                </a:lnTo>
                <a:lnTo>
                  <a:pt x="2900" y="220"/>
                </a:lnTo>
                <a:lnTo>
                  <a:pt x="2900" y="220"/>
                </a:lnTo>
                <a:lnTo>
                  <a:pt x="2900" y="220"/>
                </a:lnTo>
                <a:lnTo>
                  <a:pt x="2900" y="214"/>
                </a:lnTo>
                <a:lnTo>
                  <a:pt x="2904" y="210"/>
                </a:lnTo>
                <a:lnTo>
                  <a:pt x="2910" y="208"/>
                </a:lnTo>
                <a:lnTo>
                  <a:pt x="2918" y="206"/>
                </a:lnTo>
                <a:lnTo>
                  <a:pt x="2918" y="206"/>
                </a:lnTo>
                <a:lnTo>
                  <a:pt x="2926" y="206"/>
                </a:lnTo>
                <a:lnTo>
                  <a:pt x="2932" y="208"/>
                </a:lnTo>
                <a:lnTo>
                  <a:pt x="2948" y="218"/>
                </a:lnTo>
                <a:lnTo>
                  <a:pt x="2958" y="202"/>
                </a:lnTo>
                <a:lnTo>
                  <a:pt x="2958" y="202"/>
                </a:lnTo>
                <a:lnTo>
                  <a:pt x="2950" y="196"/>
                </a:lnTo>
                <a:lnTo>
                  <a:pt x="2940" y="192"/>
                </a:lnTo>
                <a:lnTo>
                  <a:pt x="2930" y="190"/>
                </a:lnTo>
                <a:lnTo>
                  <a:pt x="2918" y="188"/>
                </a:lnTo>
                <a:lnTo>
                  <a:pt x="2918" y="188"/>
                </a:lnTo>
                <a:lnTo>
                  <a:pt x="2910" y="190"/>
                </a:lnTo>
                <a:lnTo>
                  <a:pt x="2902" y="190"/>
                </a:lnTo>
                <a:lnTo>
                  <a:pt x="2896" y="194"/>
                </a:lnTo>
                <a:lnTo>
                  <a:pt x="2890" y="198"/>
                </a:lnTo>
                <a:lnTo>
                  <a:pt x="2886" y="202"/>
                </a:lnTo>
                <a:lnTo>
                  <a:pt x="2882" y="208"/>
                </a:lnTo>
                <a:lnTo>
                  <a:pt x="2880" y="214"/>
                </a:lnTo>
                <a:lnTo>
                  <a:pt x="2880" y="222"/>
                </a:lnTo>
                <a:lnTo>
                  <a:pt x="2880" y="222"/>
                </a:lnTo>
                <a:lnTo>
                  <a:pt x="2880" y="222"/>
                </a:lnTo>
                <a:lnTo>
                  <a:pt x="2880" y="228"/>
                </a:lnTo>
                <a:lnTo>
                  <a:pt x="2882" y="234"/>
                </a:lnTo>
                <a:lnTo>
                  <a:pt x="2886" y="240"/>
                </a:lnTo>
                <a:lnTo>
                  <a:pt x="2890" y="244"/>
                </a:lnTo>
                <a:lnTo>
                  <a:pt x="2900" y="250"/>
                </a:lnTo>
                <a:lnTo>
                  <a:pt x="2916" y="254"/>
                </a:lnTo>
                <a:lnTo>
                  <a:pt x="2916" y="254"/>
                </a:lnTo>
                <a:lnTo>
                  <a:pt x="2930" y="258"/>
                </a:lnTo>
                <a:lnTo>
                  <a:pt x="2938" y="262"/>
                </a:lnTo>
                <a:lnTo>
                  <a:pt x="2942" y="266"/>
                </a:lnTo>
                <a:lnTo>
                  <a:pt x="2942" y="272"/>
                </a:lnTo>
                <a:lnTo>
                  <a:pt x="2942" y="272"/>
                </a:lnTo>
                <a:lnTo>
                  <a:pt x="2942" y="272"/>
                </a:lnTo>
                <a:lnTo>
                  <a:pt x="2940" y="278"/>
                </a:lnTo>
                <a:lnTo>
                  <a:pt x="2936" y="282"/>
                </a:lnTo>
                <a:lnTo>
                  <a:pt x="2930" y="286"/>
                </a:lnTo>
                <a:lnTo>
                  <a:pt x="2922" y="286"/>
                </a:lnTo>
                <a:lnTo>
                  <a:pt x="2922" y="286"/>
                </a:lnTo>
                <a:lnTo>
                  <a:pt x="2912" y="286"/>
                </a:lnTo>
                <a:lnTo>
                  <a:pt x="2904" y="282"/>
                </a:lnTo>
                <a:lnTo>
                  <a:pt x="2894" y="278"/>
                </a:lnTo>
                <a:lnTo>
                  <a:pt x="2886" y="272"/>
                </a:lnTo>
                <a:lnTo>
                  <a:pt x="2876" y="286"/>
                </a:lnTo>
                <a:lnTo>
                  <a:pt x="2876" y="286"/>
                </a:lnTo>
                <a:lnTo>
                  <a:pt x="2886" y="294"/>
                </a:lnTo>
                <a:lnTo>
                  <a:pt x="2898" y="300"/>
                </a:lnTo>
                <a:lnTo>
                  <a:pt x="2910" y="302"/>
                </a:lnTo>
                <a:lnTo>
                  <a:pt x="2922" y="304"/>
                </a:lnTo>
                <a:lnTo>
                  <a:pt x="2922" y="304"/>
                </a:lnTo>
                <a:close/>
                <a:moveTo>
                  <a:pt x="3086" y="304"/>
                </a:moveTo>
                <a:lnTo>
                  <a:pt x="3086" y="304"/>
                </a:lnTo>
                <a:lnTo>
                  <a:pt x="3094" y="304"/>
                </a:lnTo>
                <a:lnTo>
                  <a:pt x="3102" y="302"/>
                </a:lnTo>
                <a:lnTo>
                  <a:pt x="3108" y="298"/>
                </a:lnTo>
                <a:lnTo>
                  <a:pt x="3114" y="294"/>
                </a:lnTo>
                <a:lnTo>
                  <a:pt x="3118" y="290"/>
                </a:lnTo>
                <a:lnTo>
                  <a:pt x="3122" y="284"/>
                </a:lnTo>
                <a:lnTo>
                  <a:pt x="3124" y="278"/>
                </a:lnTo>
                <a:lnTo>
                  <a:pt x="3126" y="270"/>
                </a:lnTo>
                <a:lnTo>
                  <a:pt x="3126" y="270"/>
                </a:lnTo>
                <a:lnTo>
                  <a:pt x="3126" y="270"/>
                </a:lnTo>
                <a:lnTo>
                  <a:pt x="3124" y="264"/>
                </a:lnTo>
                <a:lnTo>
                  <a:pt x="3122" y="258"/>
                </a:lnTo>
                <a:lnTo>
                  <a:pt x="3120" y="254"/>
                </a:lnTo>
                <a:lnTo>
                  <a:pt x="3116" y="248"/>
                </a:lnTo>
                <a:lnTo>
                  <a:pt x="3104" y="242"/>
                </a:lnTo>
                <a:lnTo>
                  <a:pt x="3090" y="238"/>
                </a:lnTo>
                <a:lnTo>
                  <a:pt x="3090" y="238"/>
                </a:lnTo>
                <a:lnTo>
                  <a:pt x="3076" y="234"/>
                </a:lnTo>
                <a:lnTo>
                  <a:pt x="3068" y="230"/>
                </a:lnTo>
                <a:lnTo>
                  <a:pt x="3064" y="226"/>
                </a:lnTo>
                <a:lnTo>
                  <a:pt x="3062" y="220"/>
                </a:lnTo>
                <a:lnTo>
                  <a:pt x="3062" y="220"/>
                </a:lnTo>
                <a:lnTo>
                  <a:pt x="3062" y="220"/>
                </a:lnTo>
                <a:lnTo>
                  <a:pt x="3064" y="214"/>
                </a:lnTo>
                <a:lnTo>
                  <a:pt x="3068" y="210"/>
                </a:lnTo>
                <a:lnTo>
                  <a:pt x="3074" y="208"/>
                </a:lnTo>
                <a:lnTo>
                  <a:pt x="3080" y="206"/>
                </a:lnTo>
                <a:lnTo>
                  <a:pt x="3080" y="206"/>
                </a:lnTo>
                <a:lnTo>
                  <a:pt x="3088" y="206"/>
                </a:lnTo>
                <a:lnTo>
                  <a:pt x="3096" y="208"/>
                </a:lnTo>
                <a:lnTo>
                  <a:pt x="3104" y="212"/>
                </a:lnTo>
                <a:lnTo>
                  <a:pt x="3112" y="218"/>
                </a:lnTo>
                <a:lnTo>
                  <a:pt x="3122" y="202"/>
                </a:lnTo>
                <a:lnTo>
                  <a:pt x="3122" y="202"/>
                </a:lnTo>
                <a:lnTo>
                  <a:pt x="3112" y="196"/>
                </a:lnTo>
                <a:lnTo>
                  <a:pt x="3104" y="192"/>
                </a:lnTo>
                <a:lnTo>
                  <a:pt x="3092" y="190"/>
                </a:lnTo>
                <a:lnTo>
                  <a:pt x="3082" y="188"/>
                </a:lnTo>
                <a:lnTo>
                  <a:pt x="3082" y="188"/>
                </a:lnTo>
                <a:lnTo>
                  <a:pt x="3074" y="190"/>
                </a:lnTo>
                <a:lnTo>
                  <a:pt x="3066" y="190"/>
                </a:lnTo>
                <a:lnTo>
                  <a:pt x="3060" y="194"/>
                </a:lnTo>
                <a:lnTo>
                  <a:pt x="3054" y="198"/>
                </a:lnTo>
                <a:lnTo>
                  <a:pt x="3050" y="202"/>
                </a:lnTo>
                <a:lnTo>
                  <a:pt x="3046" y="208"/>
                </a:lnTo>
                <a:lnTo>
                  <a:pt x="3044" y="214"/>
                </a:lnTo>
                <a:lnTo>
                  <a:pt x="3042" y="222"/>
                </a:lnTo>
                <a:lnTo>
                  <a:pt x="3042" y="222"/>
                </a:lnTo>
                <a:lnTo>
                  <a:pt x="3042" y="222"/>
                </a:lnTo>
                <a:lnTo>
                  <a:pt x="3044" y="228"/>
                </a:lnTo>
                <a:lnTo>
                  <a:pt x="3046" y="234"/>
                </a:lnTo>
                <a:lnTo>
                  <a:pt x="3048" y="240"/>
                </a:lnTo>
                <a:lnTo>
                  <a:pt x="3052" y="244"/>
                </a:lnTo>
                <a:lnTo>
                  <a:pt x="3064" y="250"/>
                </a:lnTo>
                <a:lnTo>
                  <a:pt x="3080" y="254"/>
                </a:lnTo>
                <a:lnTo>
                  <a:pt x="3080" y="254"/>
                </a:lnTo>
                <a:lnTo>
                  <a:pt x="3092" y="258"/>
                </a:lnTo>
                <a:lnTo>
                  <a:pt x="3100" y="262"/>
                </a:lnTo>
                <a:lnTo>
                  <a:pt x="3104" y="266"/>
                </a:lnTo>
                <a:lnTo>
                  <a:pt x="3106" y="272"/>
                </a:lnTo>
                <a:lnTo>
                  <a:pt x="3106" y="272"/>
                </a:lnTo>
                <a:lnTo>
                  <a:pt x="3106" y="272"/>
                </a:lnTo>
                <a:lnTo>
                  <a:pt x="3104" y="278"/>
                </a:lnTo>
                <a:lnTo>
                  <a:pt x="3100" y="282"/>
                </a:lnTo>
                <a:lnTo>
                  <a:pt x="3094" y="286"/>
                </a:lnTo>
                <a:lnTo>
                  <a:pt x="3086" y="286"/>
                </a:lnTo>
                <a:lnTo>
                  <a:pt x="3086" y="286"/>
                </a:lnTo>
                <a:lnTo>
                  <a:pt x="3076" y="286"/>
                </a:lnTo>
                <a:lnTo>
                  <a:pt x="3066" y="282"/>
                </a:lnTo>
                <a:lnTo>
                  <a:pt x="3058" y="278"/>
                </a:lnTo>
                <a:lnTo>
                  <a:pt x="3050" y="272"/>
                </a:lnTo>
                <a:lnTo>
                  <a:pt x="3038" y="286"/>
                </a:lnTo>
                <a:lnTo>
                  <a:pt x="3038" y="286"/>
                </a:lnTo>
                <a:lnTo>
                  <a:pt x="3048" y="294"/>
                </a:lnTo>
                <a:lnTo>
                  <a:pt x="3060" y="300"/>
                </a:lnTo>
                <a:lnTo>
                  <a:pt x="3072" y="302"/>
                </a:lnTo>
                <a:lnTo>
                  <a:pt x="3086" y="304"/>
                </a:lnTo>
                <a:lnTo>
                  <a:pt x="3086" y="304"/>
                </a:lnTo>
                <a:close/>
                <a:moveTo>
                  <a:pt x="3208" y="304"/>
                </a:moveTo>
                <a:lnTo>
                  <a:pt x="3208" y="304"/>
                </a:lnTo>
                <a:lnTo>
                  <a:pt x="3220" y="302"/>
                </a:lnTo>
                <a:lnTo>
                  <a:pt x="3230" y="300"/>
                </a:lnTo>
                <a:lnTo>
                  <a:pt x="3240" y="294"/>
                </a:lnTo>
                <a:lnTo>
                  <a:pt x="3250" y="288"/>
                </a:lnTo>
                <a:lnTo>
                  <a:pt x="3256" y="278"/>
                </a:lnTo>
                <a:lnTo>
                  <a:pt x="3262" y="268"/>
                </a:lnTo>
                <a:lnTo>
                  <a:pt x="3264" y="258"/>
                </a:lnTo>
                <a:lnTo>
                  <a:pt x="3266" y="246"/>
                </a:lnTo>
                <a:lnTo>
                  <a:pt x="3266" y="246"/>
                </a:lnTo>
                <a:lnTo>
                  <a:pt x="3266" y="246"/>
                </a:lnTo>
                <a:lnTo>
                  <a:pt x="3264" y="234"/>
                </a:lnTo>
                <a:lnTo>
                  <a:pt x="3262" y="224"/>
                </a:lnTo>
                <a:lnTo>
                  <a:pt x="3256" y="214"/>
                </a:lnTo>
                <a:lnTo>
                  <a:pt x="3250" y="206"/>
                </a:lnTo>
                <a:lnTo>
                  <a:pt x="3242" y="198"/>
                </a:lnTo>
                <a:lnTo>
                  <a:pt x="3232" y="192"/>
                </a:lnTo>
                <a:lnTo>
                  <a:pt x="3220" y="190"/>
                </a:lnTo>
                <a:lnTo>
                  <a:pt x="3208" y="188"/>
                </a:lnTo>
                <a:lnTo>
                  <a:pt x="3208" y="188"/>
                </a:lnTo>
                <a:lnTo>
                  <a:pt x="3196" y="190"/>
                </a:lnTo>
                <a:lnTo>
                  <a:pt x="3184" y="192"/>
                </a:lnTo>
                <a:lnTo>
                  <a:pt x="3174" y="198"/>
                </a:lnTo>
                <a:lnTo>
                  <a:pt x="3166" y="206"/>
                </a:lnTo>
                <a:lnTo>
                  <a:pt x="3158" y="214"/>
                </a:lnTo>
                <a:lnTo>
                  <a:pt x="3154" y="224"/>
                </a:lnTo>
                <a:lnTo>
                  <a:pt x="3150" y="234"/>
                </a:lnTo>
                <a:lnTo>
                  <a:pt x="3148" y="246"/>
                </a:lnTo>
                <a:lnTo>
                  <a:pt x="3148" y="246"/>
                </a:lnTo>
                <a:lnTo>
                  <a:pt x="3148" y="246"/>
                </a:lnTo>
                <a:lnTo>
                  <a:pt x="3150" y="258"/>
                </a:lnTo>
                <a:lnTo>
                  <a:pt x="3154" y="268"/>
                </a:lnTo>
                <a:lnTo>
                  <a:pt x="3158" y="278"/>
                </a:lnTo>
                <a:lnTo>
                  <a:pt x="3166" y="288"/>
                </a:lnTo>
                <a:lnTo>
                  <a:pt x="3174" y="294"/>
                </a:lnTo>
                <a:lnTo>
                  <a:pt x="3184" y="300"/>
                </a:lnTo>
                <a:lnTo>
                  <a:pt x="3194" y="302"/>
                </a:lnTo>
                <a:lnTo>
                  <a:pt x="3208" y="304"/>
                </a:lnTo>
                <a:lnTo>
                  <a:pt x="3208" y="304"/>
                </a:lnTo>
                <a:close/>
                <a:moveTo>
                  <a:pt x="3208" y="286"/>
                </a:moveTo>
                <a:lnTo>
                  <a:pt x="3208" y="286"/>
                </a:lnTo>
                <a:lnTo>
                  <a:pt x="3200" y="286"/>
                </a:lnTo>
                <a:lnTo>
                  <a:pt x="3192" y="282"/>
                </a:lnTo>
                <a:lnTo>
                  <a:pt x="3186" y="280"/>
                </a:lnTo>
                <a:lnTo>
                  <a:pt x="3180" y="274"/>
                </a:lnTo>
                <a:lnTo>
                  <a:pt x="3176" y="268"/>
                </a:lnTo>
                <a:lnTo>
                  <a:pt x="3172" y="262"/>
                </a:lnTo>
                <a:lnTo>
                  <a:pt x="3170" y="254"/>
                </a:lnTo>
                <a:lnTo>
                  <a:pt x="3170" y="246"/>
                </a:lnTo>
                <a:lnTo>
                  <a:pt x="3170" y="246"/>
                </a:lnTo>
                <a:lnTo>
                  <a:pt x="3170" y="246"/>
                </a:lnTo>
                <a:lnTo>
                  <a:pt x="3170" y="238"/>
                </a:lnTo>
                <a:lnTo>
                  <a:pt x="3172" y="230"/>
                </a:lnTo>
                <a:lnTo>
                  <a:pt x="3176" y="224"/>
                </a:lnTo>
                <a:lnTo>
                  <a:pt x="3180" y="218"/>
                </a:lnTo>
                <a:lnTo>
                  <a:pt x="3186" y="214"/>
                </a:lnTo>
                <a:lnTo>
                  <a:pt x="3192" y="210"/>
                </a:lnTo>
                <a:lnTo>
                  <a:pt x="3200" y="208"/>
                </a:lnTo>
                <a:lnTo>
                  <a:pt x="3208" y="206"/>
                </a:lnTo>
                <a:lnTo>
                  <a:pt x="3208" y="206"/>
                </a:lnTo>
                <a:lnTo>
                  <a:pt x="3216" y="208"/>
                </a:lnTo>
                <a:lnTo>
                  <a:pt x="3222" y="210"/>
                </a:lnTo>
                <a:lnTo>
                  <a:pt x="3230" y="214"/>
                </a:lnTo>
                <a:lnTo>
                  <a:pt x="3234" y="218"/>
                </a:lnTo>
                <a:lnTo>
                  <a:pt x="3240" y="224"/>
                </a:lnTo>
                <a:lnTo>
                  <a:pt x="3242" y="230"/>
                </a:lnTo>
                <a:lnTo>
                  <a:pt x="3244" y="238"/>
                </a:lnTo>
                <a:lnTo>
                  <a:pt x="3246" y="246"/>
                </a:lnTo>
                <a:lnTo>
                  <a:pt x="3246" y="246"/>
                </a:lnTo>
                <a:lnTo>
                  <a:pt x="3246" y="246"/>
                </a:lnTo>
                <a:lnTo>
                  <a:pt x="3244" y="254"/>
                </a:lnTo>
                <a:lnTo>
                  <a:pt x="3242" y="262"/>
                </a:lnTo>
                <a:lnTo>
                  <a:pt x="3240" y="268"/>
                </a:lnTo>
                <a:lnTo>
                  <a:pt x="3234" y="274"/>
                </a:lnTo>
                <a:lnTo>
                  <a:pt x="3230" y="280"/>
                </a:lnTo>
                <a:lnTo>
                  <a:pt x="3222" y="282"/>
                </a:lnTo>
                <a:lnTo>
                  <a:pt x="3216" y="286"/>
                </a:lnTo>
                <a:lnTo>
                  <a:pt x="3208" y="286"/>
                </a:lnTo>
                <a:lnTo>
                  <a:pt x="3208" y="286"/>
                </a:lnTo>
                <a:close/>
                <a:moveTo>
                  <a:pt x="3298" y="302"/>
                </a:moveTo>
                <a:lnTo>
                  <a:pt x="3376" y="302"/>
                </a:lnTo>
                <a:lnTo>
                  <a:pt x="3376" y="284"/>
                </a:lnTo>
                <a:lnTo>
                  <a:pt x="3316" y="284"/>
                </a:lnTo>
                <a:lnTo>
                  <a:pt x="3316" y="190"/>
                </a:lnTo>
                <a:lnTo>
                  <a:pt x="3298" y="190"/>
                </a:lnTo>
                <a:lnTo>
                  <a:pt x="3298" y="302"/>
                </a:lnTo>
                <a:close/>
                <a:moveTo>
                  <a:pt x="3446" y="304"/>
                </a:moveTo>
                <a:lnTo>
                  <a:pt x="3446" y="304"/>
                </a:lnTo>
                <a:lnTo>
                  <a:pt x="3456" y="304"/>
                </a:lnTo>
                <a:lnTo>
                  <a:pt x="3466" y="300"/>
                </a:lnTo>
                <a:lnTo>
                  <a:pt x="3474" y="296"/>
                </a:lnTo>
                <a:lnTo>
                  <a:pt x="3480" y="292"/>
                </a:lnTo>
                <a:lnTo>
                  <a:pt x="3486" y="284"/>
                </a:lnTo>
                <a:lnTo>
                  <a:pt x="3490" y="276"/>
                </a:lnTo>
                <a:lnTo>
                  <a:pt x="3492" y="266"/>
                </a:lnTo>
                <a:lnTo>
                  <a:pt x="3494" y="254"/>
                </a:lnTo>
                <a:lnTo>
                  <a:pt x="3494" y="190"/>
                </a:lnTo>
                <a:lnTo>
                  <a:pt x="3474" y="190"/>
                </a:lnTo>
                <a:lnTo>
                  <a:pt x="3474" y="254"/>
                </a:lnTo>
                <a:lnTo>
                  <a:pt x="3474" y="254"/>
                </a:lnTo>
                <a:lnTo>
                  <a:pt x="3472" y="268"/>
                </a:lnTo>
                <a:lnTo>
                  <a:pt x="3470" y="274"/>
                </a:lnTo>
                <a:lnTo>
                  <a:pt x="3466" y="278"/>
                </a:lnTo>
                <a:lnTo>
                  <a:pt x="3462" y="282"/>
                </a:lnTo>
                <a:lnTo>
                  <a:pt x="3458" y="284"/>
                </a:lnTo>
                <a:lnTo>
                  <a:pt x="3446" y="286"/>
                </a:lnTo>
                <a:lnTo>
                  <a:pt x="3446" y="286"/>
                </a:lnTo>
                <a:lnTo>
                  <a:pt x="3434" y="284"/>
                </a:lnTo>
                <a:lnTo>
                  <a:pt x="3430" y="282"/>
                </a:lnTo>
                <a:lnTo>
                  <a:pt x="3426" y="278"/>
                </a:lnTo>
                <a:lnTo>
                  <a:pt x="3422" y="274"/>
                </a:lnTo>
                <a:lnTo>
                  <a:pt x="3420" y="268"/>
                </a:lnTo>
                <a:lnTo>
                  <a:pt x="3418" y="254"/>
                </a:lnTo>
                <a:lnTo>
                  <a:pt x="3418" y="190"/>
                </a:lnTo>
                <a:lnTo>
                  <a:pt x="3398" y="190"/>
                </a:lnTo>
                <a:lnTo>
                  <a:pt x="3398" y="254"/>
                </a:lnTo>
                <a:lnTo>
                  <a:pt x="3398" y="254"/>
                </a:lnTo>
                <a:lnTo>
                  <a:pt x="3398" y="266"/>
                </a:lnTo>
                <a:lnTo>
                  <a:pt x="3402" y="276"/>
                </a:lnTo>
                <a:lnTo>
                  <a:pt x="3406" y="284"/>
                </a:lnTo>
                <a:lnTo>
                  <a:pt x="3410" y="292"/>
                </a:lnTo>
                <a:lnTo>
                  <a:pt x="3418" y="296"/>
                </a:lnTo>
                <a:lnTo>
                  <a:pt x="3426" y="300"/>
                </a:lnTo>
                <a:lnTo>
                  <a:pt x="3436" y="304"/>
                </a:lnTo>
                <a:lnTo>
                  <a:pt x="3446" y="304"/>
                </a:lnTo>
                <a:lnTo>
                  <a:pt x="3446" y="304"/>
                </a:lnTo>
                <a:close/>
                <a:moveTo>
                  <a:pt x="3554" y="302"/>
                </a:moveTo>
                <a:lnTo>
                  <a:pt x="3574" y="302"/>
                </a:lnTo>
                <a:lnTo>
                  <a:pt x="3574" y="208"/>
                </a:lnTo>
                <a:lnTo>
                  <a:pt x="3610" y="208"/>
                </a:lnTo>
                <a:lnTo>
                  <a:pt x="3610" y="190"/>
                </a:lnTo>
                <a:lnTo>
                  <a:pt x="3518" y="190"/>
                </a:lnTo>
                <a:lnTo>
                  <a:pt x="3518" y="208"/>
                </a:lnTo>
                <a:lnTo>
                  <a:pt x="3554" y="208"/>
                </a:lnTo>
                <a:lnTo>
                  <a:pt x="3554" y="302"/>
                </a:lnTo>
                <a:close/>
                <a:moveTo>
                  <a:pt x="3636" y="302"/>
                </a:moveTo>
                <a:lnTo>
                  <a:pt x="3656" y="302"/>
                </a:lnTo>
                <a:lnTo>
                  <a:pt x="3656" y="190"/>
                </a:lnTo>
                <a:lnTo>
                  <a:pt x="3636" y="190"/>
                </a:lnTo>
                <a:lnTo>
                  <a:pt x="3636" y="302"/>
                </a:lnTo>
                <a:close/>
                <a:moveTo>
                  <a:pt x="3746" y="304"/>
                </a:moveTo>
                <a:lnTo>
                  <a:pt x="3746" y="304"/>
                </a:lnTo>
                <a:lnTo>
                  <a:pt x="3758" y="302"/>
                </a:lnTo>
                <a:lnTo>
                  <a:pt x="3770" y="300"/>
                </a:lnTo>
                <a:lnTo>
                  <a:pt x="3780" y="294"/>
                </a:lnTo>
                <a:lnTo>
                  <a:pt x="3788" y="288"/>
                </a:lnTo>
                <a:lnTo>
                  <a:pt x="3794" y="278"/>
                </a:lnTo>
                <a:lnTo>
                  <a:pt x="3800" y="268"/>
                </a:lnTo>
                <a:lnTo>
                  <a:pt x="3804" y="258"/>
                </a:lnTo>
                <a:lnTo>
                  <a:pt x="3804" y="246"/>
                </a:lnTo>
                <a:lnTo>
                  <a:pt x="3804" y="246"/>
                </a:lnTo>
                <a:lnTo>
                  <a:pt x="3804" y="246"/>
                </a:lnTo>
                <a:lnTo>
                  <a:pt x="3804" y="234"/>
                </a:lnTo>
                <a:lnTo>
                  <a:pt x="3800" y="224"/>
                </a:lnTo>
                <a:lnTo>
                  <a:pt x="3796" y="214"/>
                </a:lnTo>
                <a:lnTo>
                  <a:pt x="3788" y="206"/>
                </a:lnTo>
                <a:lnTo>
                  <a:pt x="3780" y="198"/>
                </a:lnTo>
                <a:lnTo>
                  <a:pt x="3770" y="192"/>
                </a:lnTo>
                <a:lnTo>
                  <a:pt x="3758" y="190"/>
                </a:lnTo>
                <a:lnTo>
                  <a:pt x="3746" y="188"/>
                </a:lnTo>
                <a:lnTo>
                  <a:pt x="3746" y="188"/>
                </a:lnTo>
                <a:lnTo>
                  <a:pt x="3734" y="190"/>
                </a:lnTo>
                <a:lnTo>
                  <a:pt x="3722" y="192"/>
                </a:lnTo>
                <a:lnTo>
                  <a:pt x="3712" y="198"/>
                </a:lnTo>
                <a:lnTo>
                  <a:pt x="3704" y="206"/>
                </a:lnTo>
                <a:lnTo>
                  <a:pt x="3696" y="214"/>
                </a:lnTo>
                <a:lnTo>
                  <a:pt x="3692" y="224"/>
                </a:lnTo>
                <a:lnTo>
                  <a:pt x="3688" y="234"/>
                </a:lnTo>
                <a:lnTo>
                  <a:pt x="3688" y="246"/>
                </a:lnTo>
                <a:lnTo>
                  <a:pt x="3688" y="246"/>
                </a:lnTo>
                <a:lnTo>
                  <a:pt x="3688" y="246"/>
                </a:lnTo>
                <a:lnTo>
                  <a:pt x="3688" y="258"/>
                </a:lnTo>
                <a:lnTo>
                  <a:pt x="3692" y="268"/>
                </a:lnTo>
                <a:lnTo>
                  <a:pt x="3696" y="278"/>
                </a:lnTo>
                <a:lnTo>
                  <a:pt x="3704" y="288"/>
                </a:lnTo>
                <a:lnTo>
                  <a:pt x="3712" y="294"/>
                </a:lnTo>
                <a:lnTo>
                  <a:pt x="3722" y="300"/>
                </a:lnTo>
                <a:lnTo>
                  <a:pt x="3734" y="302"/>
                </a:lnTo>
                <a:lnTo>
                  <a:pt x="3746" y="304"/>
                </a:lnTo>
                <a:lnTo>
                  <a:pt x="3746" y="304"/>
                </a:lnTo>
                <a:close/>
                <a:moveTo>
                  <a:pt x="3746" y="286"/>
                </a:moveTo>
                <a:lnTo>
                  <a:pt x="3746" y="286"/>
                </a:lnTo>
                <a:lnTo>
                  <a:pt x="3738" y="286"/>
                </a:lnTo>
                <a:lnTo>
                  <a:pt x="3730" y="282"/>
                </a:lnTo>
                <a:lnTo>
                  <a:pt x="3724" y="280"/>
                </a:lnTo>
                <a:lnTo>
                  <a:pt x="3718" y="274"/>
                </a:lnTo>
                <a:lnTo>
                  <a:pt x="3714" y="268"/>
                </a:lnTo>
                <a:lnTo>
                  <a:pt x="3710" y="262"/>
                </a:lnTo>
                <a:lnTo>
                  <a:pt x="3708" y="254"/>
                </a:lnTo>
                <a:lnTo>
                  <a:pt x="3708" y="246"/>
                </a:lnTo>
                <a:lnTo>
                  <a:pt x="3708" y="246"/>
                </a:lnTo>
                <a:lnTo>
                  <a:pt x="3708" y="246"/>
                </a:lnTo>
                <a:lnTo>
                  <a:pt x="3708" y="238"/>
                </a:lnTo>
                <a:lnTo>
                  <a:pt x="3710" y="230"/>
                </a:lnTo>
                <a:lnTo>
                  <a:pt x="3714" y="224"/>
                </a:lnTo>
                <a:lnTo>
                  <a:pt x="3718" y="218"/>
                </a:lnTo>
                <a:lnTo>
                  <a:pt x="3724" y="214"/>
                </a:lnTo>
                <a:lnTo>
                  <a:pt x="3730" y="210"/>
                </a:lnTo>
                <a:lnTo>
                  <a:pt x="3738" y="208"/>
                </a:lnTo>
                <a:lnTo>
                  <a:pt x="3746" y="206"/>
                </a:lnTo>
                <a:lnTo>
                  <a:pt x="3746" y="206"/>
                </a:lnTo>
                <a:lnTo>
                  <a:pt x="3754" y="208"/>
                </a:lnTo>
                <a:lnTo>
                  <a:pt x="3762" y="210"/>
                </a:lnTo>
                <a:lnTo>
                  <a:pt x="3768" y="214"/>
                </a:lnTo>
                <a:lnTo>
                  <a:pt x="3774" y="218"/>
                </a:lnTo>
                <a:lnTo>
                  <a:pt x="3778" y="224"/>
                </a:lnTo>
                <a:lnTo>
                  <a:pt x="3782" y="230"/>
                </a:lnTo>
                <a:lnTo>
                  <a:pt x="3784" y="238"/>
                </a:lnTo>
                <a:lnTo>
                  <a:pt x="3784" y="246"/>
                </a:lnTo>
                <a:lnTo>
                  <a:pt x="3784" y="246"/>
                </a:lnTo>
                <a:lnTo>
                  <a:pt x="3784" y="246"/>
                </a:lnTo>
                <a:lnTo>
                  <a:pt x="3784" y="254"/>
                </a:lnTo>
                <a:lnTo>
                  <a:pt x="3782" y="262"/>
                </a:lnTo>
                <a:lnTo>
                  <a:pt x="3778" y="268"/>
                </a:lnTo>
                <a:lnTo>
                  <a:pt x="3774" y="274"/>
                </a:lnTo>
                <a:lnTo>
                  <a:pt x="3768" y="280"/>
                </a:lnTo>
                <a:lnTo>
                  <a:pt x="3762" y="282"/>
                </a:lnTo>
                <a:lnTo>
                  <a:pt x="3754" y="286"/>
                </a:lnTo>
                <a:lnTo>
                  <a:pt x="3746" y="286"/>
                </a:lnTo>
                <a:lnTo>
                  <a:pt x="3746" y="286"/>
                </a:lnTo>
                <a:close/>
                <a:moveTo>
                  <a:pt x="3836" y="302"/>
                </a:moveTo>
                <a:lnTo>
                  <a:pt x="3856" y="302"/>
                </a:lnTo>
                <a:lnTo>
                  <a:pt x="3856" y="222"/>
                </a:lnTo>
                <a:lnTo>
                  <a:pt x="3916" y="302"/>
                </a:lnTo>
                <a:lnTo>
                  <a:pt x="3934" y="302"/>
                </a:lnTo>
                <a:lnTo>
                  <a:pt x="3934" y="190"/>
                </a:lnTo>
                <a:lnTo>
                  <a:pt x="3914" y="190"/>
                </a:lnTo>
                <a:lnTo>
                  <a:pt x="3914" y="268"/>
                </a:lnTo>
                <a:lnTo>
                  <a:pt x="3854" y="190"/>
                </a:lnTo>
                <a:lnTo>
                  <a:pt x="3836" y="190"/>
                </a:lnTo>
                <a:lnTo>
                  <a:pt x="3836" y="302"/>
                </a:lnTo>
                <a:close/>
                <a:moveTo>
                  <a:pt x="4008" y="304"/>
                </a:moveTo>
                <a:lnTo>
                  <a:pt x="4008" y="304"/>
                </a:lnTo>
                <a:lnTo>
                  <a:pt x="4016" y="304"/>
                </a:lnTo>
                <a:lnTo>
                  <a:pt x="4024" y="302"/>
                </a:lnTo>
                <a:lnTo>
                  <a:pt x="4032" y="298"/>
                </a:lnTo>
                <a:lnTo>
                  <a:pt x="4038" y="294"/>
                </a:lnTo>
                <a:lnTo>
                  <a:pt x="4042" y="290"/>
                </a:lnTo>
                <a:lnTo>
                  <a:pt x="4046" y="284"/>
                </a:lnTo>
                <a:lnTo>
                  <a:pt x="4048" y="278"/>
                </a:lnTo>
                <a:lnTo>
                  <a:pt x="4048" y="270"/>
                </a:lnTo>
                <a:lnTo>
                  <a:pt x="4048" y="270"/>
                </a:lnTo>
                <a:lnTo>
                  <a:pt x="4048" y="270"/>
                </a:lnTo>
                <a:lnTo>
                  <a:pt x="4048" y="264"/>
                </a:lnTo>
                <a:lnTo>
                  <a:pt x="4046" y="258"/>
                </a:lnTo>
                <a:lnTo>
                  <a:pt x="4044" y="254"/>
                </a:lnTo>
                <a:lnTo>
                  <a:pt x="4040" y="248"/>
                </a:lnTo>
                <a:lnTo>
                  <a:pt x="4028" y="242"/>
                </a:lnTo>
                <a:lnTo>
                  <a:pt x="4012" y="238"/>
                </a:lnTo>
                <a:lnTo>
                  <a:pt x="4012" y="238"/>
                </a:lnTo>
                <a:lnTo>
                  <a:pt x="4000" y="234"/>
                </a:lnTo>
                <a:lnTo>
                  <a:pt x="3992" y="230"/>
                </a:lnTo>
                <a:lnTo>
                  <a:pt x="3988" y="226"/>
                </a:lnTo>
                <a:lnTo>
                  <a:pt x="3986" y="220"/>
                </a:lnTo>
                <a:lnTo>
                  <a:pt x="3986" y="220"/>
                </a:lnTo>
                <a:lnTo>
                  <a:pt x="3986" y="220"/>
                </a:lnTo>
                <a:lnTo>
                  <a:pt x="3988" y="214"/>
                </a:lnTo>
                <a:lnTo>
                  <a:pt x="3990" y="210"/>
                </a:lnTo>
                <a:lnTo>
                  <a:pt x="3996" y="208"/>
                </a:lnTo>
                <a:lnTo>
                  <a:pt x="4004" y="206"/>
                </a:lnTo>
                <a:lnTo>
                  <a:pt x="4004" y="206"/>
                </a:lnTo>
                <a:lnTo>
                  <a:pt x="4012" y="206"/>
                </a:lnTo>
                <a:lnTo>
                  <a:pt x="4020" y="208"/>
                </a:lnTo>
                <a:lnTo>
                  <a:pt x="4028" y="212"/>
                </a:lnTo>
                <a:lnTo>
                  <a:pt x="4034" y="218"/>
                </a:lnTo>
                <a:lnTo>
                  <a:pt x="4046" y="202"/>
                </a:lnTo>
                <a:lnTo>
                  <a:pt x="4046" y="202"/>
                </a:lnTo>
                <a:lnTo>
                  <a:pt x="4036" y="196"/>
                </a:lnTo>
                <a:lnTo>
                  <a:pt x="4026" y="192"/>
                </a:lnTo>
                <a:lnTo>
                  <a:pt x="4016" y="190"/>
                </a:lnTo>
                <a:lnTo>
                  <a:pt x="4004" y="188"/>
                </a:lnTo>
                <a:lnTo>
                  <a:pt x="4004" y="188"/>
                </a:lnTo>
                <a:lnTo>
                  <a:pt x="3996" y="190"/>
                </a:lnTo>
                <a:lnTo>
                  <a:pt x="3990" y="190"/>
                </a:lnTo>
                <a:lnTo>
                  <a:pt x="3982" y="194"/>
                </a:lnTo>
                <a:lnTo>
                  <a:pt x="3976" y="198"/>
                </a:lnTo>
                <a:lnTo>
                  <a:pt x="3972" y="202"/>
                </a:lnTo>
                <a:lnTo>
                  <a:pt x="3970" y="208"/>
                </a:lnTo>
                <a:lnTo>
                  <a:pt x="3966" y="214"/>
                </a:lnTo>
                <a:lnTo>
                  <a:pt x="3966" y="222"/>
                </a:lnTo>
                <a:lnTo>
                  <a:pt x="3966" y="222"/>
                </a:lnTo>
                <a:lnTo>
                  <a:pt x="3966" y="222"/>
                </a:lnTo>
                <a:lnTo>
                  <a:pt x="3966" y="228"/>
                </a:lnTo>
                <a:lnTo>
                  <a:pt x="3968" y="234"/>
                </a:lnTo>
                <a:lnTo>
                  <a:pt x="3972" y="240"/>
                </a:lnTo>
                <a:lnTo>
                  <a:pt x="3976" y="244"/>
                </a:lnTo>
                <a:lnTo>
                  <a:pt x="3988" y="250"/>
                </a:lnTo>
                <a:lnTo>
                  <a:pt x="4004" y="254"/>
                </a:lnTo>
                <a:lnTo>
                  <a:pt x="4004" y="254"/>
                </a:lnTo>
                <a:lnTo>
                  <a:pt x="4016" y="258"/>
                </a:lnTo>
                <a:lnTo>
                  <a:pt x="4024" y="262"/>
                </a:lnTo>
                <a:lnTo>
                  <a:pt x="4028" y="266"/>
                </a:lnTo>
                <a:lnTo>
                  <a:pt x="4028" y="272"/>
                </a:lnTo>
                <a:lnTo>
                  <a:pt x="4028" y="272"/>
                </a:lnTo>
                <a:lnTo>
                  <a:pt x="4028" y="272"/>
                </a:lnTo>
                <a:lnTo>
                  <a:pt x="4028" y="278"/>
                </a:lnTo>
                <a:lnTo>
                  <a:pt x="4024" y="282"/>
                </a:lnTo>
                <a:lnTo>
                  <a:pt x="4018" y="286"/>
                </a:lnTo>
                <a:lnTo>
                  <a:pt x="4008" y="286"/>
                </a:lnTo>
                <a:lnTo>
                  <a:pt x="4008" y="286"/>
                </a:lnTo>
                <a:lnTo>
                  <a:pt x="4000" y="286"/>
                </a:lnTo>
                <a:lnTo>
                  <a:pt x="3990" y="282"/>
                </a:lnTo>
                <a:lnTo>
                  <a:pt x="3982" y="278"/>
                </a:lnTo>
                <a:lnTo>
                  <a:pt x="3974" y="272"/>
                </a:lnTo>
                <a:lnTo>
                  <a:pt x="3962" y="286"/>
                </a:lnTo>
                <a:lnTo>
                  <a:pt x="3962" y="286"/>
                </a:lnTo>
                <a:lnTo>
                  <a:pt x="3972" y="294"/>
                </a:lnTo>
                <a:lnTo>
                  <a:pt x="3984" y="300"/>
                </a:lnTo>
                <a:lnTo>
                  <a:pt x="3996" y="302"/>
                </a:lnTo>
                <a:lnTo>
                  <a:pt x="4008" y="304"/>
                </a:lnTo>
                <a:lnTo>
                  <a:pt x="4008" y="30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bjective/Agenda 3">
  <p:cSld name="Objective/Agenda 3">
    <p:spTree>
      <p:nvGrpSpPr>
        <p:cNvPr id="1" name="Shape 48"/>
        <p:cNvGrpSpPr/>
        <p:nvPr/>
      </p:nvGrpSpPr>
      <p:grpSpPr>
        <a:xfrm>
          <a:off x="0" y="0"/>
          <a:ext cx="0" cy="0"/>
          <a:chOff x="0" y="0"/>
          <a:chExt cx="0" cy="0"/>
        </a:xfrm>
      </p:grpSpPr>
      <p:sp>
        <p:nvSpPr>
          <p:cNvPr id="49" name="Google Shape;49;p148"/>
          <p:cNvSpPr txBox="1">
            <a:spLocks noGrp="1"/>
          </p:cNvSpPr>
          <p:nvPr>
            <p:ph type="body" idx="1"/>
          </p:nvPr>
        </p:nvSpPr>
        <p:spPr>
          <a:xfrm>
            <a:off x="457200" y="1113079"/>
            <a:ext cx="4038600" cy="3525945"/>
          </a:xfrm>
          <a:prstGeom prst="rect">
            <a:avLst/>
          </a:prstGeom>
          <a:solidFill>
            <a:schemeClr val="lt1"/>
          </a:solidFill>
          <a:ln>
            <a:noFill/>
          </a:ln>
        </p:spPr>
        <p:txBody>
          <a:bodyPr spcFirstLastPara="1" wrap="square" lIns="0" tIns="45700" rIns="0" bIns="45700" anchor="t" anchorCtr="0">
            <a:noAutofit/>
          </a:bodyPr>
          <a:lstStyle>
            <a:lvl1pPr marL="457200" lvl="0" indent="-330200" algn="l">
              <a:lnSpc>
                <a:spcPct val="100000"/>
              </a:lnSpc>
              <a:spcBef>
                <a:spcPts val="320"/>
              </a:spcBef>
              <a:spcAft>
                <a:spcPts val="0"/>
              </a:spcAft>
              <a:buClr>
                <a:srgbClr val="181818"/>
              </a:buClr>
              <a:buSzPts val="1600"/>
              <a:buFont typeface="Arial"/>
              <a:buChar char="•"/>
              <a:defRPr sz="1600"/>
            </a:lvl1pPr>
            <a:lvl2pPr marL="914400" lvl="1" indent="-317500" algn="l">
              <a:lnSpc>
                <a:spcPct val="100000"/>
              </a:lnSpc>
              <a:spcBef>
                <a:spcPts val="280"/>
              </a:spcBef>
              <a:spcAft>
                <a:spcPts val="0"/>
              </a:spcAft>
              <a:buClr>
                <a:schemeClr val="dk1"/>
              </a:buClr>
              <a:buSzPts val="1400"/>
              <a:buChar char="–"/>
              <a:defRPr sz="1400"/>
            </a:lvl2pPr>
            <a:lvl3pPr marL="1371600" lvl="2" indent="-304800" algn="l">
              <a:lnSpc>
                <a:spcPct val="100000"/>
              </a:lnSpc>
              <a:spcBef>
                <a:spcPts val="240"/>
              </a:spcBef>
              <a:spcAft>
                <a:spcPts val="0"/>
              </a:spcAft>
              <a:buClr>
                <a:srgbClr val="B5D084"/>
              </a:buClr>
              <a:buSzPts val="1200"/>
              <a:buChar char="•"/>
              <a:defRPr sz="12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50" name="Google Shape;50;p148"/>
          <p:cNvSpPr txBox="1">
            <a:spLocks noGrp="1"/>
          </p:cNvSpPr>
          <p:nvPr>
            <p:ph type="body" idx="2"/>
          </p:nvPr>
        </p:nvSpPr>
        <p:spPr>
          <a:xfrm>
            <a:off x="4648200" y="1113079"/>
            <a:ext cx="4038600" cy="3525945"/>
          </a:xfrm>
          <a:prstGeom prst="rect">
            <a:avLst/>
          </a:prstGeom>
          <a:solidFill>
            <a:schemeClr val="lt1"/>
          </a:solidFill>
          <a:ln>
            <a:noFill/>
          </a:ln>
        </p:spPr>
        <p:txBody>
          <a:bodyPr spcFirstLastPara="1" wrap="square" lIns="0" tIns="45700" rIns="0" bIns="45700" anchor="t" anchorCtr="0">
            <a:noAutofit/>
          </a:bodyPr>
          <a:lstStyle>
            <a:lvl1pPr marL="457200" lvl="0" indent="-330200" algn="l">
              <a:lnSpc>
                <a:spcPct val="100000"/>
              </a:lnSpc>
              <a:spcBef>
                <a:spcPts val="320"/>
              </a:spcBef>
              <a:spcAft>
                <a:spcPts val="0"/>
              </a:spcAft>
              <a:buClr>
                <a:srgbClr val="181818"/>
              </a:buClr>
              <a:buSzPts val="1600"/>
              <a:buChar char="•"/>
              <a:defRPr sz="1600"/>
            </a:lvl1pPr>
            <a:lvl2pPr marL="914400" lvl="1" indent="-317500" algn="l">
              <a:lnSpc>
                <a:spcPct val="100000"/>
              </a:lnSpc>
              <a:spcBef>
                <a:spcPts val="280"/>
              </a:spcBef>
              <a:spcAft>
                <a:spcPts val="0"/>
              </a:spcAft>
              <a:buClr>
                <a:schemeClr val="dk1"/>
              </a:buClr>
              <a:buSzPts val="1400"/>
              <a:buChar char="–"/>
              <a:defRPr sz="1400"/>
            </a:lvl2pPr>
            <a:lvl3pPr marL="1371600" lvl="2" indent="-304800" algn="l">
              <a:lnSpc>
                <a:spcPct val="100000"/>
              </a:lnSpc>
              <a:spcBef>
                <a:spcPts val="240"/>
              </a:spcBef>
              <a:spcAft>
                <a:spcPts val="0"/>
              </a:spcAft>
              <a:buClr>
                <a:srgbClr val="B5D084"/>
              </a:buClr>
              <a:buSzPts val="1200"/>
              <a:buChar char="•"/>
              <a:defRPr sz="12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51" name="Google Shape;51;p148"/>
          <p:cNvSpPr txBox="1">
            <a:spLocks noGrp="1"/>
          </p:cNvSpPr>
          <p:nvPr>
            <p:ph type="dt" idx="10"/>
          </p:nvPr>
        </p:nvSpPr>
        <p:spPr>
          <a:xfrm>
            <a:off x="7275513" y="4828032"/>
            <a:ext cx="708028" cy="273844"/>
          </a:xfrm>
          <a:prstGeom prst="rect">
            <a:avLst/>
          </a:prstGeom>
          <a:noFill/>
          <a:ln>
            <a:noFill/>
          </a:ln>
        </p:spPr>
        <p:txBody>
          <a:bodyPr spcFirstLastPara="1" wrap="square" lIns="91425" tIns="45700" rIns="0"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48"/>
          <p:cNvSpPr txBox="1">
            <a:spLocks noGrp="1"/>
          </p:cNvSpPr>
          <p:nvPr>
            <p:ph type="sldNum" idx="12"/>
          </p:nvPr>
        </p:nvSpPr>
        <p:spPr>
          <a:xfrm>
            <a:off x="8207375" y="4828032"/>
            <a:ext cx="479425"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148"/>
          <p:cNvSpPr txBox="1">
            <a:spLocks noGrp="1"/>
          </p:cNvSpPr>
          <p:nvPr>
            <p:ph type="title"/>
          </p:nvPr>
        </p:nvSpPr>
        <p:spPr>
          <a:xfrm>
            <a:off x="454024" y="1"/>
            <a:ext cx="8229601" cy="596900"/>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Clr>
                <a:srgbClr val="538C3F"/>
              </a:buClr>
              <a:buSzPts val="2000"/>
              <a:buFont typeface="Century Gothic"/>
              <a:buNone/>
              <a:defRPr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148"/>
          <p:cNvSpPr txBox="1"/>
          <p:nvPr/>
        </p:nvSpPr>
        <p:spPr>
          <a:xfrm>
            <a:off x="457200" y="836080"/>
            <a:ext cx="4074506"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accent5"/>
                </a:solidFill>
                <a:latin typeface="Century Gothic"/>
                <a:ea typeface="Century Gothic"/>
                <a:cs typeface="Century Gothic"/>
                <a:sym typeface="Century Gothic"/>
              </a:rPr>
              <a:t>Objective</a:t>
            </a:r>
            <a:endParaRPr sz="1400" b="0" i="0" u="none" strike="noStrike" cap="none">
              <a:solidFill>
                <a:srgbClr val="000000"/>
              </a:solidFill>
              <a:latin typeface="Arial"/>
              <a:ea typeface="Arial"/>
              <a:cs typeface="Arial"/>
              <a:sym typeface="Arial"/>
            </a:endParaRPr>
          </a:p>
        </p:txBody>
      </p:sp>
      <p:sp>
        <p:nvSpPr>
          <p:cNvPr id="55" name="Google Shape;55;p148"/>
          <p:cNvSpPr txBox="1"/>
          <p:nvPr/>
        </p:nvSpPr>
        <p:spPr>
          <a:xfrm>
            <a:off x="4648200" y="836080"/>
            <a:ext cx="4074506"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accent5"/>
                </a:solidFill>
                <a:latin typeface="Century Gothic"/>
                <a:ea typeface="Century Gothic"/>
                <a:cs typeface="Century Gothic"/>
                <a:sym typeface="Century Gothic"/>
              </a:rPr>
              <a:t>Agenda</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genda/Bullet Point Slide">
  <p:cSld name="Agenda/Bullet Point Slide">
    <p:spTree>
      <p:nvGrpSpPr>
        <p:cNvPr id="1" name="Shape 63"/>
        <p:cNvGrpSpPr/>
        <p:nvPr/>
      </p:nvGrpSpPr>
      <p:grpSpPr>
        <a:xfrm>
          <a:off x="0" y="0"/>
          <a:ext cx="0" cy="0"/>
          <a:chOff x="0" y="0"/>
          <a:chExt cx="0" cy="0"/>
        </a:xfrm>
      </p:grpSpPr>
      <p:sp>
        <p:nvSpPr>
          <p:cNvPr id="64" name="Google Shape;64;p139"/>
          <p:cNvSpPr/>
          <p:nvPr/>
        </p:nvSpPr>
        <p:spPr>
          <a:xfrm>
            <a:off x="-3500" y="0"/>
            <a:ext cx="91475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eorgia"/>
              <a:ea typeface="Georgia"/>
              <a:cs typeface="Georgia"/>
              <a:sym typeface="Georgia"/>
            </a:endParaRPr>
          </a:p>
        </p:txBody>
      </p:sp>
      <p:sp>
        <p:nvSpPr>
          <p:cNvPr id="65" name="Google Shape;65;p139"/>
          <p:cNvSpPr/>
          <p:nvPr/>
        </p:nvSpPr>
        <p:spPr>
          <a:xfrm>
            <a:off x="3047999" y="1"/>
            <a:ext cx="5159375" cy="514349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eorgia"/>
              <a:ea typeface="Georgia"/>
              <a:cs typeface="Georgia"/>
              <a:sym typeface="Georgia"/>
            </a:endParaRPr>
          </a:p>
        </p:txBody>
      </p:sp>
      <p:sp>
        <p:nvSpPr>
          <p:cNvPr id="66" name="Google Shape;66;p139"/>
          <p:cNvSpPr txBox="1">
            <a:spLocks noGrp="1"/>
          </p:cNvSpPr>
          <p:nvPr>
            <p:ph type="sldNum" idx="12"/>
          </p:nvPr>
        </p:nvSpPr>
        <p:spPr>
          <a:xfrm>
            <a:off x="8161869" y="4830770"/>
            <a:ext cx="524935"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67" name="Google Shape;67;p139"/>
          <p:cNvSpPr txBox="1">
            <a:spLocks noGrp="1"/>
          </p:cNvSpPr>
          <p:nvPr>
            <p:ph type="body" idx="1"/>
          </p:nvPr>
        </p:nvSpPr>
        <p:spPr>
          <a:xfrm>
            <a:off x="3271838" y="342901"/>
            <a:ext cx="4705350" cy="4439840"/>
          </a:xfrm>
          <a:prstGeom prst="rect">
            <a:avLst/>
          </a:prstGeom>
          <a:noFill/>
          <a:ln>
            <a:noFill/>
          </a:ln>
        </p:spPr>
        <p:txBody>
          <a:bodyPr spcFirstLastPara="1" wrap="square" lIns="0" tIns="45700" rIns="0" bIns="45700" anchor="t" anchorCtr="0">
            <a:noAutofit/>
          </a:bodyPr>
          <a:lstStyle>
            <a:lvl1pPr marL="457200" lvl="0" indent="-330200" algn="l">
              <a:lnSpc>
                <a:spcPct val="100000"/>
              </a:lnSpc>
              <a:spcBef>
                <a:spcPts val="320"/>
              </a:spcBef>
              <a:spcAft>
                <a:spcPts val="0"/>
              </a:spcAft>
              <a:buClr>
                <a:srgbClr val="181818"/>
              </a:buClr>
              <a:buSzPts val="16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04800" algn="l">
              <a:lnSpc>
                <a:spcPct val="100000"/>
              </a:lnSpc>
              <a:spcBef>
                <a:spcPts val="240"/>
              </a:spcBef>
              <a:spcAft>
                <a:spcPts val="0"/>
              </a:spcAft>
              <a:buClr>
                <a:srgbClr val="B5D084"/>
              </a:buClr>
              <a:buSzPts val="1200"/>
              <a:buChar char="•"/>
              <a:defRPr/>
            </a:lvl3pPr>
            <a:lvl4pPr marL="1828800" lvl="3" indent="-298450" algn="l">
              <a:lnSpc>
                <a:spcPct val="100000"/>
              </a:lnSpc>
              <a:spcBef>
                <a:spcPts val="220"/>
              </a:spcBef>
              <a:spcAft>
                <a:spcPts val="0"/>
              </a:spcAft>
              <a:buClr>
                <a:schemeClr val="dk1"/>
              </a:buClr>
              <a:buSzPts val="1100"/>
              <a:buChar char="–"/>
              <a:defRPr/>
            </a:lvl4pPr>
            <a:lvl5pPr marL="2286000" lvl="4" indent="-298450" algn="l">
              <a:lnSpc>
                <a:spcPct val="100000"/>
              </a:lnSpc>
              <a:spcBef>
                <a:spcPts val="220"/>
              </a:spcBef>
              <a:spcAft>
                <a:spcPts val="0"/>
              </a:spcAft>
              <a:buClr>
                <a:schemeClr val="dk1"/>
              </a:buClr>
              <a:buSzPts val="11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8" name="Google Shape;68;p139"/>
          <p:cNvSpPr txBox="1">
            <a:spLocks noGrp="1"/>
          </p:cNvSpPr>
          <p:nvPr>
            <p:ph type="body" idx="2"/>
          </p:nvPr>
        </p:nvSpPr>
        <p:spPr>
          <a:xfrm>
            <a:off x="454024" y="336047"/>
            <a:ext cx="2593976" cy="570929"/>
          </a:xfrm>
          <a:prstGeom prst="rect">
            <a:avLst/>
          </a:prstGeom>
          <a:noFill/>
          <a:ln>
            <a:noFill/>
          </a:ln>
        </p:spPr>
        <p:txBody>
          <a:bodyPr spcFirstLastPara="1" wrap="square" lIns="0" tIns="0" rIns="228600" bIns="0" anchor="t" anchorCtr="0">
            <a:noAutofit/>
          </a:bodyPr>
          <a:lstStyle>
            <a:lvl1pPr marL="457200" lvl="0" indent="-228600" algn="l">
              <a:lnSpc>
                <a:spcPct val="100000"/>
              </a:lnSpc>
              <a:spcBef>
                <a:spcPts val="320"/>
              </a:spcBef>
              <a:spcAft>
                <a:spcPts val="0"/>
              </a:spcAft>
              <a:buClr>
                <a:srgbClr val="B5D084"/>
              </a:buClr>
              <a:buSzPts val="1600"/>
              <a:buNone/>
              <a:defRPr>
                <a:solidFill>
                  <a:srgbClr val="B5D084"/>
                </a:solidFill>
                <a:latin typeface="Century Gothic"/>
                <a:ea typeface="Century Gothic"/>
                <a:cs typeface="Century Gothic"/>
                <a:sym typeface="Century Gothic"/>
              </a:defRPr>
            </a:lvl1pPr>
            <a:lvl2pPr marL="914400" lvl="1" indent="-228600" algn="l">
              <a:lnSpc>
                <a:spcPct val="100000"/>
              </a:lnSpc>
              <a:spcBef>
                <a:spcPts val="280"/>
              </a:spcBef>
              <a:spcAft>
                <a:spcPts val="0"/>
              </a:spcAft>
              <a:buClr>
                <a:schemeClr val="dk1"/>
              </a:buClr>
              <a:buSzPts val="1400"/>
              <a:buNone/>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9" name="Google Shape;69;p139"/>
          <p:cNvSpPr txBox="1">
            <a:spLocks noGrp="1"/>
          </p:cNvSpPr>
          <p:nvPr>
            <p:ph type="body" idx="3"/>
          </p:nvPr>
        </p:nvSpPr>
        <p:spPr>
          <a:xfrm>
            <a:off x="454024" y="906976"/>
            <a:ext cx="2593976" cy="792392"/>
          </a:xfrm>
          <a:prstGeom prst="rect">
            <a:avLst/>
          </a:prstGeom>
          <a:noFill/>
          <a:ln>
            <a:noFill/>
          </a:ln>
        </p:spPr>
        <p:txBody>
          <a:bodyPr spcFirstLastPara="1" wrap="square" lIns="0" tIns="118850" rIns="228600" bIns="0" anchor="t" anchorCtr="0">
            <a:noAutofit/>
          </a:bodyPr>
          <a:lstStyle>
            <a:lvl1pPr marL="457200" lvl="0" indent="-228600" algn="l">
              <a:lnSpc>
                <a:spcPct val="100000"/>
              </a:lnSpc>
              <a:spcBef>
                <a:spcPts val="240"/>
              </a:spcBef>
              <a:spcAft>
                <a:spcPts val="0"/>
              </a:spcAft>
              <a:buClr>
                <a:schemeClr val="lt1"/>
              </a:buClr>
              <a:buSzPts val="1200"/>
              <a:buNone/>
              <a:defRPr sz="1200">
                <a:solidFill>
                  <a:schemeClr val="lt1"/>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rgbClr val="B5D084"/>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0" name="Google Shape;70;p139"/>
          <p:cNvSpPr/>
          <p:nvPr/>
        </p:nvSpPr>
        <p:spPr>
          <a:xfrm>
            <a:off x="228876" y="4895713"/>
            <a:ext cx="1756498" cy="143975"/>
          </a:xfrm>
          <a:custGeom>
            <a:avLst/>
            <a:gdLst/>
            <a:ahLst/>
            <a:cxnLst/>
            <a:rect l="l" t="t" r="r" b="b"/>
            <a:pathLst>
              <a:path w="4048" h="384" extrusionOk="0">
                <a:moveTo>
                  <a:pt x="100" y="304"/>
                </a:moveTo>
                <a:lnTo>
                  <a:pt x="100" y="304"/>
                </a:lnTo>
                <a:lnTo>
                  <a:pt x="118" y="304"/>
                </a:lnTo>
                <a:lnTo>
                  <a:pt x="134" y="300"/>
                </a:lnTo>
                <a:lnTo>
                  <a:pt x="148" y="298"/>
                </a:lnTo>
                <a:lnTo>
                  <a:pt x="162" y="292"/>
                </a:lnTo>
                <a:lnTo>
                  <a:pt x="176" y="288"/>
                </a:lnTo>
                <a:lnTo>
                  <a:pt x="188" y="280"/>
                </a:lnTo>
                <a:lnTo>
                  <a:pt x="200" y="272"/>
                </a:lnTo>
                <a:lnTo>
                  <a:pt x="210" y="262"/>
                </a:lnTo>
                <a:lnTo>
                  <a:pt x="218" y="252"/>
                </a:lnTo>
                <a:lnTo>
                  <a:pt x="226" y="240"/>
                </a:lnTo>
                <a:lnTo>
                  <a:pt x="234" y="228"/>
                </a:lnTo>
                <a:lnTo>
                  <a:pt x="240" y="214"/>
                </a:lnTo>
                <a:lnTo>
                  <a:pt x="244" y="200"/>
                </a:lnTo>
                <a:lnTo>
                  <a:pt x="248" y="184"/>
                </a:lnTo>
                <a:lnTo>
                  <a:pt x="250" y="168"/>
                </a:lnTo>
                <a:lnTo>
                  <a:pt x="250" y="150"/>
                </a:lnTo>
                <a:lnTo>
                  <a:pt x="250" y="150"/>
                </a:lnTo>
                <a:lnTo>
                  <a:pt x="250" y="134"/>
                </a:lnTo>
                <a:lnTo>
                  <a:pt x="248" y="118"/>
                </a:lnTo>
                <a:lnTo>
                  <a:pt x="244" y="104"/>
                </a:lnTo>
                <a:lnTo>
                  <a:pt x="240" y="90"/>
                </a:lnTo>
                <a:lnTo>
                  <a:pt x="234" y="76"/>
                </a:lnTo>
                <a:lnTo>
                  <a:pt x="228" y="64"/>
                </a:lnTo>
                <a:lnTo>
                  <a:pt x="220" y="52"/>
                </a:lnTo>
                <a:lnTo>
                  <a:pt x="212" y="42"/>
                </a:lnTo>
                <a:lnTo>
                  <a:pt x="202" y="32"/>
                </a:lnTo>
                <a:lnTo>
                  <a:pt x="192" y="24"/>
                </a:lnTo>
                <a:lnTo>
                  <a:pt x="180" y="16"/>
                </a:lnTo>
                <a:lnTo>
                  <a:pt x="168" y="10"/>
                </a:lnTo>
                <a:lnTo>
                  <a:pt x="156" y="6"/>
                </a:lnTo>
                <a:lnTo>
                  <a:pt x="142" y="2"/>
                </a:lnTo>
                <a:lnTo>
                  <a:pt x="128" y="0"/>
                </a:lnTo>
                <a:lnTo>
                  <a:pt x="112" y="0"/>
                </a:lnTo>
                <a:lnTo>
                  <a:pt x="0" y="0"/>
                </a:lnTo>
                <a:lnTo>
                  <a:pt x="0" y="304"/>
                </a:lnTo>
                <a:lnTo>
                  <a:pt x="100" y="304"/>
                </a:lnTo>
                <a:close/>
                <a:moveTo>
                  <a:pt x="56" y="42"/>
                </a:moveTo>
                <a:lnTo>
                  <a:pt x="110" y="42"/>
                </a:lnTo>
                <a:lnTo>
                  <a:pt x="110" y="42"/>
                </a:lnTo>
                <a:lnTo>
                  <a:pt x="126" y="44"/>
                </a:lnTo>
                <a:lnTo>
                  <a:pt x="142" y="50"/>
                </a:lnTo>
                <a:lnTo>
                  <a:pt x="156" y="60"/>
                </a:lnTo>
                <a:lnTo>
                  <a:pt x="168" y="72"/>
                </a:lnTo>
                <a:lnTo>
                  <a:pt x="176" y="88"/>
                </a:lnTo>
                <a:lnTo>
                  <a:pt x="184" y="106"/>
                </a:lnTo>
                <a:lnTo>
                  <a:pt x="188" y="128"/>
                </a:lnTo>
                <a:lnTo>
                  <a:pt x="190" y="150"/>
                </a:lnTo>
                <a:lnTo>
                  <a:pt x="190" y="150"/>
                </a:lnTo>
                <a:lnTo>
                  <a:pt x="188" y="174"/>
                </a:lnTo>
                <a:lnTo>
                  <a:pt x="184" y="194"/>
                </a:lnTo>
                <a:lnTo>
                  <a:pt x="176" y="214"/>
                </a:lnTo>
                <a:lnTo>
                  <a:pt x="166" y="230"/>
                </a:lnTo>
                <a:lnTo>
                  <a:pt x="154" y="242"/>
                </a:lnTo>
                <a:lnTo>
                  <a:pt x="138" y="252"/>
                </a:lnTo>
                <a:lnTo>
                  <a:pt x="122" y="258"/>
                </a:lnTo>
                <a:lnTo>
                  <a:pt x="102" y="258"/>
                </a:lnTo>
                <a:lnTo>
                  <a:pt x="56" y="258"/>
                </a:lnTo>
                <a:lnTo>
                  <a:pt x="56" y="42"/>
                </a:lnTo>
                <a:close/>
                <a:moveTo>
                  <a:pt x="484" y="258"/>
                </a:moveTo>
                <a:lnTo>
                  <a:pt x="484" y="156"/>
                </a:lnTo>
                <a:lnTo>
                  <a:pt x="484" y="156"/>
                </a:lnTo>
                <a:lnTo>
                  <a:pt x="484" y="132"/>
                </a:lnTo>
                <a:lnTo>
                  <a:pt x="480" y="114"/>
                </a:lnTo>
                <a:lnTo>
                  <a:pt x="476" y="108"/>
                </a:lnTo>
                <a:lnTo>
                  <a:pt x="472" y="102"/>
                </a:lnTo>
                <a:lnTo>
                  <a:pt x="462" y="90"/>
                </a:lnTo>
                <a:lnTo>
                  <a:pt x="462" y="90"/>
                </a:lnTo>
                <a:lnTo>
                  <a:pt x="450" y="84"/>
                </a:lnTo>
                <a:lnTo>
                  <a:pt x="434" y="78"/>
                </a:lnTo>
                <a:lnTo>
                  <a:pt x="416" y="76"/>
                </a:lnTo>
                <a:lnTo>
                  <a:pt x="394" y="74"/>
                </a:lnTo>
                <a:lnTo>
                  <a:pt x="394" y="74"/>
                </a:lnTo>
                <a:lnTo>
                  <a:pt x="372" y="76"/>
                </a:lnTo>
                <a:lnTo>
                  <a:pt x="352" y="78"/>
                </a:lnTo>
                <a:lnTo>
                  <a:pt x="336" y="84"/>
                </a:lnTo>
                <a:lnTo>
                  <a:pt x="322" y="92"/>
                </a:lnTo>
                <a:lnTo>
                  <a:pt x="322" y="92"/>
                </a:lnTo>
                <a:lnTo>
                  <a:pt x="310" y="102"/>
                </a:lnTo>
                <a:lnTo>
                  <a:pt x="300" y="110"/>
                </a:lnTo>
                <a:lnTo>
                  <a:pt x="296" y="122"/>
                </a:lnTo>
                <a:lnTo>
                  <a:pt x="292" y="138"/>
                </a:lnTo>
                <a:lnTo>
                  <a:pt x="334" y="146"/>
                </a:lnTo>
                <a:lnTo>
                  <a:pt x="334" y="146"/>
                </a:lnTo>
                <a:lnTo>
                  <a:pt x="338" y="136"/>
                </a:lnTo>
                <a:lnTo>
                  <a:pt x="340" y="130"/>
                </a:lnTo>
                <a:lnTo>
                  <a:pt x="346" y="124"/>
                </a:lnTo>
                <a:lnTo>
                  <a:pt x="352" y="118"/>
                </a:lnTo>
                <a:lnTo>
                  <a:pt x="358" y="114"/>
                </a:lnTo>
                <a:lnTo>
                  <a:pt x="366" y="112"/>
                </a:lnTo>
                <a:lnTo>
                  <a:pt x="388" y="110"/>
                </a:lnTo>
                <a:lnTo>
                  <a:pt x="388" y="110"/>
                </a:lnTo>
                <a:lnTo>
                  <a:pt x="398" y="110"/>
                </a:lnTo>
                <a:lnTo>
                  <a:pt x="408" y="112"/>
                </a:lnTo>
                <a:lnTo>
                  <a:pt x="416" y="114"/>
                </a:lnTo>
                <a:lnTo>
                  <a:pt x="422" y="118"/>
                </a:lnTo>
                <a:lnTo>
                  <a:pt x="428" y="124"/>
                </a:lnTo>
                <a:lnTo>
                  <a:pt x="432" y="130"/>
                </a:lnTo>
                <a:lnTo>
                  <a:pt x="434" y="136"/>
                </a:lnTo>
                <a:lnTo>
                  <a:pt x="434" y="146"/>
                </a:lnTo>
                <a:lnTo>
                  <a:pt x="434" y="162"/>
                </a:lnTo>
                <a:lnTo>
                  <a:pt x="434" y="162"/>
                </a:lnTo>
                <a:lnTo>
                  <a:pt x="422" y="162"/>
                </a:lnTo>
                <a:lnTo>
                  <a:pt x="422" y="162"/>
                </a:lnTo>
                <a:lnTo>
                  <a:pt x="390" y="162"/>
                </a:lnTo>
                <a:lnTo>
                  <a:pt x="362" y="166"/>
                </a:lnTo>
                <a:lnTo>
                  <a:pt x="338" y="172"/>
                </a:lnTo>
                <a:lnTo>
                  <a:pt x="320" y="182"/>
                </a:lnTo>
                <a:lnTo>
                  <a:pt x="304" y="192"/>
                </a:lnTo>
                <a:lnTo>
                  <a:pt x="294" y="206"/>
                </a:lnTo>
                <a:lnTo>
                  <a:pt x="290" y="212"/>
                </a:lnTo>
                <a:lnTo>
                  <a:pt x="286" y="222"/>
                </a:lnTo>
                <a:lnTo>
                  <a:pt x="284" y="238"/>
                </a:lnTo>
                <a:lnTo>
                  <a:pt x="284" y="238"/>
                </a:lnTo>
                <a:lnTo>
                  <a:pt x="286" y="254"/>
                </a:lnTo>
                <a:lnTo>
                  <a:pt x="290" y="268"/>
                </a:lnTo>
                <a:lnTo>
                  <a:pt x="296" y="278"/>
                </a:lnTo>
                <a:lnTo>
                  <a:pt x="306" y="288"/>
                </a:lnTo>
                <a:lnTo>
                  <a:pt x="316" y="298"/>
                </a:lnTo>
                <a:lnTo>
                  <a:pt x="328" y="304"/>
                </a:lnTo>
                <a:lnTo>
                  <a:pt x="344" y="306"/>
                </a:lnTo>
                <a:lnTo>
                  <a:pt x="360" y="308"/>
                </a:lnTo>
                <a:lnTo>
                  <a:pt x="360" y="308"/>
                </a:lnTo>
                <a:lnTo>
                  <a:pt x="374" y="308"/>
                </a:lnTo>
                <a:lnTo>
                  <a:pt x="388" y="304"/>
                </a:lnTo>
                <a:lnTo>
                  <a:pt x="402" y="298"/>
                </a:lnTo>
                <a:lnTo>
                  <a:pt x="414" y="290"/>
                </a:lnTo>
                <a:lnTo>
                  <a:pt x="414" y="290"/>
                </a:lnTo>
                <a:lnTo>
                  <a:pt x="420" y="284"/>
                </a:lnTo>
                <a:lnTo>
                  <a:pt x="424" y="278"/>
                </a:lnTo>
                <a:lnTo>
                  <a:pt x="434" y="258"/>
                </a:lnTo>
                <a:lnTo>
                  <a:pt x="434" y="258"/>
                </a:lnTo>
                <a:lnTo>
                  <a:pt x="438" y="282"/>
                </a:lnTo>
                <a:lnTo>
                  <a:pt x="442" y="304"/>
                </a:lnTo>
                <a:lnTo>
                  <a:pt x="492" y="304"/>
                </a:lnTo>
                <a:lnTo>
                  <a:pt x="492" y="304"/>
                </a:lnTo>
                <a:lnTo>
                  <a:pt x="486" y="280"/>
                </a:lnTo>
                <a:lnTo>
                  <a:pt x="484" y="258"/>
                </a:lnTo>
                <a:lnTo>
                  <a:pt x="484" y="258"/>
                </a:lnTo>
                <a:close/>
                <a:moveTo>
                  <a:pt x="434" y="210"/>
                </a:moveTo>
                <a:lnTo>
                  <a:pt x="434" y="210"/>
                </a:lnTo>
                <a:lnTo>
                  <a:pt x="434" y="222"/>
                </a:lnTo>
                <a:lnTo>
                  <a:pt x="430" y="234"/>
                </a:lnTo>
                <a:lnTo>
                  <a:pt x="426" y="244"/>
                </a:lnTo>
                <a:lnTo>
                  <a:pt x="418" y="254"/>
                </a:lnTo>
                <a:lnTo>
                  <a:pt x="410" y="260"/>
                </a:lnTo>
                <a:lnTo>
                  <a:pt x="400" y="266"/>
                </a:lnTo>
                <a:lnTo>
                  <a:pt x="388" y="268"/>
                </a:lnTo>
                <a:lnTo>
                  <a:pt x="376" y="270"/>
                </a:lnTo>
                <a:lnTo>
                  <a:pt x="376" y="270"/>
                </a:lnTo>
                <a:lnTo>
                  <a:pt x="368" y="270"/>
                </a:lnTo>
                <a:lnTo>
                  <a:pt x="360" y="268"/>
                </a:lnTo>
                <a:lnTo>
                  <a:pt x="352" y="264"/>
                </a:lnTo>
                <a:lnTo>
                  <a:pt x="348" y="260"/>
                </a:lnTo>
                <a:lnTo>
                  <a:pt x="342" y="256"/>
                </a:lnTo>
                <a:lnTo>
                  <a:pt x="340" y="250"/>
                </a:lnTo>
                <a:lnTo>
                  <a:pt x="338" y="244"/>
                </a:lnTo>
                <a:lnTo>
                  <a:pt x="336" y="236"/>
                </a:lnTo>
                <a:lnTo>
                  <a:pt x="336" y="236"/>
                </a:lnTo>
                <a:lnTo>
                  <a:pt x="338" y="226"/>
                </a:lnTo>
                <a:lnTo>
                  <a:pt x="344" y="216"/>
                </a:lnTo>
                <a:lnTo>
                  <a:pt x="350" y="208"/>
                </a:lnTo>
                <a:lnTo>
                  <a:pt x="362" y="202"/>
                </a:lnTo>
                <a:lnTo>
                  <a:pt x="362" y="202"/>
                </a:lnTo>
                <a:lnTo>
                  <a:pt x="376" y="196"/>
                </a:lnTo>
                <a:lnTo>
                  <a:pt x="394" y="192"/>
                </a:lnTo>
                <a:lnTo>
                  <a:pt x="412" y="190"/>
                </a:lnTo>
                <a:lnTo>
                  <a:pt x="432" y="190"/>
                </a:lnTo>
                <a:lnTo>
                  <a:pt x="434" y="190"/>
                </a:lnTo>
                <a:lnTo>
                  <a:pt x="434" y="210"/>
                </a:lnTo>
                <a:close/>
                <a:moveTo>
                  <a:pt x="728" y="78"/>
                </a:moveTo>
                <a:lnTo>
                  <a:pt x="676" y="78"/>
                </a:lnTo>
                <a:lnTo>
                  <a:pt x="676" y="186"/>
                </a:lnTo>
                <a:lnTo>
                  <a:pt x="676" y="186"/>
                </a:lnTo>
                <a:lnTo>
                  <a:pt x="674" y="214"/>
                </a:lnTo>
                <a:lnTo>
                  <a:pt x="672" y="224"/>
                </a:lnTo>
                <a:lnTo>
                  <a:pt x="670" y="234"/>
                </a:lnTo>
                <a:lnTo>
                  <a:pt x="670" y="234"/>
                </a:lnTo>
                <a:lnTo>
                  <a:pt x="662" y="246"/>
                </a:lnTo>
                <a:lnTo>
                  <a:pt x="652" y="256"/>
                </a:lnTo>
                <a:lnTo>
                  <a:pt x="640" y="262"/>
                </a:lnTo>
                <a:lnTo>
                  <a:pt x="626" y="264"/>
                </a:lnTo>
                <a:lnTo>
                  <a:pt x="626" y="264"/>
                </a:lnTo>
                <a:lnTo>
                  <a:pt x="618" y="264"/>
                </a:lnTo>
                <a:lnTo>
                  <a:pt x="612" y="262"/>
                </a:lnTo>
                <a:lnTo>
                  <a:pt x="606" y="260"/>
                </a:lnTo>
                <a:lnTo>
                  <a:pt x="602" y="254"/>
                </a:lnTo>
                <a:lnTo>
                  <a:pt x="598" y="250"/>
                </a:lnTo>
                <a:lnTo>
                  <a:pt x="596" y="242"/>
                </a:lnTo>
                <a:lnTo>
                  <a:pt x="594" y="226"/>
                </a:lnTo>
                <a:lnTo>
                  <a:pt x="594" y="78"/>
                </a:lnTo>
                <a:lnTo>
                  <a:pt x="542" y="78"/>
                </a:lnTo>
                <a:lnTo>
                  <a:pt x="542" y="236"/>
                </a:lnTo>
                <a:lnTo>
                  <a:pt x="542" y="236"/>
                </a:lnTo>
                <a:lnTo>
                  <a:pt x="544" y="252"/>
                </a:lnTo>
                <a:lnTo>
                  <a:pt x="546" y="266"/>
                </a:lnTo>
                <a:lnTo>
                  <a:pt x="552" y="278"/>
                </a:lnTo>
                <a:lnTo>
                  <a:pt x="560" y="290"/>
                </a:lnTo>
                <a:lnTo>
                  <a:pt x="570" y="298"/>
                </a:lnTo>
                <a:lnTo>
                  <a:pt x="580" y="304"/>
                </a:lnTo>
                <a:lnTo>
                  <a:pt x="594" y="308"/>
                </a:lnTo>
                <a:lnTo>
                  <a:pt x="608" y="308"/>
                </a:lnTo>
                <a:lnTo>
                  <a:pt x="608" y="308"/>
                </a:lnTo>
                <a:lnTo>
                  <a:pt x="622" y="308"/>
                </a:lnTo>
                <a:lnTo>
                  <a:pt x="634" y="304"/>
                </a:lnTo>
                <a:lnTo>
                  <a:pt x="646" y="300"/>
                </a:lnTo>
                <a:lnTo>
                  <a:pt x="656" y="292"/>
                </a:lnTo>
                <a:lnTo>
                  <a:pt x="656" y="292"/>
                </a:lnTo>
                <a:lnTo>
                  <a:pt x="664" y="284"/>
                </a:lnTo>
                <a:lnTo>
                  <a:pt x="670" y="278"/>
                </a:lnTo>
                <a:lnTo>
                  <a:pt x="674" y="268"/>
                </a:lnTo>
                <a:lnTo>
                  <a:pt x="680" y="254"/>
                </a:lnTo>
                <a:lnTo>
                  <a:pt x="680" y="304"/>
                </a:lnTo>
                <a:lnTo>
                  <a:pt x="728" y="304"/>
                </a:lnTo>
                <a:lnTo>
                  <a:pt x="728" y="78"/>
                </a:lnTo>
                <a:close/>
                <a:moveTo>
                  <a:pt x="974" y="36"/>
                </a:moveTo>
                <a:lnTo>
                  <a:pt x="974" y="36"/>
                </a:lnTo>
                <a:lnTo>
                  <a:pt x="962" y="36"/>
                </a:lnTo>
                <a:lnTo>
                  <a:pt x="954" y="38"/>
                </a:lnTo>
                <a:lnTo>
                  <a:pt x="946" y="42"/>
                </a:lnTo>
                <a:lnTo>
                  <a:pt x="938" y="46"/>
                </a:lnTo>
                <a:lnTo>
                  <a:pt x="932" y="52"/>
                </a:lnTo>
                <a:lnTo>
                  <a:pt x="926" y="60"/>
                </a:lnTo>
                <a:lnTo>
                  <a:pt x="922" y="68"/>
                </a:lnTo>
                <a:lnTo>
                  <a:pt x="920" y="78"/>
                </a:lnTo>
                <a:lnTo>
                  <a:pt x="920" y="78"/>
                </a:lnTo>
                <a:lnTo>
                  <a:pt x="896" y="76"/>
                </a:lnTo>
                <a:lnTo>
                  <a:pt x="876" y="74"/>
                </a:lnTo>
                <a:lnTo>
                  <a:pt x="876" y="74"/>
                </a:lnTo>
                <a:lnTo>
                  <a:pt x="856" y="76"/>
                </a:lnTo>
                <a:lnTo>
                  <a:pt x="838" y="78"/>
                </a:lnTo>
                <a:lnTo>
                  <a:pt x="822" y="84"/>
                </a:lnTo>
                <a:lnTo>
                  <a:pt x="808" y="92"/>
                </a:lnTo>
                <a:lnTo>
                  <a:pt x="798" y="102"/>
                </a:lnTo>
                <a:lnTo>
                  <a:pt x="790" y="114"/>
                </a:lnTo>
                <a:lnTo>
                  <a:pt x="784" y="128"/>
                </a:lnTo>
                <a:lnTo>
                  <a:pt x="782" y="142"/>
                </a:lnTo>
                <a:lnTo>
                  <a:pt x="782" y="142"/>
                </a:lnTo>
                <a:lnTo>
                  <a:pt x="784" y="158"/>
                </a:lnTo>
                <a:lnTo>
                  <a:pt x="790" y="170"/>
                </a:lnTo>
                <a:lnTo>
                  <a:pt x="800" y="182"/>
                </a:lnTo>
                <a:lnTo>
                  <a:pt x="814" y="194"/>
                </a:lnTo>
                <a:lnTo>
                  <a:pt x="814" y="194"/>
                </a:lnTo>
                <a:lnTo>
                  <a:pt x="798" y="204"/>
                </a:lnTo>
                <a:lnTo>
                  <a:pt x="786" y="214"/>
                </a:lnTo>
                <a:lnTo>
                  <a:pt x="782" y="220"/>
                </a:lnTo>
                <a:lnTo>
                  <a:pt x="780" y="226"/>
                </a:lnTo>
                <a:lnTo>
                  <a:pt x="778" y="240"/>
                </a:lnTo>
                <a:lnTo>
                  <a:pt x="778" y="240"/>
                </a:lnTo>
                <a:lnTo>
                  <a:pt x="780" y="250"/>
                </a:lnTo>
                <a:lnTo>
                  <a:pt x="782" y="260"/>
                </a:lnTo>
                <a:lnTo>
                  <a:pt x="790" y="268"/>
                </a:lnTo>
                <a:lnTo>
                  <a:pt x="800" y="278"/>
                </a:lnTo>
                <a:lnTo>
                  <a:pt x="800" y="278"/>
                </a:lnTo>
                <a:lnTo>
                  <a:pt x="784" y="288"/>
                </a:lnTo>
                <a:lnTo>
                  <a:pt x="774" y="298"/>
                </a:lnTo>
                <a:lnTo>
                  <a:pt x="768" y="310"/>
                </a:lnTo>
                <a:lnTo>
                  <a:pt x="766" y="324"/>
                </a:lnTo>
                <a:lnTo>
                  <a:pt x="766" y="324"/>
                </a:lnTo>
                <a:lnTo>
                  <a:pt x="768" y="338"/>
                </a:lnTo>
                <a:lnTo>
                  <a:pt x="774" y="350"/>
                </a:lnTo>
                <a:lnTo>
                  <a:pt x="782" y="360"/>
                </a:lnTo>
                <a:lnTo>
                  <a:pt x="794" y="370"/>
                </a:lnTo>
                <a:lnTo>
                  <a:pt x="808" y="376"/>
                </a:lnTo>
                <a:lnTo>
                  <a:pt x="828" y="380"/>
                </a:lnTo>
                <a:lnTo>
                  <a:pt x="850" y="384"/>
                </a:lnTo>
                <a:lnTo>
                  <a:pt x="876" y="384"/>
                </a:lnTo>
                <a:lnTo>
                  <a:pt x="876" y="384"/>
                </a:lnTo>
                <a:lnTo>
                  <a:pt x="902" y="384"/>
                </a:lnTo>
                <a:lnTo>
                  <a:pt x="924" y="380"/>
                </a:lnTo>
                <a:lnTo>
                  <a:pt x="944" y="374"/>
                </a:lnTo>
                <a:lnTo>
                  <a:pt x="962" y="364"/>
                </a:lnTo>
                <a:lnTo>
                  <a:pt x="974" y="354"/>
                </a:lnTo>
                <a:lnTo>
                  <a:pt x="984" y="342"/>
                </a:lnTo>
                <a:lnTo>
                  <a:pt x="990" y="326"/>
                </a:lnTo>
                <a:lnTo>
                  <a:pt x="992" y="310"/>
                </a:lnTo>
                <a:lnTo>
                  <a:pt x="992" y="310"/>
                </a:lnTo>
                <a:lnTo>
                  <a:pt x="992" y="298"/>
                </a:lnTo>
                <a:lnTo>
                  <a:pt x="988" y="286"/>
                </a:lnTo>
                <a:lnTo>
                  <a:pt x="980" y="276"/>
                </a:lnTo>
                <a:lnTo>
                  <a:pt x="972" y="266"/>
                </a:lnTo>
                <a:lnTo>
                  <a:pt x="962" y="258"/>
                </a:lnTo>
                <a:lnTo>
                  <a:pt x="950" y="254"/>
                </a:lnTo>
                <a:lnTo>
                  <a:pt x="934" y="250"/>
                </a:lnTo>
                <a:lnTo>
                  <a:pt x="920" y="248"/>
                </a:lnTo>
                <a:lnTo>
                  <a:pt x="852" y="248"/>
                </a:lnTo>
                <a:lnTo>
                  <a:pt x="852" y="248"/>
                </a:lnTo>
                <a:lnTo>
                  <a:pt x="840" y="248"/>
                </a:lnTo>
                <a:lnTo>
                  <a:pt x="830" y="242"/>
                </a:lnTo>
                <a:lnTo>
                  <a:pt x="824" y="236"/>
                </a:lnTo>
                <a:lnTo>
                  <a:pt x="822" y="226"/>
                </a:lnTo>
                <a:lnTo>
                  <a:pt x="822" y="226"/>
                </a:lnTo>
                <a:lnTo>
                  <a:pt x="822" y="220"/>
                </a:lnTo>
                <a:lnTo>
                  <a:pt x="826" y="214"/>
                </a:lnTo>
                <a:lnTo>
                  <a:pt x="830" y="210"/>
                </a:lnTo>
                <a:lnTo>
                  <a:pt x="838" y="204"/>
                </a:lnTo>
                <a:lnTo>
                  <a:pt x="838" y="204"/>
                </a:lnTo>
                <a:lnTo>
                  <a:pt x="860" y="210"/>
                </a:lnTo>
                <a:lnTo>
                  <a:pt x="880" y="210"/>
                </a:lnTo>
                <a:lnTo>
                  <a:pt x="880" y="210"/>
                </a:lnTo>
                <a:lnTo>
                  <a:pt x="898" y="210"/>
                </a:lnTo>
                <a:lnTo>
                  <a:pt x="916" y="206"/>
                </a:lnTo>
                <a:lnTo>
                  <a:pt x="932" y="200"/>
                </a:lnTo>
                <a:lnTo>
                  <a:pt x="944" y="192"/>
                </a:lnTo>
                <a:lnTo>
                  <a:pt x="956" y="182"/>
                </a:lnTo>
                <a:lnTo>
                  <a:pt x="964" y="170"/>
                </a:lnTo>
                <a:lnTo>
                  <a:pt x="968" y="156"/>
                </a:lnTo>
                <a:lnTo>
                  <a:pt x="970" y="142"/>
                </a:lnTo>
                <a:lnTo>
                  <a:pt x="970" y="142"/>
                </a:lnTo>
                <a:lnTo>
                  <a:pt x="968" y="128"/>
                </a:lnTo>
                <a:lnTo>
                  <a:pt x="964" y="116"/>
                </a:lnTo>
                <a:lnTo>
                  <a:pt x="956" y="106"/>
                </a:lnTo>
                <a:lnTo>
                  <a:pt x="944" y="92"/>
                </a:lnTo>
                <a:lnTo>
                  <a:pt x="944" y="92"/>
                </a:lnTo>
                <a:lnTo>
                  <a:pt x="950" y="84"/>
                </a:lnTo>
                <a:lnTo>
                  <a:pt x="956" y="78"/>
                </a:lnTo>
                <a:lnTo>
                  <a:pt x="964" y="76"/>
                </a:lnTo>
                <a:lnTo>
                  <a:pt x="976" y="74"/>
                </a:lnTo>
                <a:lnTo>
                  <a:pt x="992" y="74"/>
                </a:lnTo>
                <a:lnTo>
                  <a:pt x="992" y="36"/>
                </a:lnTo>
                <a:lnTo>
                  <a:pt x="974" y="36"/>
                </a:lnTo>
                <a:close/>
                <a:moveTo>
                  <a:pt x="918" y="144"/>
                </a:moveTo>
                <a:lnTo>
                  <a:pt x="918" y="144"/>
                </a:lnTo>
                <a:lnTo>
                  <a:pt x="918" y="152"/>
                </a:lnTo>
                <a:lnTo>
                  <a:pt x="916" y="160"/>
                </a:lnTo>
                <a:lnTo>
                  <a:pt x="912" y="166"/>
                </a:lnTo>
                <a:lnTo>
                  <a:pt x="908" y="170"/>
                </a:lnTo>
                <a:lnTo>
                  <a:pt x="902" y="176"/>
                </a:lnTo>
                <a:lnTo>
                  <a:pt x="894" y="178"/>
                </a:lnTo>
                <a:lnTo>
                  <a:pt x="886" y="180"/>
                </a:lnTo>
                <a:lnTo>
                  <a:pt x="878" y="180"/>
                </a:lnTo>
                <a:lnTo>
                  <a:pt x="878" y="180"/>
                </a:lnTo>
                <a:lnTo>
                  <a:pt x="868" y="180"/>
                </a:lnTo>
                <a:lnTo>
                  <a:pt x="860" y="178"/>
                </a:lnTo>
                <a:lnTo>
                  <a:pt x="852" y="174"/>
                </a:lnTo>
                <a:lnTo>
                  <a:pt x="846" y="170"/>
                </a:lnTo>
                <a:lnTo>
                  <a:pt x="842" y="166"/>
                </a:lnTo>
                <a:lnTo>
                  <a:pt x="838" y="158"/>
                </a:lnTo>
                <a:lnTo>
                  <a:pt x="836" y="152"/>
                </a:lnTo>
                <a:lnTo>
                  <a:pt x="836" y="144"/>
                </a:lnTo>
                <a:lnTo>
                  <a:pt x="836" y="144"/>
                </a:lnTo>
                <a:lnTo>
                  <a:pt x="836" y="136"/>
                </a:lnTo>
                <a:lnTo>
                  <a:pt x="838" y="128"/>
                </a:lnTo>
                <a:lnTo>
                  <a:pt x="842" y="122"/>
                </a:lnTo>
                <a:lnTo>
                  <a:pt x="848" y="116"/>
                </a:lnTo>
                <a:lnTo>
                  <a:pt x="854" y="112"/>
                </a:lnTo>
                <a:lnTo>
                  <a:pt x="860" y="108"/>
                </a:lnTo>
                <a:lnTo>
                  <a:pt x="868" y="106"/>
                </a:lnTo>
                <a:lnTo>
                  <a:pt x="878" y="106"/>
                </a:lnTo>
                <a:lnTo>
                  <a:pt x="878" y="106"/>
                </a:lnTo>
                <a:lnTo>
                  <a:pt x="886" y="106"/>
                </a:lnTo>
                <a:lnTo>
                  <a:pt x="894" y="108"/>
                </a:lnTo>
                <a:lnTo>
                  <a:pt x="902" y="110"/>
                </a:lnTo>
                <a:lnTo>
                  <a:pt x="906" y="116"/>
                </a:lnTo>
                <a:lnTo>
                  <a:pt x="912" y="120"/>
                </a:lnTo>
                <a:lnTo>
                  <a:pt x="914" y="126"/>
                </a:lnTo>
                <a:lnTo>
                  <a:pt x="918" y="134"/>
                </a:lnTo>
                <a:lnTo>
                  <a:pt x="918" y="142"/>
                </a:lnTo>
                <a:lnTo>
                  <a:pt x="918" y="142"/>
                </a:lnTo>
                <a:lnTo>
                  <a:pt x="918" y="144"/>
                </a:lnTo>
                <a:lnTo>
                  <a:pt x="918" y="144"/>
                </a:lnTo>
                <a:close/>
                <a:moveTo>
                  <a:pt x="858" y="296"/>
                </a:moveTo>
                <a:lnTo>
                  <a:pt x="912" y="296"/>
                </a:lnTo>
                <a:lnTo>
                  <a:pt x="912" y="296"/>
                </a:lnTo>
                <a:lnTo>
                  <a:pt x="926" y="298"/>
                </a:lnTo>
                <a:lnTo>
                  <a:pt x="936" y="304"/>
                </a:lnTo>
                <a:lnTo>
                  <a:pt x="942" y="310"/>
                </a:lnTo>
                <a:lnTo>
                  <a:pt x="944" y="314"/>
                </a:lnTo>
                <a:lnTo>
                  <a:pt x="944" y="320"/>
                </a:lnTo>
                <a:lnTo>
                  <a:pt x="944" y="320"/>
                </a:lnTo>
                <a:lnTo>
                  <a:pt x="944" y="326"/>
                </a:lnTo>
                <a:lnTo>
                  <a:pt x="942" y="332"/>
                </a:lnTo>
                <a:lnTo>
                  <a:pt x="936" y="338"/>
                </a:lnTo>
                <a:lnTo>
                  <a:pt x="930" y="342"/>
                </a:lnTo>
                <a:lnTo>
                  <a:pt x="922" y="346"/>
                </a:lnTo>
                <a:lnTo>
                  <a:pt x="912" y="348"/>
                </a:lnTo>
                <a:lnTo>
                  <a:pt x="886" y="350"/>
                </a:lnTo>
                <a:lnTo>
                  <a:pt x="886" y="350"/>
                </a:lnTo>
                <a:lnTo>
                  <a:pt x="868" y="348"/>
                </a:lnTo>
                <a:lnTo>
                  <a:pt x="854" y="346"/>
                </a:lnTo>
                <a:lnTo>
                  <a:pt x="842" y="344"/>
                </a:lnTo>
                <a:lnTo>
                  <a:pt x="830" y="340"/>
                </a:lnTo>
                <a:lnTo>
                  <a:pt x="822" y="334"/>
                </a:lnTo>
                <a:lnTo>
                  <a:pt x="816" y="328"/>
                </a:lnTo>
                <a:lnTo>
                  <a:pt x="812" y="320"/>
                </a:lnTo>
                <a:lnTo>
                  <a:pt x="810" y="312"/>
                </a:lnTo>
                <a:lnTo>
                  <a:pt x="810" y="312"/>
                </a:lnTo>
                <a:lnTo>
                  <a:pt x="812" y="306"/>
                </a:lnTo>
                <a:lnTo>
                  <a:pt x="812" y="302"/>
                </a:lnTo>
                <a:lnTo>
                  <a:pt x="822" y="292"/>
                </a:lnTo>
                <a:lnTo>
                  <a:pt x="822" y="292"/>
                </a:lnTo>
                <a:lnTo>
                  <a:pt x="840" y="296"/>
                </a:lnTo>
                <a:lnTo>
                  <a:pt x="858" y="296"/>
                </a:lnTo>
                <a:lnTo>
                  <a:pt x="858" y="296"/>
                </a:lnTo>
                <a:close/>
                <a:moveTo>
                  <a:pt x="1212" y="150"/>
                </a:moveTo>
                <a:lnTo>
                  <a:pt x="1212" y="150"/>
                </a:lnTo>
                <a:lnTo>
                  <a:pt x="1212" y="130"/>
                </a:lnTo>
                <a:lnTo>
                  <a:pt x="1208" y="114"/>
                </a:lnTo>
                <a:lnTo>
                  <a:pt x="1202" y="100"/>
                </a:lnTo>
                <a:lnTo>
                  <a:pt x="1196" y="90"/>
                </a:lnTo>
                <a:lnTo>
                  <a:pt x="1186" y="80"/>
                </a:lnTo>
                <a:lnTo>
                  <a:pt x="1174" y="74"/>
                </a:lnTo>
                <a:lnTo>
                  <a:pt x="1160" y="70"/>
                </a:lnTo>
                <a:lnTo>
                  <a:pt x="1144" y="70"/>
                </a:lnTo>
                <a:lnTo>
                  <a:pt x="1144" y="70"/>
                </a:lnTo>
                <a:lnTo>
                  <a:pt x="1132" y="70"/>
                </a:lnTo>
                <a:lnTo>
                  <a:pt x="1122" y="72"/>
                </a:lnTo>
                <a:lnTo>
                  <a:pt x="1112" y="76"/>
                </a:lnTo>
                <a:lnTo>
                  <a:pt x="1104" y="82"/>
                </a:lnTo>
                <a:lnTo>
                  <a:pt x="1096" y="88"/>
                </a:lnTo>
                <a:lnTo>
                  <a:pt x="1088" y="96"/>
                </a:lnTo>
                <a:lnTo>
                  <a:pt x="1082" y="106"/>
                </a:lnTo>
                <a:lnTo>
                  <a:pt x="1076" y="118"/>
                </a:lnTo>
                <a:lnTo>
                  <a:pt x="1076" y="0"/>
                </a:lnTo>
                <a:lnTo>
                  <a:pt x="1026" y="0"/>
                </a:lnTo>
                <a:lnTo>
                  <a:pt x="1026" y="304"/>
                </a:lnTo>
                <a:lnTo>
                  <a:pt x="1076" y="304"/>
                </a:lnTo>
                <a:lnTo>
                  <a:pt x="1076" y="186"/>
                </a:lnTo>
                <a:lnTo>
                  <a:pt x="1076" y="186"/>
                </a:lnTo>
                <a:lnTo>
                  <a:pt x="1078" y="170"/>
                </a:lnTo>
                <a:lnTo>
                  <a:pt x="1080" y="156"/>
                </a:lnTo>
                <a:lnTo>
                  <a:pt x="1084" y="144"/>
                </a:lnTo>
                <a:lnTo>
                  <a:pt x="1090" y="132"/>
                </a:lnTo>
                <a:lnTo>
                  <a:pt x="1098" y="124"/>
                </a:lnTo>
                <a:lnTo>
                  <a:pt x="1106" y="118"/>
                </a:lnTo>
                <a:lnTo>
                  <a:pt x="1116" y="114"/>
                </a:lnTo>
                <a:lnTo>
                  <a:pt x="1128" y="114"/>
                </a:lnTo>
                <a:lnTo>
                  <a:pt x="1128" y="114"/>
                </a:lnTo>
                <a:lnTo>
                  <a:pt x="1134" y="114"/>
                </a:lnTo>
                <a:lnTo>
                  <a:pt x="1142" y="116"/>
                </a:lnTo>
                <a:lnTo>
                  <a:pt x="1148" y="120"/>
                </a:lnTo>
                <a:lnTo>
                  <a:pt x="1152" y="124"/>
                </a:lnTo>
                <a:lnTo>
                  <a:pt x="1156" y="130"/>
                </a:lnTo>
                <a:lnTo>
                  <a:pt x="1160" y="138"/>
                </a:lnTo>
                <a:lnTo>
                  <a:pt x="1162" y="146"/>
                </a:lnTo>
                <a:lnTo>
                  <a:pt x="1162" y="156"/>
                </a:lnTo>
                <a:lnTo>
                  <a:pt x="1162" y="304"/>
                </a:lnTo>
                <a:lnTo>
                  <a:pt x="1212" y="304"/>
                </a:lnTo>
                <a:lnTo>
                  <a:pt x="1212" y="150"/>
                </a:lnTo>
                <a:close/>
                <a:moveTo>
                  <a:pt x="1366" y="268"/>
                </a:moveTo>
                <a:lnTo>
                  <a:pt x="1366" y="268"/>
                </a:lnTo>
                <a:lnTo>
                  <a:pt x="1354" y="268"/>
                </a:lnTo>
                <a:lnTo>
                  <a:pt x="1342" y="264"/>
                </a:lnTo>
                <a:lnTo>
                  <a:pt x="1334" y="258"/>
                </a:lnTo>
                <a:lnTo>
                  <a:pt x="1326" y="252"/>
                </a:lnTo>
                <a:lnTo>
                  <a:pt x="1320" y="242"/>
                </a:lnTo>
                <a:lnTo>
                  <a:pt x="1316" y="230"/>
                </a:lnTo>
                <a:lnTo>
                  <a:pt x="1312" y="218"/>
                </a:lnTo>
                <a:lnTo>
                  <a:pt x="1312" y="202"/>
                </a:lnTo>
                <a:lnTo>
                  <a:pt x="1312" y="198"/>
                </a:lnTo>
                <a:lnTo>
                  <a:pt x="1466" y="198"/>
                </a:lnTo>
                <a:lnTo>
                  <a:pt x="1466" y="198"/>
                </a:lnTo>
                <a:lnTo>
                  <a:pt x="1466" y="192"/>
                </a:lnTo>
                <a:lnTo>
                  <a:pt x="1466" y="192"/>
                </a:lnTo>
                <a:lnTo>
                  <a:pt x="1464" y="166"/>
                </a:lnTo>
                <a:lnTo>
                  <a:pt x="1460" y="142"/>
                </a:lnTo>
                <a:lnTo>
                  <a:pt x="1450" y="122"/>
                </a:lnTo>
                <a:lnTo>
                  <a:pt x="1438" y="106"/>
                </a:lnTo>
                <a:lnTo>
                  <a:pt x="1424" y="92"/>
                </a:lnTo>
                <a:lnTo>
                  <a:pt x="1406" y="82"/>
                </a:lnTo>
                <a:lnTo>
                  <a:pt x="1388" y="76"/>
                </a:lnTo>
                <a:lnTo>
                  <a:pt x="1364" y="74"/>
                </a:lnTo>
                <a:lnTo>
                  <a:pt x="1364" y="74"/>
                </a:lnTo>
                <a:lnTo>
                  <a:pt x="1342" y="76"/>
                </a:lnTo>
                <a:lnTo>
                  <a:pt x="1322" y="82"/>
                </a:lnTo>
                <a:lnTo>
                  <a:pt x="1304" y="92"/>
                </a:lnTo>
                <a:lnTo>
                  <a:pt x="1288" y="106"/>
                </a:lnTo>
                <a:lnTo>
                  <a:pt x="1276" y="124"/>
                </a:lnTo>
                <a:lnTo>
                  <a:pt x="1266" y="144"/>
                </a:lnTo>
                <a:lnTo>
                  <a:pt x="1260" y="166"/>
                </a:lnTo>
                <a:lnTo>
                  <a:pt x="1258" y="192"/>
                </a:lnTo>
                <a:lnTo>
                  <a:pt x="1258" y="192"/>
                </a:lnTo>
                <a:lnTo>
                  <a:pt x="1260" y="218"/>
                </a:lnTo>
                <a:lnTo>
                  <a:pt x="1266" y="240"/>
                </a:lnTo>
                <a:lnTo>
                  <a:pt x="1276" y="260"/>
                </a:lnTo>
                <a:lnTo>
                  <a:pt x="1288" y="276"/>
                </a:lnTo>
                <a:lnTo>
                  <a:pt x="1302" y="290"/>
                </a:lnTo>
                <a:lnTo>
                  <a:pt x="1320" y="300"/>
                </a:lnTo>
                <a:lnTo>
                  <a:pt x="1340" y="306"/>
                </a:lnTo>
                <a:lnTo>
                  <a:pt x="1362" y="308"/>
                </a:lnTo>
                <a:lnTo>
                  <a:pt x="1362" y="308"/>
                </a:lnTo>
                <a:lnTo>
                  <a:pt x="1380" y="308"/>
                </a:lnTo>
                <a:lnTo>
                  <a:pt x="1398" y="304"/>
                </a:lnTo>
                <a:lnTo>
                  <a:pt x="1412" y="298"/>
                </a:lnTo>
                <a:lnTo>
                  <a:pt x="1426" y="290"/>
                </a:lnTo>
                <a:lnTo>
                  <a:pt x="1438" y="280"/>
                </a:lnTo>
                <a:lnTo>
                  <a:pt x="1448" y="268"/>
                </a:lnTo>
                <a:lnTo>
                  <a:pt x="1456" y="254"/>
                </a:lnTo>
                <a:lnTo>
                  <a:pt x="1462" y="238"/>
                </a:lnTo>
                <a:lnTo>
                  <a:pt x="1416" y="232"/>
                </a:lnTo>
                <a:lnTo>
                  <a:pt x="1416" y="232"/>
                </a:lnTo>
                <a:lnTo>
                  <a:pt x="1408" y="248"/>
                </a:lnTo>
                <a:lnTo>
                  <a:pt x="1402" y="254"/>
                </a:lnTo>
                <a:lnTo>
                  <a:pt x="1396" y="260"/>
                </a:lnTo>
                <a:lnTo>
                  <a:pt x="1390" y="264"/>
                </a:lnTo>
                <a:lnTo>
                  <a:pt x="1384" y="266"/>
                </a:lnTo>
                <a:lnTo>
                  <a:pt x="1366" y="268"/>
                </a:lnTo>
                <a:lnTo>
                  <a:pt x="1366" y="268"/>
                </a:lnTo>
                <a:close/>
                <a:moveTo>
                  <a:pt x="1312" y="164"/>
                </a:moveTo>
                <a:lnTo>
                  <a:pt x="1312" y="164"/>
                </a:lnTo>
                <a:lnTo>
                  <a:pt x="1314" y="152"/>
                </a:lnTo>
                <a:lnTo>
                  <a:pt x="1318" y="142"/>
                </a:lnTo>
                <a:lnTo>
                  <a:pt x="1322" y="132"/>
                </a:lnTo>
                <a:lnTo>
                  <a:pt x="1328" y="124"/>
                </a:lnTo>
                <a:lnTo>
                  <a:pt x="1336" y="118"/>
                </a:lnTo>
                <a:lnTo>
                  <a:pt x="1344" y="114"/>
                </a:lnTo>
                <a:lnTo>
                  <a:pt x="1352" y="110"/>
                </a:lnTo>
                <a:lnTo>
                  <a:pt x="1364" y="110"/>
                </a:lnTo>
                <a:lnTo>
                  <a:pt x="1364" y="110"/>
                </a:lnTo>
                <a:lnTo>
                  <a:pt x="1374" y="110"/>
                </a:lnTo>
                <a:lnTo>
                  <a:pt x="1384" y="114"/>
                </a:lnTo>
                <a:lnTo>
                  <a:pt x="1392" y="118"/>
                </a:lnTo>
                <a:lnTo>
                  <a:pt x="1398" y="124"/>
                </a:lnTo>
                <a:lnTo>
                  <a:pt x="1404" y="132"/>
                </a:lnTo>
                <a:lnTo>
                  <a:pt x="1410" y="142"/>
                </a:lnTo>
                <a:lnTo>
                  <a:pt x="1412" y="152"/>
                </a:lnTo>
                <a:lnTo>
                  <a:pt x="1414" y="164"/>
                </a:lnTo>
                <a:lnTo>
                  <a:pt x="1312" y="164"/>
                </a:lnTo>
                <a:close/>
                <a:moveTo>
                  <a:pt x="1564" y="200"/>
                </a:moveTo>
                <a:lnTo>
                  <a:pt x="1564" y="200"/>
                </a:lnTo>
                <a:lnTo>
                  <a:pt x="1564" y="184"/>
                </a:lnTo>
                <a:lnTo>
                  <a:pt x="1568" y="170"/>
                </a:lnTo>
                <a:lnTo>
                  <a:pt x="1572" y="156"/>
                </a:lnTo>
                <a:lnTo>
                  <a:pt x="1580" y="146"/>
                </a:lnTo>
                <a:lnTo>
                  <a:pt x="1588" y="138"/>
                </a:lnTo>
                <a:lnTo>
                  <a:pt x="1600" y="132"/>
                </a:lnTo>
                <a:lnTo>
                  <a:pt x="1612" y="128"/>
                </a:lnTo>
                <a:lnTo>
                  <a:pt x="1624" y="126"/>
                </a:lnTo>
                <a:lnTo>
                  <a:pt x="1628" y="126"/>
                </a:lnTo>
                <a:lnTo>
                  <a:pt x="1628" y="72"/>
                </a:lnTo>
                <a:lnTo>
                  <a:pt x="1628" y="72"/>
                </a:lnTo>
                <a:lnTo>
                  <a:pt x="1620" y="72"/>
                </a:lnTo>
                <a:lnTo>
                  <a:pt x="1620" y="72"/>
                </a:lnTo>
                <a:lnTo>
                  <a:pt x="1608" y="74"/>
                </a:lnTo>
                <a:lnTo>
                  <a:pt x="1594" y="80"/>
                </a:lnTo>
                <a:lnTo>
                  <a:pt x="1594" y="80"/>
                </a:lnTo>
                <a:lnTo>
                  <a:pt x="1582" y="90"/>
                </a:lnTo>
                <a:lnTo>
                  <a:pt x="1572" y="100"/>
                </a:lnTo>
                <a:lnTo>
                  <a:pt x="1566" y="114"/>
                </a:lnTo>
                <a:lnTo>
                  <a:pt x="1560" y="132"/>
                </a:lnTo>
                <a:lnTo>
                  <a:pt x="1560" y="78"/>
                </a:lnTo>
                <a:lnTo>
                  <a:pt x="1512" y="78"/>
                </a:lnTo>
                <a:lnTo>
                  <a:pt x="1512" y="304"/>
                </a:lnTo>
                <a:lnTo>
                  <a:pt x="1564" y="304"/>
                </a:lnTo>
                <a:lnTo>
                  <a:pt x="1564" y="200"/>
                </a:lnTo>
                <a:close/>
                <a:moveTo>
                  <a:pt x="1766" y="264"/>
                </a:moveTo>
                <a:lnTo>
                  <a:pt x="1766" y="264"/>
                </a:lnTo>
                <a:lnTo>
                  <a:pt x="1748" y="262"/>
                </a:lnTo>
                <a:lnTo>
                  <a:pt x="1742" y="260"/>
                </a:lnTo>
                <a:lnTo>
                  <a:pt x="1738" y="256"/>
                </a:lnTo>
                <a:lnTo>
                  <a:pt x="1734" y="252"/>
                </a:lnTo>
                <a:lnTo>
                  <a:pt x="1732" y="246"/>
                </a:lnTo>
                <a:lnTo>
                  <a:pt x="1730" y="228"/>
                </a:lnTo>
                <a:lnTo>
                  <a:pt x="1730" y="118"/>
                </a:lnTo>
                <a:lnTo>
                  <a:pt x="1776" y="118"/>
                </a:lnTo>
                <a:lnTo>
                  <a:pt x="1776" y="78"/>
                </a:lnTo>
                <a:lnTo>
                  <a:pt x="1730" y="78"/>
                </a:lnTo>
                <a:lnTo>
                  <a:pt x="1730" y="16"/>
                </a:lnTo>
                <a:lnTo>
                  <a:pt x="1688" y="20"/>
                </a:lnTo>
                <a:lnTo>
                  <a:pt x="1684" y="78"/>
                </a:lnTo>
                <a:lnTo>
                  <a:pt x="1652" y="78"/>
                </a:lnTo>
                <a:lnTo>
                  <a:pt x="1652" y="118"/>
                </a:lnTo>
                <a:lnTo>
                  <a:pt x="1680" y="118"/>
                </a:lnTo>
                <a:lnTo>
                  <a:pt x="1680" y="234"/>
                </a:lnTo>
                <a:lnTo>
                  <a:pt x="1680" y="234"/>
                </a:lnTo>
                <a:lnTo>
                  <a:pt x="1682" y="254"/>
                </a:lnTo>
                <a:lnTo>
                  <a:pt x="1684" y="270"/>
                </a:lnTo>
                <a:lnTo>
                  <a:pt x="1688" y="280"/>
                </a:lnTo>
                <a:lnTo>
                  <a:pt x="1696" y="290"/>
                </a:lnTo>
                <a:lnTo>
                  <a:pt x="1696" y="290"/>
                </a:lnTo>
                <a:lnTo>
                  <a:pt x="1706" y="298"/>
                </a:lnTo>
                <a:lnTo>
                  <a:pt x="1716" y="304"/>
                </a:lnTo>
                <a:lnTo>
                  <a:pt x="1730" y="308"/>
                </a:lnTo>
                <a:lnTo>
                  <a:pt x="1744" y="308"/>
                </a:lnTo>
                <a:lnTo>
                  <a:pt x="1744" y="308"/>
                </a:lnTo>
                <a:lnTo>
                  <a:pt x="1758" y="308"/>
                </a:lnTo>
                <a:lnTo>
                  <a:pt x="1780" y="304"/>
                </a:lnTo>
                <a:lnTo>
                  <a:pt x="1780" y="264"/>
                </a:lnTo>
                <a:lnTo>
                  <a:pt x="1780" y="264"/>
                </a:lnTo>
                <a:lnTo>
                  <a:pt x="1766" y="264"/>
                </a:lnTo>
                <a:lnTo>
                  <a:pt x="1766" y="264"/>
                </a:lnTo>
                <a:close/>
                <a:moveTo>
                  <a:pt x="1958" y="78"/>
                </a:moveTo>
                <a:lnTo>
                  <a:pt x="1910" y="228"/>
                </a:lnTo>
                <a:lnTo>
                  <a:pt x="1856" y="78"/>
                </a:lnTo>
                <a:lnTo>
                  <a:pt x="1804" y="78"/>
                </a:lnTo>
                <a:lnTo>
                  <a:pt x="1880" y="290"/>
                </a:lnTo>
                <a:lnTo>
                  <a:pt x="1880" y="290"/>
                </a:lnTo>
                <a:lnTo>
                  <a:pt x="1884" y="304"/>
                </a:lnTo>
                <a:lnTo>
                  <a:pt x="1884" y="304"/>
                </a:lnTo>
                <a:lnTo>
                  <a:pt x="1884" y="312"/>
                </a:lnTo>
                <a:lnTo>
                  <a:pt x="1882" y="320"/>
                </a:lnTo>
                <a:lnTo>
                  <a:pt x="1878" y="326"/>
                </a:lnTo>
                <a:lnTo>
                  <a:pt x="1874" y="332"/>
                </a:lnTo>
                <a:lnTo>
                  <a:pt x="1868" y="336"/>
                </a:lnTo>
                <a:lnTo>
                  <a:pt x="1860" y="340"/>
                </a:lnTo>
                <a:lnTo>
                  <a:pt x="1854" y="342"/>
                </a:lnTo>
                <a:lnTo>
                  <a:pt x="1846" y="344"/>
                </a:lnTo>
                <a:lnTo>
                  <a:pt x="1846" y="344"/>
                </a:lnTo>
                <a:lnTo>
                  <a:pt x="1820" y="342"/>
                </a:lnTo>
                <a:lnTo>
                  <a:pt x="1820" y="384"/>
                </a:lnTo>
                <a:lnTo>
                  <a:pt x="1820" y="384"/>
                </a:lnTo>
                <a:lnTo>
                  <a:pt x="1850" y="384"/>
                </a:lnTo>
                <a:lnTo>
                  <a:pt x="1850" y="384"/>
                </a:lnTo>
                <a:lnTo>
                  <a:pt x="1860" y="384"/>
                </a:lnTo>
                <a:lnTo>
                  <a:pt x="1870" y="382"/>
                </a:lnTo>
                <a:lnTo>
                  <a:pt x="1880" y="378"/>
                </a:lnTo>
                <a:lnTo>
                  <a:pt x="1888" y="372"/>
                </a:lnTo>
                <a:lnTo>
                  <a:pt x="1894" y="366"/>
                </a:lnTo>
                <a:lnTo>
                  <a:pt x="1900" y="358"/>
                </a:lnTo>
                <a:lnTo>
                  <a:pt x="1906" y="346"/>
                </a:lnTo>
                <a:lnTo>
                  <a:pt x="1910" y="334"/>
                </a:lnTo>
                <a:lnTo>
                  <a:pt x="1998" y="78"/>
                </a:lnTo>
                <a:lnTo>
                  <a:pt x="1958" y="78"/>
                </a:lnTo>
                <a:close/>
                <a:moveTo>
                  <a:pt x="2106" y="302"/>
                </a:moveTo>
                <a:lnTo>
                  <a:pt x="2158" y="302"/>
                </a:lnTo>
                <a:lnTo>
                  <a:pt x="2158" y="302"/>
                </a:lnTo>
                <a:lnTo>
                  <a:pt x="2174" y="300"/>
                </a:lnTo>
                <a:lnTo>
                  <a:pt x="2182" y="298"/>
                </a:lnTo>
                <a:lnTo>
                  <a:pt x="2188" y="294"/>
                </a:lnTo>
                <a:lnTo>
                  <a:pt x="2192" y="290"/>
                </a:lnTo>
                <a:lnTo>
                  <a:pt x="2196" y="284"/>
                </a:lnTo>
                <a:lnTo>
                  <a:pt x="2198" y="278"/>
                </a:lnTo>
                <a:lnTo>
                  <a:pt x="2200" y="272"/>
                </a:lnTo>
                <a:lnTo>
                  <a:pt x="2200" y="272"/>
                </a:lnTo>
                <a:lnTo>
                  <a:pt x="2200" y="272"/>
                </a:lnTo>
                <a:lnTo>
                  <a:pt x="2198" y="262"/>
                </a:lnTo>
                <a:lnTo>
                  <a:pt x="2194" y="254"/>
                </a:lnTo>
                <a:lnTo>
                  <a:pt x="2186" y="248"/>
                </a:lnTo>
                <a:lnTo>
                  <a:pt x="2178" y="244"/>
                </a:lnTo>
                <a:lnTo>
                  <a:pt x="2178" y="244"/>
                </a:lnTo>
                <a:lnTo>
                  <a:pt x="2184" y="240"/>
                </a:lnTo>
                <a:lnTo>
                  <a:pt x="2188" y="234"/>
                </a:lnTo>
                <a:lnTo>
                  <a:pt x="2192" y="228"/>
                </a:lnTo>
                <a:lnTo>
                  <a:pt x="2194" y="218"/>
                </a:lnTo>
                <a:lnTo>
                  <a:pt x="2194" y="218"/>
                </a:lnTo>
                <a:lnTo>
                  <a:pt x="2194" y="218"/>
                </a:lnTo>
                <a:lnTo>
                  <a:pt x="2192" y="208"/>
                </a:lnTo>
                <a:lnTo>
                  <a:pt x="2186" y="200"/>
                </a:lnTo>
                <a:lnTo>
                  <a:pt x="2186" y="200"/>
                </a:lnTo>
                <a:lnTo>
                  <a:pt x="2180" y="196"/>
                </a:lnTo>
                <a:lnTo>
                  <a:pt x="2174" y="192"/>
                </a:lnTo>
                <a:lnTo>
                  <a:pt x="2166" y="190"/>
                </a:lnTo>
                <a:lnTo>
                  <a:pt x="2156" y="190"/>
                </a:lnTo>
                <a:lnTo>
                  <a:pt x="2106" y="190"/>
                </a:lnTo>
                <a:lnTo>
                  <a:pt x="2106" y="302"/>
                </a:lnTo>
                <a:close/>
                <a:moveTo>
                  <a:pt x="2126" y="238"/>
                </a:moveTo>
                <a:lnTo>
                  <a:pt x="2126" y="208"/>
                </a:lnTo>
                <a:lnTo>
                  <a:pt x="2154" y="208"/>
                </a:lnTo>
                <a:lnTo>
                  <a:pt x="2154" y="208"/>
                </a:lnTo>
                <a:lnTo>
                  <a:pt x="2162" y="208"/>
                </a:lnTo>
                <a:lnTo>
                  <a:pt x="2168" y="212"/>
                </a:lnTo>
                <a:lnTo>
                  <a:pt x="2172" y="216"/>
                </a:lnTo>
                <a:lnTo>
                  <a:pt x="2174" y="222"/>
                </a:lnTo>
                <a:lnTo>
                  <a:pt x="2174" y="222"/>
                </a:lnTo>
                <a:lnTo>
                  <a:pt x="2174" y="222"/>
                </a:lnTo>
                <a:lnTo>
                  <a:pt x="2172" y="228"/>
                </a:lnTo>
                <a:lnTo>
                  <a:pt x="2168" y="234"/>
                </a:lnTo>
                <a:lnTo>
                  <a:pt x="2160" y="236"/>
                </a:lnTo>
                <a:lnTo>
                  <a:pt x="2152" y="238"/>
                </a:lnTo>
                <a:lnTo>
                  <a:pt x="2126" y="238"/>
                </a:lnTo>
                <a:close/>
                <a:moveTo>
                  <a:pt x="2126" y="284"/>
                </a:moveTo>
                <a:lnTo>
                  <a:pt x="2126" y="254"/>
                </a:lnTo>
                <a:lnTo>
                  <a:pt x="2156" y="254"/>
                </a:lnTo>
                <a:lnTo>
                  <a:pt x="2156" y="254"/>
                </a:lnTo>
                <a:lnTo>
                  <a:pt x="2166" y="256"/>
                </a:lnTo>
                <a:lnTo>
                  <a:pt x="2174" y="258"/>
                </a:lnTo>
                <a:lnTo>
                  <a:pt x="2178" y="262"/>
                </a:lnTo>
                <a:lnTo>
                  <a:pt x="2180" y="270"/>
                </a:lnTo>
                <a:lnTo>
                  <a:pt x="2180" y="270"/>
                </a:lnTo>
                <a:lnTo>
                  <a:pt x="2180" y="270"/>
                </a:lnTo>
                <a:lnTo>
                  <a:pt x="2178" y="276"/>
                </a:lnTo>
                <a:lnTo>
                  <a:pt x="2174" y="280"/>
                </a:lnTo>
                <a:lnTo>
                  <a:pt x="2168" y="284"/>
                </a:lnTo>
                <a:lnTo>
                  <a:pt x="2158" y="284"/>
                </a:lnTo>
                <a:lnTo>
                  <a:pt x="2126" y="284"/>
                </a:lnTo>
                <a:close/>
                <a:moveTo>
                  <a:pt x="2276" y="304"/>
                </a:moveTo>
                <a:lnTo>
                  <a:pt x="2276" y="304"/>
                </a:lnTo>
                <a:lnTo>
                  <a:pt x="2286" y="304"/>
                </a:lnTo>
                <a:lnTo>
                  <a:pt x="2294" y="300"/>
                </a:lnTo>
                <a:lnTo>
                  <a:pt x="2304" y="296"/>
                </a:lnTo>
                <a:lnTo>
                  <a:pt x="2310" y="292"/>
                </a:lnTo>
                <a:lnTo>
                  <a:pt x="2316" y="284"/>
                </a:lnTo>
                <a:lnTo>
                  <a:pt x="2320" y="276"/>
                </a:lnTo>
                <a:lnTo>
                  <a:pt x="2322" y="266"/>
                </a:lnTo>
                <a:lnTo>
                  <a:pt x="2324" y="254"/>
                </a:lnTo>
                <a:lnTo>
                  <a:pt x="2324" y="190"/>
                </a:lnTo>
                <a:lnTo>
                  <a:pt x="2304" y="190"/>
                </a:lnTo>
                <a:lnTo>
                  <a:pt x="2304" y="254"/>
                </a:lnTo>
                <a:lnTo>
                  <a:pt x="2304" y="254"/>
                </a:lnTo>
                <a:lnTo>
                  <a:pt x="2302" y="268"/>
                </a:lnTo>
                <a:lnTo>
                  <a:pt x="2300" y="274"/>
                </a:lnTo>
                <a:lnTo>
                  <a:pt x="2296" y="278"/>
                </a:lnTo>
                <a:lnTo>
                  <a:pt x="2292" y="282"/>
                </a:lnTo>
                <a:lnTo>
                  <a:pt x="2288" y="284"/>
                </a:lnTo>
                <a:lnTo>
                  <a:pt x="2276" y="286"/>
                </a:lnTo>
                <a:lnTo>
                  <a:pt x="2276" y="286"/>
                </a:lnTo>
                <a:lnTo>
                  <a:pt x="2264" y="284"/>
                </a:lnTo>
                <a:lnTo>
                  <a:pt x="2258" y="282"/>
                </a:lnTo>
                <a:lnTo>
                  <a:pt x="2254" y="278"/>
                </a:lnTo>
                <a:lnTo>
                  <a:pt x="2252" y="274"/>
                </a:lnTo>
                <a:lnTo>
                  <a:pt x="2248" y="268"/>
                </a:lnTo>
                <a:lnTo>
                  <a:pt x="2248" y="254"/>
                </a:lnTo>
                <a:lnTo>
                  <a:pt x="2248" y="190"/>
                </a:lnTo>
                <a:lnTo>
                  <a:pt x="2228" y="190"/>
                </a:lnTo>
                <a:lnTo>
                  <a:pt x="2228" y="254"/>
                </a:lnTo>
                <a:lnTo>
                  <a:pt x="2228" y="254"/>
                </a:lnTo>
                <a:lnTo>
                  <a:pt x="2228" y="266"/>
                </a:lnTo>
                <a:lnTo>
                  <a:pt x="2230" y="276"/>
                </a:lnTo>
                <a:lnTo>
                  <a:pt x="2234" y="284"/>
                </a:lnTo>
                <a:lnTo>
                  <a:pt x="2240" y="292"/>
                </a:lnTo>
                <a:lnTo>
                  <a:pt x="2248" y="296"/>
                </a:lnTo>
                <a:lnTo>
                  <a:pt x="2256" y="300"/>
                </a:lnTo>
                <a:lnTo>
                  <a:pt x="2264" y="304"/>
                </a:lnTo>
                <a:lnTo>
                  <a:pt x="2276" y="304"/>
                </a:lnTo>
                <a:lnTo>
                  <a:pt x="2276" y="304"/>
                </a:lnTo>
                <a:close/>
                <a:moveTo>
                  <a:pt x="2396" y="304"/>
                </a:moveTo>
                <a:lnTo>
                  <a:pt x="2396" y="304"/>
                </a:lnTo>
                <a:lnTo>
                  <a:pt x="2404" y="304"/>
                </a:lnTo>
                <a:lnTo>
                  <a:pt x="2412" y="302"/>
                </a:lnTo>
                <a:lnTo>
                  <a:pt x="2420" y="298"/>
                </a:lnTo>
                <a:lnTo>
                  <a:pt x="2426" y="294"/>
                </a:lnTo>
                <a:lnTo>
                  <a:pt x="2430" y="290"/>
                </a:lnTo>
                <a:lnTo>
                  <a:pt x="2434" y="284"/>
                </a:lnTo>
                <a:lnTo>
                  <a:pt x="2436" y="278"/>
                </a:lnTo>
                <a:lnTo>
                  <a:pt x="2436" y="270"/>
                </a:lnTo>
                <a:lnTo>
                  <a:pt x="2436" y="270"/>
                </a:lnTo>
                <a:lnTo>
                  <a:pt x="2436" y="270"/>
                </a:lnTo>
                <a:lnTo>
                  <a:pt x="2436" y="264"/>
                </a:lnTo>
                <a:lnTo>
                  <a:pt x="2434" y="258"/>
                </a:lnTo>
                <a:lnTo>
                  <a:pt x="2432" y="254"/>
                </a:lnTo>
                <a:lnTo>
                  <a:pt x="2428" y="248"/>
                </a:lnTo>
                <a:lnTo>
                  <a:pt x="2416" y="242"/>
                </a:lnTo>
                <a:lnTo>
                  <a:pt x="2400" y="238"/>
                </a:lnTo>
                <a:lnTo>
                  <a:pt x="2400" y="238"/>
                </a:lnTo>
                <a:lnTo>
                  <a:pt x="2388" y="234"/>
                </a:lnTo>
                <a:lnTo>
                  <a:pt x="2378" y="230"/>
                </a:lnTo>
                <a:lnTo>
                  <a:pt x="2374" y="226"/>
                </a:lnTo>
                <a:lnTo>
                  <a:pt x="2374" y="220"/>
                </a:lnTo>
                <a:lnTo>
                  <a:pt x="2374" y="220"/>
                </a:lnTo>
                <a:lnTo>
                  <a:pt x="2374" y="220"/>
                </a:lnTo>
                <a:lnTo>
                  <a:pt x="2374" y="214"/>
                </a:lnTo>
                <a:lnTo>
                  <a:pt x="2378" y="210"/>
                </a:lnTo>
                <a:lnTo>
                  <a:pt x="2384" y="208"/>
                </a:lnTo>
                <a:lnTo>
                  <a:pt x="2392" y="206"/>
                </a:lnTo>
                <a:lnTo>
                  <a:pt x="2392" y="206"/>
                </a:lnTo>
                <a:lnTo>
                  <a:pt x="2400" y="206"/>
                </a:lnTo>
                <a:lnTo>
                  <a:pt x="2408" y="208"/>
                </a:lnTo>
                <a:lnTo>
                  <a:pt x="2414" y="212"/>
                </a:lnTo>
                <a:lnTo>
                  <a:pt x="2422" y="218"/>
                </a:lnTo>
                <a:lnTo>
                  <a:pt x="2432" y="202"/>
                </a:lnTo>
                <a:lnTo>
                  <a:pt x="2432" y="202"/>
                </a:lnTo>
                <a:lnTo>
                  <a:pt x="2424" y="196"/>
                </a:lnTo>
                <a:lnTo>
                  <a:pt x="2414" y="192"/>
                </a:lnTo>
                <a:lnTo>
                  <a:pt x="2404" y="190"/>
                </a:lnTo>
                <a:lnTo>
                  <a:pt x="2392" y="188"/>
                </a:lnTo>
                <a:lnTo>
                  <a:pt x="2392" y="188"/>
                </a:lnTo>
                <a:lnTo>
                  <a:pt x="2384" y="190"/>
                </a:lnTo>
                <a:lnTo>
                  <a:pt x="2376" y="190"/>
                </a:lnTo>
                <a:lnTo>
                  <a:pt x="2370" y="194"/>
                </a:lnTo>
                <a:lnTo>
                  <a:pt x="2364" y="198"/>
                </a:lnTo>
                <a:lnTo>
                  <a:pt x="2360" y="202"/>
                </a:lnTo>
                <a:lnTo>
                  <a:pt x="2356" y="208"/>
                </a:lnTo>
                <a:lnTo>
                  <a:pt x="2354" y="214"/>
                </a:lnTo>
                <a:lnTo>
                  <a:pt x="2354" y="222"/>
                </a:lnTo>
                <a:lnTo>
                  <a:pt x="2354" y="222"/>
                </a:lnTo>
                <a:lnTo>
                  <a:pt x="2354" y="222"/>
                </a:lnTo>
                <a:lnTo>
                  <a:pt x="2354" y="228"/>
                </a:lnTo>
                <a:lnTo>
                  <a:pt x="2356" y="234"/>
                </a:lnTo>
                <a:lnTo>
                  <a:pt x="2360" y="240"/>
                </a:lnTo>
                <a:lnTo>
                  <a:pt x="2364" y="244"/>
                </a:lnTo>
                <a:lnTo>
                  <a:pt x="2376" y="250"/>
                </a:lnTo>
                <a:lnTo>
                  <a:pt x="2392" y="254"/>
                </a:lnTo>
                <a:lnTo>
                  <a:pt x="2392" y="254"/>
                </a:lnTo>
                <a:lnTo>
                  <a:pt x="2404" y="258"/>
                </a:lnTo>
                <a:lnTo>
                  <a:pt x="2412" y="262"/>
                </a:lnTo>
                <a:lnTo>
                  <a:pt x="2416" y="266"/>
                </a:lnTo>
                <a:lnTo>
                  <a:pt x="2416" y="272"/>
                </a:lnTo>
                <a:lnTo>
                  <a:pt x="2416" y="272"/>
                </a:lnTo>
                <a:lnTo>
                  <a:pt x="2416" y="272"/>
                </a:lnTo>
                <a:lnTo>
                  <a:pt x="2416" y="278"/>
                </a:lnTo>
                <a:lnTo>
                  <a:pt x="2412" y="282"/>
                </a:lnTo>
                <a:lnTo>
                  <a:pt x="2404" y="286"/>
                </a:lnTo>
                <a:lnTo>
                  <a:pt x="2396" y="286"/>
                </a:lnTo>
                <a:lnTo>
                  <a:pt x="2396" y="286"/>
                </a:lnTo>
                <a:lnTo>
                  <a:pt x="2386" y="286"/>
                </a:lnTo>
                <a:lnTo>
                  <a:pt x="2378" y="282"/>
                </a:lnTo>
                <a:lnTo>
                  <a:pt x="2370" y="278"/>
                </a:lnTo>
                <a:lnTo>
                  <a:pt x="2362" y="272"/>
                </a:lnTo>
                <a:lnTo>
                  <a:pt x="2350" y="286"/>
                </a:lnTo>
                <a:lnTo>
                  <a:pt x="2350" y="286"/>
                </a:lnTo>
                <a:lnTo>
                  <a:pt x="2360" y="294"/>
                </a:lnTo>
                <a:lnTo>
                  <a:pt x="2372" y="300"/>
                </a:lnTo>
                <a:lnTo>
                  <a:pt x="2384" y="302"/>
                </a:lnTo>
                <a:lnTo>
                  <a:pt x="2396" y="304"/>
                </a:lnTo>
                <a:lnTo>
                  <a:pt x="2396" y="304"/>
                </a:lnTo>
                <a:close/>
                <a:moveTo>
                  <a:pt x="2468" y="302"/>
                </a:moveTo>
                <a:lnTo>
                  <a:pt x="2488" y="302"/>
                </a:lnTo>
                <a:lnTo>
                  <a:pt x="2488" y="190"/>
                </a:lnTo>
                <a:lnTo>
                  <a:pt x="2468" y="190"/>
                </a:lnTo>
                <a:lnTo>
                  <a:pt x="2468" y="302"/>
                </a:lnTo>
                <a:close/>
                <a:moveTo>
                  <a:pt x="2524" y="302"/>
                </a:moveTo>
                <a:lnTo>
                  <a:pt x="2544" y="302"/>
                </a:lnTo>
                <a:lnTo>
                  <a:pt x="2544" y="222"/>
                </a:lnTo>
                <a:lnTo>
                  <a:pt x="2606" y="302"/>
                </a:lnTo>
                <a:lnTo>
                  <a:pt x="2622" y="302"/>
                </a:lnTo>
                <a:lnTo>
                  <a:pt x="2622" y="190"/>
                </a:lnTo>
                <a:lnTo>
                  <a:pt x="2602" y="190"/>
                </a:lnTo>
                <a:lnTo>
                  <a:pt x="2602" y="268"/>
                </a:lnTo>
                <a:lnTo>
                  <a:pt x="2542" y="190"/>
                </a:lnTo>
                <a:lnTo>
                  <a:pt x="2524" y="190"/>
                </a:lnTo>
                <a:lnTo>
                  <a:pt x="2524" y="302"/>
                </a:lnTo>
                <a:close/>
                <a:moveTo>
                  <a:pt x="2658" y="302"/>
                </a:moveTo>
                <a:lnTo>
                  <a:pt x="2742" y="302"/>
                </a:lnTo>
                <a:lnTo>
                  <a:pt x="2742" y="284"/>
                </a:lnTo>
                <a:lnTo>
                  <a:pt x="2678" y="284"/>
                </a:lnTo>
                <a:lnTo>
                  <a:pt x="2678" y="254"/>
                </a:lnTo>
                <a:lnTo>
                  <a:pt x="2734" y="254"/>
                </a:lnTo>
                <a:lnTo>
                  <a:pt x="2734" y="236"/>
                </a:lnTo>
                <a:lnTo>
                  <a:pt x="2678" y="236"/>
                </a:lnTo>
                <a:lnTo>
                  <a:pt x="2678" y="208"/>
                </a:lnTo>
                <a:lnTo>
                  <a:pt x="2742" y="208"/>
                </a:lnTo>
                <a:lnTo>
                  <a:pt x="2742" y="190"/>
                </a:lnTo>
                <a:lnTo>
                  <a:pt x="2658" y="190"/>
                </a:lnTo>
                <a:lnTo>
                  <a:pt x="2658" y="302"/>
                </a:lnTo>
                <a:close/>
                <a:moveTo>
                  <a:pt x="2812" y="304"/>
                </a:moveTo>
                <a:lnTo>
                  <a:pt x="2812" y="304"/>
                </a:lnTo>
                <a:lnTo>
                  <a:pt x="2822" y="304"/>
                </a:lnTo>
                <a:lnTo>
                  <a:pt x="2828" y="302"/>
                </a:lnTo>
                <a:lnTo>
                  <a:pt x="2836" y="298"/>
                </a:lnTo>
                <a:lnTo>
                  <a:pt x="2842" y="294"/>
                </a:lnTo>
                <a:lnTo>
                  <a:pt x="2846" y="290"/>
                </a:lnTo>
                <a:lnTo>
                  <a:pt x="2850" y="284"/>
                </a:lnTo>
                <a:lnTo>
                  <a:pt x="2852" y="278"/>
                </a:lnTo>
                <a:lnTo>
                  <a:pt x="2852" y="270"/>
                </a:lnTo>
                <a:lnTo>
                  <a:pt x="2852" y="270"/>
                </a:lnTo>
                <a:lnTo>
                  <a:pt x="2852" y="270"/>
                </a:lnTo>
                <a:lnTo>
                  <a:pt x="2852" y="264"/>
                </a:lnTo>
                <a:lnTo>
                  <a:pt x="2850" y="258"/>
                </a:lnTo>
                <a:lnTo>
                  <a:pt x="2848" y="254"/>
                </a:lnTo>
                <a:lnTo>
                  <a:pt x="2844" y="248"/>
                </a:lnTo>
                <a:lnTo>
                  <a:pt x="2832" y="242"/>
                </a:lnTo>
                <a:lnTo>
                  <a:pt x="2816" y="238"/>
                </a:lnTo>
                <a:lnTo>
                  <a:pt x="2816" y="238"/>
                </a:lnTo>
                <a:lnTo>
                  <a:pt x="2804" y="234"/>
                </a:lnTo>
                <a:lnTo>
                  <a:pt x="2796" y="230"/>
                </a:lnTo>
                <a:lnTo>
                  <a:pt x="2792" y="226"/>
                </a:lnTo>
                <a:lnTo>
                  <a:pt x="2790" y="220"/>
                </a:lnTo>
                <a:lnTo>
                  <a:pt x="2790" y="220"/>
                </a:lnTo>
                <a:lnTo>
                  <a:pt x="2790" y="220"/>
                </a:lnTo>
                <a:lnTo>
                  <a:pt x="2792" y="214"/>
                </a:lnTo>
                <a:lnTo>
                  <a:pt x="2794" y="210"/>
                </a:lnTo>
                <a:lnTo>
                  <a:pt x="2800" y="208"/>
                </a:lnTo>
                <a:lnTo>
                  <a:pt x="2808" y="206"/>
                </a:lnTo>
                <a:lnTo>
                  <a:pt x="2808" y="206"/>
                </a:lnTo>
                <a:lnTo>
                  <a:pt x="2816" y="206"/>
                </a:lnTo>
                <a:lnTo>
                  <a:pt x="2824" y="208"/>
                </a:lnTo>
                <a:lnTo>
                  <a:pt x="2832" y="212"/>
                </a:lnTo>
                <a:lnTo>
                  <a:pt x="2838" y="218"/>
                </a:lnTo>
                <a:lnTo>
                  <a:pt x="2850" y="202"/>
                </a:lnTo>
                <a:lnTo>
                  <a:pt x="2850" y="202"/>
                </a:lnTo>
                <a:lnTo>
                  <a:pt x="2840" y="196"/>
                </a:lnTo>
                <a:lnTo>
                  <a:pt x="2830" y="192"/>
                </a:lnTo>
                <a:lnTo>
                  <a:pt x="2820" y="190"/>
                </a:lnTo>
                <a:lnTo>
                  <a:pt x="2808" y="188"/>
                </a:lnTo>
                <a:lnTo>
                  <a:pt x="2808" y="188"/>
                </a:lnTo>
                <a:lnTo>
                  <a:pt x="2800" y="190"/>
                </a:lnTo>
                <a:lnTo>
                  <a:pt x="2794" y="190"/>
                </a:lnTo>
                <a:lnTo>
                  <a:pt x="2786" y="194"/>
                </a:lnTo>
                <a:lnTo>
                  <a:pt x="2782" y="198"/>
                </a:lnTo>
                <a:lnTo>
                  <a:pt x="2776" y="202"/>
                </a:lnTo>
                <a:lnTo>
                  <a:pt x="2774" y="208"/>
                </a:lnTo>
                <a:lnTo>
                  <a:pt x="2772" y="214"/>
                </a:lnTo>
                <a:lnTo>
                  <a:pt x="2770" y="222"/>
                </a:lnTo>
                <a:lnTo>
                  <a:pt x="2770" y="222"/>
                </a:lnTo>
                <a:lnTo>
                  <a:pt x="2770" y="222"/>
                </a:lnTo>
                <a:lnTo>
                  <a:pt x="2772" y="228"/>
                </a:lnTo>
                <a:lnTo>
                  <a:pt x="2772" y="234"/>
                </a:lnTo>
                <a:lnTo>
                  <a:pt x="2776" y="240"/>
                </a:lnTo>
                <a:lnTo>
                  <a:pt x="2780" y="244"/>
                </a:lnTo>
                <a:lnTo>
                  <a:pt x="2792" y="250"/>
                </a:lnTo>
                <a:lnTo>
                  <a:pt x="2808" y="254"/>
                </a:lnTo>
                <a:lnTo>
                  <a:pt x="2808" y="254"/>
                </a:lnTo>
                <a:lnTo>
                  <a:pt x="2820" y="258"/>
                </a:lnTo>
                <a:lnTo>
                  <a:pt x="2828" y="262"/>
                </a:lnTo>
                <a:lnTo>
                  <a:pt x="2832" y="266"/>
                </a:lnTo>
                <a:lnTo>
                  <a:pt x="2834" y="272"/>
                </a:lnTo>
                <a:lnTo>
                  <a:pt x="2834" y="272"/>
                </a:lnTo>
                <a:lnTo>
                  <a:pt x="2834" y="272"/>
                </a:lnTo>
                <a:lnTo>
                  <a:pt x="2832" y="278"/>
                </a:lnTo>
                <a:lnTo>
                  <a:pt x="2828" y="282"/>
                </a:lnTo>
                <a:lnTo>
                  <a:pt x="2822" y="286"/>
                </a:lnTo>
                <a:lnTo>
                  <a:pt x="2814" y="286"/>
                </a:lnTo>
                <a:lnTo>
                  <a:pt x="2814" y="286"/>
                </a:lnTo>
                <a:lnTo>
                  <a:pt x="2804" y="286"/>
                </a:lnTo>
                <a:lnTo>
                  <a:pt x="2794" y="282"/>
                </a:lnTo>
                <a:lnTo>
                  <a:pt x="2786" y="278"/>
                </a:lnTo>
                <a:lnTo>
                  <a:pt x="2778" y="272"/>
                </a:lnTo>
                <a:lnTo>
                  <a:pt x="2766" y="286"/>
                </a:lnTo>
                <a:lnTo>
                  <a:pt x="2766" y="286"/>
                </a:lnTo>
                <a:lnTo>
                  <a:pt x="2776" y="294"/>
                </a:lnTo>
                <a:lnTo>
                  <a:pt x="2788" y="300"/>
                </a:lnTo>
                <a:lnTo>
                  <a:pt x="2800" y="302"/>
                </a:lnTo>
                <a:lnTo>
                  <a:pt x="2812" y="304"/>
                </a:lnTo>
                <a:lnTo>
                  <a:pt x="2812" y="304"/>
                </a:lnTo>
                <a:close/>
                <a:moveTo>
                  <a:pt x="2922" y="304"/>
                </a:moveTo>
                <a:lnTo>
                  <a:pt x="2922" y="304"/>
                </a:lnTo>
                <a:lnTo>
                  <a:pt x="2930" y="304"/>
                </a:lnTo>
                <a:lnTo>
                  <a:pt x="2938" y="302"/>
                </a:lnTo>
                <a:lnTo>
                  <a:pt x="2944" y="298"/>
                </a:lnTo>
                <a:lnTo>
                  <a:pt x="2950" y="294"/>
                </a:lnTo>
                <a:lnTo>
                  <a:pt x="2956" y="290"/>
                </a:lnTo>
                <a:lnTo>
                  <a:pt x="2958" y="284"/>
                </a:lnTo>
                <a:lnTo>
                  <a:pt x="2962" y="278"/>
                </a:lnTo>
                <a:lnTo>
                  <a:pt x="2962" y="270"/>
                </a:lnTo>
                <a:lnTo>
                  <a:pt x="2962" y="270"/>
                </a:lnTo>
                <a:lnTo>
                  <a:pt x="2962" y="270"/>
                </a:lnTo>
                <a:lnTo>
                  <a:pt x="2962" y="264"/>
                </a:lnTo>
                <a:lnTo>
                  <a:pt x="2960" y="258"/>
                </a:lnTo>
                <a:lnTo>
                  <a:pt x="2956" y="254"/>
                </a:lnTo>
                <a:lnTo>
                  <a:pt x="2952" y="248"/>
                </a:lnTo>
                <a:lnTo>
                  <a:pt x="2942" y="242"/>
                </a:lnTo>
                <a:lnTo>
                  <a:pt x="2926" y="238"/>
                </a:lnTo>
                <a:lnTo>
                  <a:pt x="2926" y="238"/>
                </a:lnTo>
                <a:lnTo>
                  <a:pt x="2912" y="234"/>
                </a:lnTo>
                <a:lnTo>
                  <a:pt x="2904" y="230"/>
                </a:lnTo>
                <a:lnTo>
                  <a:pt x="2900" y="226"/>
                </a:lnTo>
                <a:lnTo>
                  <a:pt x="2900" y="220"/>
                </a:lnTo>
                <a:lnTo>
                  <a:pt x="2900" y="220"/>
                </a:lnTo>
                <a:lnTo>
                  <a:pt x="2900" y="220"/>
                </a:lnTo>
                <a:lnTo>
                  <a:pt x="2900" y="214"/>
                </a:lnTo>
                <a:lnTo>
                  <a:pt x="2904" y="210"/>
                </a:lnTo>
                <a:lnTo>
                  <a:pt x="2910" y="208"/>
                </a:lnTo>
                <a:lnTo>
                  <a:pt x="2918" y="206"/>
                </a:lnTo>
                <a:lnTo>
                  <a:pt x="2918" y="206"/>
                </a:lnTo>
                <a:lnTo>
                  <a:pt x="2926" y="206"/>
                </a:lnTo>
                <a:lnTo>
                  <a:pt x="2932" y="208"/>
                </a:lnTo>
                <a:lnTo>
                  <a:pt x="2948" y="218"/>
                </a:lnTo>
                <a:lnTo>
                  <a:pt x="2958" y="202"/>
                </a:lnTo>
                <a:lnTo>
                  <a:pt x="2958" y="202"/>
                </a:lnTo>
                <a:lnTo>
                  <a:pt x="2950" y="196"/>
                </a:lnTo>
                <a:lnTo>
                  <a:pt x="2940" y="192"/>
                </a:lnTo>
                <a:lnTo>
                  <a:pt x="2930" y="190"/>
                </a:lnTo>
                <a:lnTo>
                  <a:pt x="2918" y="188"/>
                </a:lnTo>
                <a:lnTo>
                  <a:pt x="2918" y="188"/>
                </a:lnTo>
                <a:lnTo>
                  <a:pt x="2910" y="190"/>
                </a:lnTo>
                <a:lnTo>
                  <a:pt x="2902" y="190"/>
                </a:lnTo>
                <a:lnTo>
                  <a:pt x="2896" y="194"/>
                </a:lnTo>
                <a:lnTo>
                  <a:pt x="2890" y="198"/>
                </a:lnTo>
                <a:lnTo>
                  <a:pt x="2886" y="202"/>
                </a:lnTo>
                <a:lnTo>
                  <a:pt x="2882" y="208"/>
                </a:lnTo>
                <a:lnTo>
                  <a:pt x="2880" y="214"/>
                </a:lnTo>
                <a:lnTo>
                  <a:pt x="2880" y="222"/>
                </a:lnTo>
                <a:lnTo>
                  <a:pt x="2880" y="222"/>
                </a:lnTo>
                <a:lnTo>
                  <a:pt x="2880" y="222"/>
                </a:lnTo>
                <a:lnTo>
                  <a:pt x="2880" y="228"/>
                </a:lnTo>
                <a:lnTo>
                  <a:pt x="2882" y="234"/>
                </a:lnTo>
                <a:lnTo>
                  <a:pt x="2886" y="240"/>
                </a:lnTo>
                <a:lnTo>
                  <a:pt x="2890" y="244"/>
                </a:lnTo>
                <a:lnTo>
                  <a:pt x="2900" y="250"/>
                </a:lnTo>
                <a:lnTo>
                  <a:pt x="2916" y="254"/>
                </a:lnTo>
                <a:lnTo>
                  <a:pt x="2916" y="254"/>
                </a:lnTo>
                <a:lnTo>
                  <a:pt x="2930" y="258"/>
                </a:lnTo>
                <a:lnTo>
                  <a:pt x="2938" y="262"/>
                </a:lnTo>
                <a:lnTo>
                  <a:pt x="2942" y="266"/>
                </a:lnTo>
                <a:lnTo>
                  <a:pt x="2942" y="272"/>
                </a:lnTo>
                <a:lnTo>
                  <a:pt x="2942" y="272"/>
                </a:lnTo>
                <a:lnTo>
                  <a:pt x="2942" y="272"/>
                </a:lnTo>
                <a:lnTo>
                  <a:pt x="2940" y="278"/>
                </a:lnTo>
                <a:lnTo>
                  <a:pt x="2936" y="282"/>
                </a:lnTo>
                <a:lnTo>
                  <a:pt x="2930" y="286"/>
                </a:lnTo>
                <a:lnTo>
                  <a:pt x="2922" y="286"/>
                </a:lnTo>
                <a:lnTo>
                  <a:pt x="2922" y="286"/>
                </a:lnTo>
                <a:lnTo>
                  <a:pt x="2912" y="286"/>
                </a:lnTo>
                <a:lnTo>
                  <a:pt x="2904" y="282"/>
                </a:lnTo>
                <a:lnTo>
                  <a:pt x="2894" y="278"/>
                </a:lnTo>
                <a:lnTo>
                  <a:pt x="2886" y="272"/>
                </a:lnTo>
                <a:lnTo>
                  <a:pt x="2876" y="286"/>
                </a:lnTo>
                <a:lnTo>
                  <a:pt x="2876" y="286"/>
                </a:lnTo>
                <a:lnTo>
                  <a:pt x="2886" y="294"/>
                </a:lnTo>
                <a:lnTo>
                  <a:pt x="2898" y="300"/>
                </a:lnTo>
                <a:lnTo>
                  <a:pt x="2910" y="302"/>
                </a:lnTo>
                <a:lnTo>
                  <a:pt x="2922" y="304"/>
                </a:lnTo>
                <a:lnTo>
                  <a:pt x="2922" y="304"/>
                </a:lnTo>
                <a:close/>
                <a:moveTo>
                  <a:pt x="3086" y="304"/>
                </a:moveTo>
                <a:lnTo>
                  <a:pt x="3086" y="304"/>
                </a:lnTo>
                <a:lnTo>
                  <a:pt x="3094" y="304"/>
                </a:lnTo>
                <a:lnTo>
                  <a:pt x="3102" y="302"/>
                </a:lnTo>
                <a:lnTo>
                  <a:pt x="3108" y="298"/>
                </a:lnTo>
                <a:lnTo>
                  <a:pt x="3114" y="294"/>
                </a:lnTo>
                <a:lnTo>
                  <a:pt x="3118" y="290"/>
                </a:lnTo>
                <a:lnTo>
                  <a:pt x="3122" y="284"/>
                </a:lnTo>
                <a:lnTo>
                  <a:pt x="3124" y="278"/>
                </a:lnTo>
                <a:lnTo>
                  <a:pt x="3126" y="270"/>
                </a:lnTo>
                <a:lnTo>
                  <a:pt x="3126" y="270"/>
                </a:lnTo>
                <a:lnTo>
                  <a:pt x="3126" y="270"/>
                </a:lnTo>
                <a:lnTo>
                  <a:pt x="3124" y="264"/>
                </a:lnTo>
                <a:lnTo>
                  <a:pt x="3122" y="258"/>
                </a:lnTo>
                <a:lnTo>
                  <a:pt x="3120" y="254"/>
                </a:lnTo>
                <a:lnTo>
                  <a:pt x="3116" y="248"/>
                </a:lnTo>
                <a:lnTo>
                  <a:pt x="3104" y="242"/>
                </a:lnTo>
                <a:lnTo>
                  <a:pt x="3090" y="238"/>
                </a:lnTo>
                <a:lnTo>
                  <a:pt x="3090" y="238"/>
                </a:lnTo>
                <a:lnTo>
                  <a:pt x="3076" y="234"/>
                </a:lnTo>
                <a:lnTo>
                  <a:pt x="3068" y="230"/>
                </a:lnTo>
                <a:lnTo>
                  <a:pt x="3064" y="226"/>
                </a:lnTo>
                <a:lnTo>
                  <a:pt x="3062" y="220"/>
                </a:lnTo>
                <a:lnTo>
                  <a:pt x="3062" y="220"/>
                </a:lnTo>
                <a:lnTo>
                  <a:pt x="3062" y="220"/>
                </a:lnTo>
                <a:lnTo>
                  <a:pt x="3064" y="214"/>
                </a:lnTo>
                <a:lnTo>
                  <a:pt x="3068" y="210"/>
                </a:lnTo>
                <a:lnTo>
                  <a:pt x="3074" y="208"/>
                </a:lnTo>
                <a:lnTo>
                  <a:pt x="3080" y="206"/>
                </a:lnTo>
                <a:lnTo>
                  <a:pt x="3080" y="206"/>
                </a:lnTo>
                <a:lnTo>
                  <a:pt x="3088" y="206"/>
                </a:lnTo>
                <a:lnTo>
                  <a:pt x="3096" y="208"/>
                </a:lnTo>
                <a:lnTo>
                  <a:pt x="3104" y="212"/>
                </a:lnTo>
                <a:lnTo>
                  <a:pt x="3112" y="218"/>
                </a:lnTo>
                <a:lnTo>
                  <a:pt x="3122" y="202"/>
                </a:lnTo>
                <a:lnTo>
                  <a:pt x="3122" y="202"/>
                </a:lnTo>
                <a:lnTo>
                  <a:pt x="3112" y="196"/>
                </a:lnTo>
                <a:lnTo>
                  <a:pt x="3104" y="192"/>
                </a:lnTo>
                <a:lnTo>
                  <a:pt x="3092" y="190"/>
                </a:lnTo>
                <a:lnTo>
                  <a:pt x="3082" y="188"/>
                </a:lnTo>
                <a:lnTo>
                  <a:pt x="3082" y="188"/>
                </a:lnTo>
                <a:lnTo>
                  <a:pt x="3074" y="190"/>
                </a:lnTo>
                <a:lnTo>
                  <a:pt x="3066" y="190"/>
                </a:lnTo>
                <a:lnTo>
                  <a:pt x="3060" y="194"/>
                </a:lnTo>
                <a:lnTo>
                  <a:pt x="3054" y="198"/>
                </a:lnTo>
                <a:lnTo>
                  <a:pt x="3050" y="202"/>
                </a:lnTo>
                <a:lnTo>
                  <a:pt x="3046" y="208"/>
                </a:lnTo>
                <a:lnTo>
                  <a:pt x="3044" y="214"/>
                </a:lnTo>
                <a:lnTo>
                  <a:pt x="3042" y="222"/>
                </a:lnTo>
                <a:lnTo>
                  <a:pt x="3042" y="222"/>
                </a:lnTo>
                <a:lnTo>
                  <a:pt x="3042" y="222"/>
                </a:lnTo>
                <a:lnTo>
                  <a:pt x="3044" y="228"/>
                </a:lnTo>
                <a:lnTo>
                  <a:pt x="3046" y="234"/>
                </a:lnTo>
                <a:lnTo>
                  <a:pt x="3048" y="240"/>
                </a:lnTo>
                <a:lnTo>
                  <a:pt x="3052" y="244"/>
                </a:lnTo>
                <a:lnTo>
                  <a:pt x="3064" y="250"/>
                </a:lnTo>
                <a:lnTo>
                  <a:pt x="3080" y="254"/>
                </a:lnTo>
                <a:lnTo>
                  <a:pt x="3080" y="254"/>
                </a:lnTo>
                <a:lnTo>
                  <a:pt x="3092" y="258"/>
                </a:lnTo>
                <a:lnTo>
                  <a:pt x="3100" y="262"/>
                </a:lnTo>
                <a:lnTo>
                  <a:pt x="3104" y="266"/>
                </a:lnTo>
                <a:lnTo>
                  <a:pt x="3106" y="272"/>
                </a:lnTo>
                <a:lnTo>
                  <a:pt x="3106" y="272"/>
                </a:lnTo>
                <a:lnTo>
                  <a:pt x="3106" y="272"/>
                </a:lnTo>
                <a:lnTo>
                  <a:pt x="3104" y="278"/>
                </a:lnTo>
                <a:lnTo>
                  <a:pt x="3100" y="282"/>
                </a:lnTo>
                <a:lnTo>
                  <a:pt x="3094" y="286"/>
                </a:lnTo>
                <a:lnTo>
                  <a:pt x="3086" y="286"/>
                </a:lnTo>
                <a:lnTo>
                  <a:pt x="3086" y="286"/>
                </a:lnTo>
                <a:lnTo>
                  <a:pt x="3076" y="286"/>
                </a:lnTo>
                <a:lnTo>
                  <a:pt x="3066" y="282"/>
                </a:lnTo>
                <a:lnTo>
                  <a:pt x="3058" y="278"/>
                </a:lnTo>
                <a:lnTo>
                  <a:pt x="3050" y="272"/>
                </a:lnTo>
                <a:lnTo>
                  <a:pt x="3038" y="286"/>
                </a:lnTo>
                <a:lnTo>
                  <a:pt x="3038" y="286"/>
                </a:lnTo>
                <a:lnTo>
                  <a:pt x="3048" y="294"/>
                </a:lnTo>
                <a:lnTo>
                  <a:pt x="3060" y="300"/>
                </a:lnTo>
                <a:lnTo>
                  <a:pt x="3072" y="302"/>
                </a:lnTo>
                <a:lnTo>
                  <a:pt x="3086" y="304"/>
                </a:lnTo>
                <a:lnTo>
                  <a:pt x="3086" y="304"/>
                </a:lnTo>
                <a:close/>
                <a:moveTo>
                  <a:pt x="3208" y="304"/>
                </a:moveTo>
                <a:lnTo>
                  <a:pt x="3208" y="304"/>
                </a:lnTo>
                <a:lnTo>
                  <a:pt x="3220" y="302"/>
                </a:lnTo>
                <a:lnTo>
                  <a:pt x="3230" y="300"/>
                </a:lnTo>
                <a:lnTo>
                  <a:pt x="3240" y="294"/>
                </a:lnTo>
                <a:lnTo>
                  <a:pt x="3250" y="288"/>
                </a:lnTo>
                <a:lnTo>
                  <a:pt x="3256" y="278"/>
                </a:lnTo>
                <a:lnTo>
                  <a:pt x="3262" y="268"/>
                </a:lnTo>
                <a:lnTo>
                  <a:pt x="3264" y="258"/>
                </a:lnTo>
                <a:lnTo>
                  <a:pt x="3266" y="246"/>
                </a:lnTo>
                <a:lnTo>
                  <a:pt x="3266" y="246"/>
                </a:lnTo>
                <a:lnTo>
                  <a:pt x="3266" y="246"/>
                </a:lnTo>
                <a:lnTo>
                  <a:pt x="3264" y="234"/>
                </a:lnTo>
                <a:lnTo>
                  <a:pt x="3262" y="224"/>
                </a:lnTo>
                <a:lnTo>
                  <a:pt x="3256" y="214"/>
                </a:lnTo>
                <a:lnTo>
                  <a:pt x="3250" y="206"/>
                </a:lnTo>
                <a:lnTo>
                  <a:pt x="3242" y="198"/>
                </a:lnTo>
                <a:lnTo>
                  <a:pt x="3232" y="192"/>
                </a:lnTo>
                <a:lnTo>
                  <a:pt x="3220" y="190"/>
                </a:lnTo>
                <a:lnTo>
                  <a:pt x="3208" y="188"/>
                </a:lnTo>
                <a:lnTo>
                  <a:pt x="3208" y="188"/>
                </a:lnTo>
                <a:lnTo>
                  <a:pt x="3196" y="190"/>
                </a:lnTo>
                <a:lnTo>
                  <a:pt x="3184" y="192"/>
                </a:lnTo>
                <a:lnTo>
                  <a:pt x="3174" y="198"/>
                </a:lnTo>
                <a:lnTo>
                  <a:pt x="3166" y="206"/>
                </a:lnTo>
                <a:lnTo>
                  <a:pt x="3158" y="214"/>
                </a:lnTo>
                <a:lnTo>
                  <a:pt x="3154" y="224"/>
                </a:lnTo>
                <a:lnTo>
                  <a:pt x="3150" y="234"/>
                </a:lnTo>
                <a:lnTo>
                  <a:pt x="3148" y="246"/>
                </a:lnTo>
                <a:lnTo>
                  <a:pt x="3148" y="246"/>
                </a:lnTo>
                <a:lnTo>
                  <a:pt x="3148" y="246"/>
                </a:lnTo>
                <a:lnTo>
                  <a:pt x="3150" y="258"/>
                </a:lnTo>
                <a:lnTo>
                  <a:pt x="3154" y="268"/>
                </a:lnTo>
                <a:lnTo>
                  <a:pt x="3158" y="278"/>
                </a:lnTo>
                <a:lnTo>
                  <a:pt x="3166" y="288"/>
                </a:lnTo>
                <a:lnTo>
                  <a:pt x="3174" y="294"/>
                </a:lnTo>
                <a:lnTo>
                  <a:pt x="3184" y="300"/>
                </a:lnTo>
                <a:lnTo>
                  <a:pt x="3194" y="302"/>
                </a:lnTo>
                <a:lnTo>
                  <a:pt x="3208" y="304"/>
                </a:lnTo>
                <a:lnTo>
                  <a:pt x="3208" y="304"/>
                </a:lnTo>
                <a:close/>
                <a:moveTo>
                  <a:pt x="3208" y="286"/>
                </a:moveTo>
                <a:lnTo>
                  <a:pt x="3208" y="286"/>
                </a:lnTo>
                <a:lnTo>
                  <a:pt x="3200" y="286"/>
                </a:lnTo>
                <a:lnTo>
                  <a:pt x="3192" y="282"/>
                </a:lnTo>
                <a:lnTo>
                  <a:pt x="3186" y="280"/>
                </a:lnTo>
                <a:lnTo>
                  <a:pt x="3180" y="274"/>
                </a:lnTo>
                <a:lnTo>
                  <a:pt x="3176" y="268"/>
                </a:lnTo>
                <a:lnTo>
                  <a:pt x="3172" y="262"/>
                </a:lnTo>
                <a:lnTo>
                  <a:pt x="3170" y="254"/>
                </a:lnTo>
                <a:lnTo>
                  <a:pt x="3170" y="246"/>
                </a:lnTo>
                <a:lnTo>
                  <a:pt x="3170" y="246"/>
                </a:lnTo>
                <a:lnTo>
                  <a:pt x="3170" y="246"/>
                </a:lnTo>
                <a:lnTo>
                  <a:pt x="3170" y="238"/>
                </a:lnTo>
                <a:lnTo>
                  <a:pt x="3172" y="230"/>
                </a:lnTo>
                <a:lnTo>
                  <a:pt x="3176" y="224"/>
                </a:lnTo>
                <a:lnTo>
                  <a:pt x="3180" y="218"/>
                </a:lnTo>
                <a:lnTo>
                  <a:pt x="3186" y="214"/>
                </a:lnTo>
                <a:lnTo>
                  <a:pt x="3192" y="210"/>
                </a:lnTo>
                <a:lnTo>
                  <a:pt x="3200" y="208"/>
                </a:lnTo>
                <a:lnTo>
                  <a:pt x="3208" y="206"/>
                </a:lnTo>
                <a:lnTo>
                  <a:pt x="3208" y="206"/>
                </a:lnTo>
                <a:lnTo>
                  <a:pt x="3216" y="208"/>
                </a:lnTo>
                <a:lnTo>
                  <a:pt x="3222" y="210"/>
                </a:lnTo>
                <a:lnTo>
                  <a:pt x="3230" y="214"/>
                </a:lnTo>
                <a:lnTo>
                  <a:pt x="3234" y="218"/>
                </a:lnTo>
                <a:lnTo>
                  <a:pt x="3240" y="224"/>
                </a:lnTo>
                <a:lnTo>
                  <a:pt x="3242" y="230"/>
                </a:lnTo>
                <a:lnTo>
                  <a:pt x="3244" y="238"/>
                </a:lnTo>
                <a:lnTo>
                  <a:pt x="3246" y="246"/>
                </a:lnTo>
                <a:lnTo>
                  <a:pt x="3246" y="246"/>
                </a:lnTo>
                <a:lnTo>
                  <a:pt x="3246" y="246"/>
                </a:lnTo>
                <a:lnTo>
                  <a:pt x="3244" y="254"/>
                </a:lnTo>
                <a:lnTo>
                  <a:pt x="3242" y="262"/>
                </a:lnTo>
                <a:lnTo>
                  <a:pt x="3240" y="268"/>
                </a:lnTo>
                <a:lnTo>
                  <a:pt x="3234" y="274"/>
                </a:lnTo>
                <a:lnTo>
                  <a:pt x="3230" y="280"/>
                </a:lnTo>
                <a:lnTo>
                  <a:pt x="3222" y="282"/>
                </a:lnTo>
                <a:lnTo>
                  <a:pt x="3216" y="286"/>
                </a:lnTo>
                <a:lnTo>
                  <a:pt x="3208" y="286"/>
                </a:lnTo>
                <a:lnTo>
                  <a:pt x="3208" y="286"/>
                </a:lnTo>
                <a:close/>
                <a:moveTo>
                  <a:pt x="3298" y="302"/>
                </a:moveTo>
                <a:lnTo>
                  <a:pt x="3376" y="302"/>
                </a:lnTo>
                <a:lnTo>
                  <a:pt x="3376" y="284"/>
                </a:lnTo>
                <a:lnTo>
                  <a:pt x="3316" y="284"/>
                </a:lnTo>
                <a:lnTo>
                  <a:pt x="3316" y="190"/>
                </a:lnTo>
                <a:lnTo>
                  <a:pt x="3298" y="190"/>
                </a:lnTo>
                <a:lnTo>
                  <a:pt x="3298" y="302"/>
                </a:lnTo>
                <a:close/>
                <a:moveTo>
                  <a:pt x="3446" y="304"/>
                </a:moveTo>
                <a:lnTo>
                  <a:pt x="3446" y="304"/>
                </a:lnTo>
                <a:lnTo>
                  <a:pt x="3456" y="304"/>
                </a:lnTo>
                <a:lnTo>
                  <a:pt x="3466" y="300"/>
                </a:lnTo>
                <a:lnTo>
                  <a:pt x="3474" y="296"/>
                </a:lnTo>
                <a:lnTo>
                  <a:pt x="3480" y="292"/>
                </a:lnTo>
                <a:lnTo>
                  <a:pt x="3486" y="284"/>
                </a:lnTo>
                <a:lnTo>
                  <a:pt x="3490" y="276"/>
                </a:lnTo>
                <a:lnTo>
                  <a:pt x="3492" y="266"/>
                </a:lnTo>
                <a:lnTo>
                  <a:pt x="3494" y="254"/>
                </a:lnTo>
                <a:lnTo>
                  <a:pt x="3494" y="190"/>
                </a:lnTo>
                <a:lnTo>
                  <a:pt x="3474" y="190"/>
                </a:lnTo>
                <a:lnTo>
                  <a:pt x="3474" y="254"/>
                </a:lnTo>
                <a:lnTo>
                  <a:pt x="3474" y="254"/>
                </a:lnTo>
                <a:lnTo>
                  <a:pt x="3472" y="268"/>
                </a:lnTo>
                <a:lnTo>
                  <a:pt x="3470" y="274"/>
                </a:lnTo>
                <a:lnTo>
                  <a:pt x="3466" y="278"/>
                </a:lnTo>
                <a:lnTo>
                  <a:pt x="3462" y="282"/>
                </a:lnTo>
                <a:lnTo>
                  <a:pt x="3458" y="284"/>
                </a:lnTo>
                <a:lnTo>
                  <a:pt x="3446" y="286"/>
                </a:lnTo>
                <a:lnTo>
                  <a:pt x="3446" y="286"/>
                </a:lnTo>
                <a:lnTo>
                  <a:pt x="3434" y="284"/>
                </a:lnTo>
                <a:lnTo>
                  <a:pt x="3430" y="282"/>
                </a:lnTo>
                <a:lnTo>
                  <a:pt x="3426" y="278"/>
                </a:lnTo>
                <a:lnTo>
                  <a:pt x="3422" y="274"/>
                </a:lnTo>
                <a:lnTo>
                  <a:pt x="3420" y="268"/>
                </a:lnTo>
                <a:lnTo>
                  <a:pt x="3418" y="254"/>
                </a:lnTo>
                <a:lnTo>
                  <a:pt x="3418" y="190"/>
                </a:lnTo>
                <a:lnTo>
                  <a:pt x="3398" y="190"/>
                </a:lnTo>
                <a:lnTo>
                  <a:pt x="3398" y="254"/>
                </a:lnTo>
                <a:lnTo>
                  <a:pt x="3398" y="254"/>
                </a:lnTo>
                <a:lnTo>
                  <a:pt x="3398" y="266"/>
                </a:lnTo>
                <a:lnTo>
                  <a:pt x="3402" y="276"/>
                </a:lnTo>
                <a:lnTo>
                  <a:pt x="3406" y="284"/>
                </a:lnTo>
                <a:lnTo>
                  <a:pt x="3410" y="292"/>
                </a:lnTo>
                <a:lnTo>
                  <a:pt x="3418" y="296"/>
                </a:lnTo>
                <a:lnTo>
                  <a:pt x="3426" y="300"/>
                </a:lnTo>
                <a:lnTo>
                  <a:pt x="3436" y="304"/>
                </a:lnTo>
                <a:lnTo>
                  <a:pt x="3446" y="304"/>
                </a:lnTo>
                <a:lnTo>
                  <a:pt x="3446" y="304"/>
                </a:lnTo>
                <a:close/>
                <a:moveTo>
                  <a:pt x="3554" y="302"/>
                </a:moveTo>
                <a:lnTo>
                  <a:pt x="3574" y="302"/>
                </a:lnTo>
                <a:lnTo>
                  <a:pt x="3574" y="208"/>
                </a:lnTo>
                <a:lnTo>
                  <a:pt x="3610" y="208"/>
                </a:lnTo>
                <a:lnTo>
                  <a:pt x="3610" y="190"/>
                </a:lnTo>
                <a:lnTo>
                  <a:pt x="3518" y="190"/>
                </a:lnTo>
                <a:lnTo>
                  <a:pt x="3518" y="208"/>
                </a:lnTo>
                <a:lnTo>
                  <a:pt x="3554" y="208"/>
                </a:lnTo>
                <a:lnTo>
                  <a:pt x="3554" y="302"/>
                </a:lnTo>
                <a:close/>
                <a:moveTo>
                  <a:pt x="3636" y="302"/>
                </a:moveTo>
                <a:lnTo>
                  <a:pt x="3656" y="302"/>
                </a:lnTo>
                <a:lnTo>
                  <a:pt x="3656" y="190"/>
                </a:lnTo>
                <a:lnTo>
                  <a:pt x="3636" y="190"/>
                </a:lnTo>
                <a:lnTo>
                  <a:pt x="3636" y="302"/>
                </a:lnTo>
                <a:close/>
                <a:moveTo>
                  <a:pt x="3746" y="304"/>
                </a:moveTo>
                <a:lnTo>
                  <a:pt x="3746" y="304"/>
                </a:lnTo>
                <a:lnTo>
                  <a:pt x="3758" y="302"/>
                </a:lnTo>
                <a:lnTo>
                  <a:pt x="3770" y="300"/>
                </a:lnTo>
                <a:lnTo>
                  <a:pt x="3780" y="294"/>
                </a:lnTo>
                <a:lnTo>
                  <a:pt x="3788" y="288"/>
                </a:lnTo>
                <a:lnTo>
                  <a:pt x="3794" y="278"/>
                </a:lnTo>
                <a:lnTo>
                  <a:pt x="3800" y="268"/>
                </a:lnTo>
                <a:lnTo>
                  <a:pt x="3804" y="258"/>
                </a:lnTo>
                <a:lnTo>
                  <a:pt x="3804" y="246"/>
                </a:lnTo>
                <a:lnTo>
                  <a:pt x="3804" y="246"/>
                </a:lnTo>
                <a:lnTo>
                  <a:pt x="3804" y="246"/>
                </a:lnTo>
                <a:lnTo>
                  <a:pt x="3804" y="234"/>
                </a:lnTo>
                <a:lnTo>
                  <a:pt x="3800" y="224"/>
                </a:lnTo>
                <a:lnTo>
                  <a:pt x="3796" y="214"/>
                </a:lnTo>
                <a:lnTo>
                  <a:pt x="3788" y="206"/>
                </a:lnTo>
                <a:lnTo>
                  <a:pt x="3780" y="198"/>
                </a:lnTo>
                <a:lnTo>
                  <a:pt x="3770" y="192"/>
                </a:lnTo>
                <a:lnTo>
                  <a:pt x="3758" y="190"/>
                </a:lnTo>
                <a:lnTo>
                  <a:pt x="3746" y="188"/>
                </a:lnTo>
                <a:lnTo>
                  <a:pt x="3746" y="188"/>
                </a:lnTo>
                <a:lnTo>
                  <a:pt x="3734" y="190"/>
                </a:lnTo>
                <a:lnTo>
                  <a:pt x="3722" y="192"/>
                </a:lnTo>
                <a:lnTo>
                  <a:pt x="3712" y="198"/>
                </a:lnTo>
                <a:lnTo>
                  <a:pt x="3704" y="206"/>
                </a:lnTo>
                <a:lnTo>
                  <a:pt x="3696" y="214"/>
                </a:lnTo>
                <a:lnTo>
                  <a:pt x="3692" y="224"/>
                </a:lnTo>
                <a:lnTo>
                  <a:pt x="3688" y="234"/>
                </a:lnTo>
                <a:lnTo>
                  <a:pt x="3688" y="246"/>
                </a:lnTo>
                <a:lnTo>
                  <a:pt x="3688" y="246"/>
                </a:lnTo>
                <a:lnTo>
                  <a:pt x="3688" y="246"/>
                </a:lnTo>
                <a:lnTo>
                  <a:pt x="3688" y="258"/>
                </a:lnTo>
                <a:lnTo>
                  <a:pt x="3692" y="268"/>
                </a:lnTo>
                <a:lnTo>
                  <a:pt x="3696" y="278"/>
                </a:lnTo>
                <a:lnTo>
                  <a:pt x="3704" y="288"/>
                </a:lnTo>
                <a:lnTo>
                  <a:pt x="3712" y="294"/>
                </a:lnTo>
                <a:lnTo>
                  <a:pt x="3722" y="300"/>
                </a:lnTo>
                <a:lnTo>
                  <a:pt x="3734" y="302"/>
                </a:lnTo>
                <a:lnTo>
                  <a:pt x="3746" y="304"/>
                </a:lnTo>
                <a:lnTo>
                  <a:pt x="3746" y="304"/>
                </a:lnTo>
                <a:close/>
                <a:moveTo>
                  <a:pt x="3746" y="286"/>
                </a:moveTo>
                <a:lnTo>
                  <a:pt x="3746" y="286"/>
                </a:lnTo>
                <a:lnTo>
                  <a:pt x="3738" y="286"/>
                </a:lnTo>
                <a:lnTo>
                  <a:pt x="3730" y="282"/>
                </a:lnTo>
                <a:lnTo>
                  <a:pt x="3724" y="280"/>
                </a:lnTo>
                <a:lnTo>
                  <a:pt x="3718" y="274"/>
                </a:lnTo>
                <a:lnTo>
                  <a:pt x="3714" y="268"/>
                </a:lnTo>
                <a:lnTo>
                  <a:pt x="3710" y="262"/>
                </a:lnTo>
                <a:lnTo>
                  <a:pt x="3708" y="254"/>
                </a:lnTo>
                <a:lnTo>
                  <a:pt x="3708" y="246"/>
                </a:lnTo>
                <a:lnTo>
                  <a:pt x="3708" y="246"/>
                </a:lnTo>
                <a:lnTo>
                  <a:pt x="3708" y="246"/>
                </a:lnTo>
                <a:lnTo>
                  <a:pt x="3708" y="238"/>
                </a:lnTo>
                <a:lnTo>
                  <a:pt x="3710" y="230"/>
                </a:lnTo>
                <a:lnTo>
                  <a:pt x="3714" y="224"/>
                </a:lnTo>
                <a:lnTo>
                  <a:pt x="3718" y="218"/>
                </a:lnTo>
                <a:lnTo>
                  <a:pt x="3724" y="214"/>
                </a:lnTo>
                <a:lnTo>
                  <a:pt x="3730" y="210"/>
                </a:lnTo>
                <a:lnTo>
                  <a:pt x="3738" y="208"/>
                </a:lnTo>
                <a:lnTo>
                  <a:pt x="3746" y="206"/>
                </a:lnTo>
                <a:lnTo>
                  <a:pt x="3746" y="206"/>
                </a:lnTo>
                <a:lnTo>
                  <a:pt x="3754" y="208"/>
                </a:lnTo>
                <a:lnTo>
                  <a:pt x="3762" y="210"/>
                </a:lnTo>
                <a:lnTo>
                  <a:pt x="3768" y="214"/>
                </a:lnTo>
                <a:lnTo>
                  <a:pt x="3774" y="218"/>
                </a:lnTo>
                <a:lnTo>
                  <a:pt x="3778" y="224"/>
                </a:lnTo>
                <a:lnTo>
                  <a:pt x="3782" y="230"/>
                </a:lnTo>
                <a:lnTo>
                  <a:pt x="3784" y="238"/>
                </a:lnTo>
                <a:lnTo>
                  <a:pt x="3784" y="246"/>
                </a:lnTo>
                <a:lnTo>
                  <a:pt x="3784" y="246"/>
                </a:lnTo>
                <a:lnTo>
                  <a:pt x="3784" y="246"/>
                </a:lnTo>
                <a:lnTo>
                  <a:pt x="3784" y="254"/>
                </a:lnTo>
                <a:lnTo>
                  <a:pt x="3782" y="262"/>
                </a:lnTo>
                <a:lnTo>
                  <a:pt x="3778" y="268"/>
                </a:lnTo>
                <a:lnTo>
                  <a:pt x="3774" y="274"/>
                </a:lnTo>
                <a:lnTo>
                  <a:pt x="3768" y="280"/>
                </a:lnTo>
                <a:lnTo>
                  <a:pt x="3762" y="282"/>
                </a:lnTo>
                <a:lnTo>
                  <a:pt x="3754" y="286"/>
                </a:lnTo>
                <a:lnTo>
                  <a:pt x="3746" y="286"/>
                </a:lnTo>
                <a:lnTo>
                  <a:pt x="3746" y="286"/>
                </a:lnTo>
                <a:close/>
                <a:moveTo>
                  <a:pt x="3836" y="302"/>
                </a:moveTo>
                <a:lnTo>
                  <a:pt x="3856" y="302"/>
                </a:lnTo>
                <a:lnTo>
                  <a:pt x="3856" y="222"/>
                </a:lnTo>
                <a:lnTo>
                  <a:pt x="3916" y="302"/>
                </a:lnTo>
                <a:lnTo>
                  <a:pt x="3934" y="302"/>
                </a:lnTo>
                <a:lnTo>
                  <a:pt x="3934" y="190"/>
                </a:lnTo>
                <a:lnTo>
                  <a:pt x="3914" y="190"/>
                </a:lnTo>
                <a:lnTo>
                  <a:pt x="3914" y="268"/>
                </a:lnTo>
                <a:lnTo>
                  <a:pt x="3854" y="190"/>
                </a:lnTo>
                <a:lnTo>
                  <a:pt x="3836" y="190"/>
                </a:lnTo>
                <a:lnTo>
                  <a:pt x="3836" y="302"/>
                </a:lnTo>
                <a:close/>
                <a:moveTo>
                  <a:pt x="4008" y="304"/>
                </a:moveTo>
                <a:lnTo>
                  <a:pt x="4008" y="304"/>
                </a:lnTo>
                <a:lnTo>
                  <a:pt x="4016" y="304"/>
                </a:lnTo>
                <a:lnTo>
                  <a:pt x="4024" y="302"/>
                </a:lnTo>
                <a:lnTo>
                  <a:pt x="4032" y="298"/>
                </a:lnTo>
                <a:lnTo>
                  <a:pt x="4038" y="294"/>
                </a:lnTo>
                <a:lnTo>
                  <a:pt x="4042" y="290"/>
                </a:lnTo>
                <a:lnTo>
                  <a:pt x="4046" y="284"/>
                </a:lnTo>
                <a:lnTo>
                  <a:pt x="4048" y="278"/>
                </a:lnTo>
                <a:lnTo>
                  <a:pt x="4048" y="270"/>
                </a:lnTo>
                <a:lnTo>
                  <a:pt x="4048" y="270"/>
                </a:lnTo>
                <a:lnTo>
                  <a:pt x="4048" y="270"/>
                </a:lnTo>
                <a:lnTo>
                  <a:pt x="4048" y="264"/>
                </a:lnTo>
                <a:lnTo>
                  <a:pt x="4046" y="258"/>
                </a:lnTo>
                <a:lnTo>
                  <a:pt x="4044" y="254"/>
                </a:lnTo>
                <a:lnTo>
                  <a:pt x="4040" y="248"/>
                </a:lnTo>
                <a:lnTo>
                  <a:pt x="4028" y="242"/>
                </a:lnTo>
                <a:lnTo>
                  <a:pt x="4012" y="238"/>
                </a:lnTo>
                <a:lnTo>
                  <a:pt x="4012" y="238"/>
                </a:lnTo>
                <a:lnTo>
                  <a:pt x="4000" y="234"/>
                </a:lnTo>
                <a:lnTo>
                  <a:pt x="3992" y="230"/>
                </a:lnTo>
                <a:lnTo>
                  <a:pt x="3988" y="226"/>
                </a:lnTo>
                <a:lnTo>
                  <a:pt x="3986" y="220"/>
                </a:lnTo>
                <a:lnTo>
                  <a:pt x="3986" y="220"/>
                </a:lnTo>
                <a:lnTo>
                  <a:pt x="3986" y="220"/>
                </a:lnTo>
                <a:lnTo>
                  <a:pt x="3988" y="214"/>
                </a:lnTo>
                <a:lnTo>
                  <a:pt x="3990" y="210"/>
                </a:lnTo>
                <a:lnTo>
                  <a:pt x="3996" y="208"/>
                </a:lnTo>
                <a:lnTo>
                  <a:pt x="4004" y="206"/>
                </a:lnTo>
                <a:lnTo>
                  <a:pt x="4004" y="206"/>
                </a:lnTo>
                <a:lnTo>
                  <a:pt x="4012" y="206"/>
                </a:lnTo>
                <a:lnTo>
                  <a:pt x="4020" y="208"/>
                </a:lnTo>
                <a:lnTo>
                  <a:pt x="4028" y="212"/>
                </a:lnTo>
                <a:lnTo>
                  <a:pt x="4034" y="218"/>
                </a:lnTo>
                <a:lnTo>
                  <a:pt x="4046" y="202"/>
                </a:lnTo>
                <a:lnTo>
                  <a:pt x="4046" y="202"/>
                </a:lnTo>
                <a:lnTo>
                  <a:pt x="4036" y="196"/>
                </a:lnTo>
                <a:lnTo>
                  <a:pt x="4026" y="192"/>
                </a:lnTo>
                <a:lnTo>
                  <a:pt x="4016" y="190"/>
                </a:lnTo>
                <a:lnTo>
                  <a:pt x="4004" y="188"/>
                </a:lnTo>
                <a:lnTo>
                  <a:pt x="4004" y="188"/>
                </a:lnTo>
                <a:lnTo>
                  <a:pt x="3996" y="190"/>
                </a:lnTo>
                <a:lnTo>
                  <a:pt x="3990" y="190"/>
                </a:lnTo>
                <a:lnTo>
                  <a:pt x="3982" y="194"/>
                </a:lnTo>
                <a:lnTo>
                  <a:pt x="3976" y="198"/>
                </a:lnTo>
                <a:lnTo>
                  <a:pt x="3972" y="202"/>
                </a:lnTo>
                <a:lnTo>
                  <a:pt x="3970" y="208"/>
                </a:lnTo>
                <a:lnTo>
                  <a:pt x="3966" y="214"/>
                </a:lnTo>
                <a:lnTo>
                  <a:pt x="3966" y="222"/>
                </a:lnTo>
                <a:lnTo>
                  <a:pt x="3966" y="222"/>
                </a:lnTo>
                <a:lnTo>
                  <a:pt x="3966" y="222"/>
                </a:lnTo>
                <a:lnTo>
                  <a:pt x="3966" y="228"/>
                </a:lnTo>
                <a:lnTo>
                  <a:pt x="3968" y="234"/>
                </a:lnTo>
                <a:lnTo>
                  <a:pt x="3972" y="240"/>
                </a:lnTo>
                <a:lnTo>
                  <a:pt x="3976" y="244"/>
                </a:lnTo>
                <a:lnTo>
                  <a:pt x="3988" y="250"/>
                </a:lnTo>
                <a:lnTo>
                  <a:pt x="4004" y="254"/>
                </a:lnTo>
                <a:lnTo>
                  <a:pt x="4004" y="254"/>
                </a:lnTo>
                <a:lnTo>
                  <a:pt x="4016" y="258"/>
                </a:lnTo>
                <a:lnTo>
                  <a:pt x="4024" y="262"/>
                </a:lnTo>
                <a:lnTo>
                  <a:pt x="4028" y="266"/>
                </a:lnTo>
                <a:lnTo>
                  <a:pt x="4028" y="272"/>
                </a:lnTo>
                <a:lnTo>
                  <a:pt x="4028" y="272"/>
                </a:lnTo>
                <a:lnTo>
                  <a:pt x="4028" y="272"/>
                </a:lnTo>
                <a:lnTo>
                  <a:pt x="4028" y="278"/>
                </a:lnTo>
                <a:lnTo>
                  <a:pt x="4024" y="282"/>
                </a:lnTo>
                <a:lnTo>
                  <a:pt x="4018" y="286"/>
                </a:lnTo>
                <a:lnTo>
                  <a:pt x="4008" y="286"/>
                </a:lnTo>
                <a:lnTo>
                  <a:pt x="4008" y="286"/>
                </a:lnTo>
                <a:lnTo>
                  <a:pt x="4000" y="286"/>
                </a:lnTo>
                <a:lnTo>
                  <a:pt x="3990" y="282"/>
                </a:lnTo>
                <a:lnTo>
                  <a:pt x="3982" y="278"/>
                </a:lnTo>
                <a:lnTo>
                  <a:pt x="3974" y="272"/>
                </a:lnTo>
                <a:lnTo>
                  <a:pt x="3962" y="286"/>
                </a:lnTo>
                <a:lnTo>
                  <a:pt x="3962" y="286"/>
                </a:lnTo>
                <a:lnTo>
                  <a:pt x="3972" y="294"/>
                </a:lnTo>
                <a:lnTo>
                  <a:pt x="3984" y="300"/>
                </a:lnTo>
                <a:lnTo>
                  <a:pt x="3996" y="302"/>
                </a:lnTo>
                <a:lnTo>
                  <a:pt x="4008" y="304"/>
                </a:lnTo>
                <a:lnTo>
                  <a:pt x="4008" y="30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71"/>
        <p:cNvGrpSpPr/>
        <p:nvPr/>
      </p:nvGrpSpPr>
      <p:grpSpPr>
        <a:xfrm>
          <a:off x="0" y="0"/>
          <a:ext cx="0" cy="0"/>
          <a:chOff x="0" y="0"/>
          <a:chExt cx="0" cy="0"/>
        </a:xfrm>
      </p:grpSpPr>
      <p:sp>
        <p:nvSpPr>
          <p:cNvPr id="72" name="Google Shape;72;p140"/>
          <p:cNvSpPr txBox="1">
            <a:spLocks noGrp="1"/>
          </p:cNvSpPr>
          <p:nvPr>
            <p:ph type="body" idx="1"/>
          </p:nvPr>
        </p:nvSpPr>
        <p:spPr>
          <a:xfrm>
            <a:off x="459486" y="603504"/>
            <a:ext cx="8237538" cy="1752600"/>
          </a:xfrm>
          <a:prstGeom prst="rect">
            <a:avLst/>
          </a:prstGeom>
          <a:noFill/>
          <a:ln>
            <a:noFill/>
          </a:ln>
        </p:spPr>
        <p:txBody>
          <a:bodyPr spcFirstLastPara="1" wrap="square" lIns="0" tIns="45700" rIns="0" bIns="45700" anchor="t" anchorCtr="0">
            <a:noAutofit/>
          </a:bodyPr>
          <a:lstStyle>
            <a:lvl1pPr marL="457200" lvl="0" indent="-330200" algn="l">
              <a:lnSpc>
                <a:spcPct val="100000"/>
              </a:lnSpc>
              <a:spcBef>
                <a:spcPts val="320"/>
              </a:spcBef>
              <a:spcAft>
                <a:spcPts val="0"/>
              </a:spcAft>
              <a:buClr>
                <a:srgbClr val="181818"/>
              </a:buClr>
              <a:buSzPts val="16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04800" algn="l">
              <a:lnSpc>
                <a:spcPct val="100000"/>
              </a:lnSpc>
              <a:spcBef>
                <a:spcPts val="240"/>
              </a:spcBef>
              <a:spcAft>
                <a:spcPts val="0"/>
              </a:spcAft>
              <a:buClr>
                <a:srgbClr val="B5D084"/>
              </a:buClr>
              <a:buSzPts val="1200"/>
              <a:buChar char="•"/>
              <a:defRPr/>
            </a:lvl3pPr>
            <a:lvl4pPr marL="1828800" lvl="3" indent="-298450" algn="l">
              <a:lnSpc>
                <a:spcPct val="100000"/>
              </a:lnSpc>
              <a:spcBef>
                <a:spcPts val="220"/>
              </a:spcBef>
              <a:spcAft>
                <a:spcPts val="0"/>
              </a:spcAft>
              <a:buClr>
                <a:schemeClr val="dk1"/>
              </a:buClr>
              <a:buSzPts val="1100"/>
              <a:buChar char="–"/>
              <a:defRPr/>
            </a:lvl4pPr>
            <a:lvl5pPr marL="2286000" lvl="4" indent="-298450" algn="l">
              <a:lnSpc>
                <a:spcPct val="100000"/>
              </a:lnSpc>
              <a:spcBef>
                <a:spcPts val="220"/>
              </a:spcBef>
              <a:spcAft>
                <a:spcPts val="0"/>
              </a:spcAft>
              <a:buClr>
                <a:schemeClr val="dk1"/>
              </a:buClr>
              <a:buSzPts val="11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3" name="Google Shape;73;p140"/>
          <p:cNvSpPr txBox="1">
            <a:spLocks noGrp="1"/>
          </p:cNvSpPr>
          <p:nvPr>
            <p:ph type="dt" idx="10"/>
          </p:nvPr>
        </p:nvSpPr>
        <p:spPr>
          <a:xfrm>
            <a:off x="6899808" y="4828032"/>
            <a:ext cx="1083733" cy="273844"/>
          </a:xfrm>
          <a:prstGeom prst="rect">
            <a:avLst/>
          </a:prstGeom>
          <a:noFill/>
          <a:ln>
            <a:noFill/>
          </a:ln>
        </p:spPr>
        <p:txBody>
          <a:bodyPr spcFirstLastPara="1" wrap="square" lIns="91425" tIns="45700" rIns="0" bIns="45700" anchor="ctr" anchorCtr="0">
            <a:noAutofit/>
          </a:bodyPr>
          <a:lstStyle>
            <a:lvl1pPr lvl="0" algn="r">
              <a:lnSpc>
                <a:spcPct val="100000"/>
              </a:lnSpc>
              <a:spcBef>
                <a:spcPts val="0"/>
              </a:spcBef>
              <a:spcAft>
                <a:spcPts val="0"/>
              </a:spcAft>
              <a:buSzPts val="1400"/>
              <a:buNone/>
              <a:defRPr sz="1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40"/>
          <p:cNvSpPr txBox="1">
            <a:spLocks noGrp="1"/>
          </p:cNvSpPr>
          <p:nvPr>
            <p:ph type="sldNum" idx="12"/>
          </p:nvPr>
        </p:nvSpPr>
        <p:spPr>
          <a:xfrm>
            <a:off x="8158690" y="4828032"/>
            <a:ext cx="524935"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75" name="Google Shape;75;p140"/>
          <p:cNvSpPr txBox="1">
            <a:spLocks noGrp="1"/>
          </p:cNvSpPr>
          <p:nvPr>
            <p:ph type="title"/>
          </p:nvPr>
        </p:nvSpPr>
        <p:spPr>
          <a:xfrm>
            <a:off x="459486" y="1"/>
            <a:ext cx="8237538" cy="596900"/>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Clr>
                <a:srgbClr val="538C3F"/>
              </a:buClr>
              <a:buSzPts val="2000"/>
              <a:buFont typeface="Century Gothic"/>
              <a:buNone/>
              <a:defRPr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_Title Only">
  <p:cSld name="2_Title Only">
    <p:spTree>
      <p:nvGrpSpPr>
        <p:cNvPr id="1" name="Shape 76"/>
        <p:cNvGrpSpPr/>
        <p:nvPr/>
      </p:nvGrpSpPr>
      <p:grpSpPr>
        <a:xfrm>
          <a:off x="0" y="0"/>
          <a:ext cx="0" cy="0"/>
          <a:chOff x="0" y="0"/>
          <a:chExt cx="0" cy="0"/>
        </a:xfrm>
      </p:grpSpPr>
      <p:sp>
        <p:nvSpPr>
          <p:cNvPr id="77" name="Google Shape;77;p141"/>
          <p:cNvSpPr txBox="1">
            <a:spLocks noGrp="1"/>
          </p:cNvSpPr>
          <p:nvPr>
            <p:ph type="dt" idx="10"/>
          </p:nvPr>
        </p:nvSpPr>
        <p:spPr>
          <a:xfrm>
            <a:off x="6899808" y="4828032"/>
            <a:ext cx="1083733" cy="273844"/>
          </a:xfrm>
          <a:prstGeom prst="rect">
            <a:avLst/>
          </a:prstGeom>
          <a:noFill/>
          <a:ln>
            <a:noFill/>
          </a:ln>
        </p:spPr>
        <p:txBody>
          <a:bodyPr spcFirstLastPara="1" wrap="square" lIns="91425" tIns="45700" rIns="0"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41"/>
          <p:cNvSpPr txBox="1">
            <a:spLocks noGrp="1"/>
          </p:cNvSpPr>
          <p:nvPr>
            <p:ph type="sldNum" idx="12"/>
          </p:nvPr>
        </p:nvSpPr>
        <p:spPr>
          <a:xfrm>
            <a:off x="8264674" y="4825521"/>
            <a:ext cx="418952"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79" name="Google Shape;79;p141"/>
          <p:cNvSpPr txBox="1">
            <a:spLocks noGrp="1"/>
          </p:cNvSpPr>
          <p:nvPr>
            <p:ph type="title"/>
          </p:nvPr>
        </p:nvSpPr>
        <p:spPr>
          <a:xfrm>
            <a:off x="0" y="1"/>
            <a:ext cx="9144000" cy="596900"/>
          </a:xfrm>
          <a:prstGeom prst="rect">
            <a:avLst/>
          </a:prstGeom>
          <a:noFill/>
          <a:ln>
            <a:noFill/>
          </a:ln>
        </p:spPr>
        <p:txBody>
          <a:bodyPr spcFirstLastPara="1" wrap="square" lIns="457200" tIns="45700" rIns="274300" bIns="45700" anchor="ctr" anchorCtr="0">
            <a:noAutofit/>
          </a:bodyPr>
          <a:lstStyle>
            <a:lvl1pPr lvl="0" algn="l">
              <a:lnSpc>
                <a:spcPct val="100000"/>
              </a:lnSpc>
              <a:spcBef>
                <a:spcPts val="0"/>
              </a:spcBef>
              <a:spcAft>
                <a:spcPts val="0"/>
              </a:spcAft>
              <a:buClr>
                <a:srgbClr val="538C3F"/>
              </a:buClr>
              <a:buSzPts val="2000"/>
              <a:buFont typeface="Century Gothic"/>
              <a:buNone/>
              <a:defRPr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42"/>
          <p:cNvSpPr txBox="1">
            <a:spLocks noGrp="1"/>
          </p:cNvSpPr>
          <p:nvPr>
            <p:ph type="dt" idx="10"/>
          </p:nvPr>
        </p:nvSpPr>
        <p:spPr>
          <a:xfrm>
            <a:off x="6899808" y="4828032"/>
            <a:ext cx="1083733" cy="273844"/>
          </a:xfrm>
          <a:prstGeom prst="rect">
            <a:avLst/>
          </a:prstGeom>
          <a:noFill/>
          <a:ln>
            <a:noFill/>
          </a:ln>
        </p:spPr>
        <p:txBody>
          <a:bodyPr spcFirstLastPara="1" wrap="square" lIns="91425" tIns="45700" rIns="0"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42"/>
          <p:cNvSpPr txBox="1">
            <a:spLocks noGrp="1"/>
          </p:cNvSpPr>
          <p:nvPr>
            <p:ph type="sldNum" idx="12"/>
          </p:nvPr>
        </p:nvSpPr>
        <p:spPr>
          <a:xfrm>
            <a:off x="8264674" y="4825521"/>
            <a:ext cx="418952"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slideLayout" Target="../slideLayouts/slideLayout2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 Type="http://schemas.openxmlformats.org/officeDocument/2006/relationships/slideLayout" Target="../slideLayouts/slideLayout7.xml"/><Relationship Id="rId16" Type="http://schemas.openxmlformats.org/officeDocument/2006/relationships/slideLayout" Target="../slideLayouts/slideLayout21.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10" Type="http://schemas.openxmlformats.org/officeDocument/2006/relationships/slideLayout" Target="../slideLayouts/slideLayout15.xml"/><Relationship Id="rId19" Type="http://schemas.openxmlformats.org/officeDocument/2006/relationships/theme" Target="../theme/theme2.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36"/>
          <p:cNvSpPr/>
          <p:nvPr/>
        </p:nvSpPr>
        <p:spPr>
          <a:xfrm>
            <a:off x="0" y="4800604"/>
            <a:ext cx="9144000" cy="34925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eorgia"/>
              <a:ea typeface="Georgia"/>
              <a:cs typeface="Georgia"/>
              <a:sym typeface="Georgia"/>
            </a:endParaRPr>
          </a:p>
        </p:txBody>
      </p:sp>
      <p:sp>
        <p:nvSpPr>
          <p:cNvPr id="7" name="Google Shape;7;p136"/>
          <p:cNvSpPr txBox="1">
            <a:spLocks noGrp="1"/>
          </p:cNvSpPr>
          <p:nvPr>
            <p:ph type="title"/>
          </p:nvPr>
        </p:nvSpPr>
        <p:spPr>
          <a:xfrm>
            <a:off x="449263" y="336947"/>
            <a:ext cx="8237538" cy="726281"/>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538C3F"/>
              </a:buClr>
              <a:buSzPts val="3600"/>
              <a:buFont typeface="Century Gothic"/>
              <a:buNone/>
              <a:defRPr sz="3600" b="0" i="0" u="none" strike="noStrike" cap="none">
                <a:solidFill>
                  <a:srgbClr val="538C3F"/>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36"/>
          <p:cNvSpPr txBox="1">
            <a:spLocks noGrp="1"/>
          </p:cNvSpPr>
          <p:nvPr>
            <p:ph type="body" idx="1"/>
          </p:nvPr>
        </p:nvSpPr>
        <p:spPr>
          <a:xfrm>
            <a:off x="449263" y="1200151"/>
            <a:ext cx="8237538" cy="1752600"/>
          </a:xfrm>
          <a:prstGeom prst="rect">
            <a:avLst/>
          </a:prstGeom>
          <a:noFill/>
          <a:ln>
            <a:noFill/>
          </a:ln>
        </p:spPr>
        <p:txBody>
          <a:bodyPr spcFirstLastPara="1" wrap="square" lIns="0" tIns="45700" rIns="0" bIns="45700" anchor="t" anchorCtr="0">
            <a:noAutofit/>
          </a:bodyPr>
          <a:lstStyle>
            <a:lvl1pPr marL="457200" marR="0" lvl="0" indent="-330200" algn="l" rtl="0">
              <a:lnSpc>
                <a:spcPct val="100000"/>
              </a:lnSpc>
              <a:spcBef>
                <a:spcPts val="320"/>
              </a:spcBef>
              <a:spcAft>
                <a:spcPts val="0"/>
              </a:spcAft>
              <a:buClr>
                <a:srgbClr val="181818"/>
              </a:buClr>
              <a:buSzPts val="1600"/>
              <a:buFont typeface="Arial"/>
              <a:buChar char="•"/>
              <a:defRPr sz="1600" b="0" i="0" u="none" strike="noStrike" cap="none">
                <a:solidFill>
                  <a:srgbClr val="181818"/>
                </a:solidFill>
                <a:latin typeface="Georgia"/>
                <a:ea typeface="Georgia"/>
                <a:cs typeface="Georgia"/>
                <a:sym typeface="Georgia"/>
              </a:defRPr>
            </a:lvl1pPr>
            <a:lvl2pPr marL="914400" marR="0" lvl="1"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2pPr>
            <a:lvl3pPr marL="1371600" marR="0" lvl="2" indent="-304800" algn="l" rtl="0">
              <a:lnSpc>
                <a:spcPct val="100000"/>
              </a:lnSpc>
              <a:spcBef>
                <a:spcPts val="240"/>
              </a:spcBef>
              <a:spcAft>
                <a:spcPts val="0"/>
              </a:spcAft>
              <a:buClr>
                <a:srgbClr val="B5D084"/>
              </a:buClr>
              <a:buSzPts val="1200"/>
              <a:buFont typeface="Arial"/>
              <a:buChar char="•"/>
              <a:defRPr sz="1200" b="0" i="0" u="none" strike="noStrike" cap="none">
                <a:solidFill>
                  <a:srgbClr val="B5D084"/>
                </a:solidFill>
                <a:latin typeface="Georgia"/>
                <a:ea typeface="Georgia"/>
                <a:cs typeface="Georgia"/>
                <a:sym typeface="Georgia"/>
              </a:defRPr>
            </a:lvl3pPr>
            <a:lvl4pPr marL="1828800" marR="0" lvl="3" indent="-298450" algn="l" rtl="0">
              <a:lnSpc>
                <a:spcPct val="100000"/>
              </a:lnSpc>
              <a:spcBef>
                <a:spcPts val="220"/>
              </a:spcBef>
              <a:spcAft>
                <a:spcPts val="0"/>
              </a:spcAft>
              <a:buClr>
                <a:schemeClr val="dk1"/>
              </a:buClr>
              <a:buSzPts val="1100"/>
              <a:buFont typeface="Arial"/>
              <a:buChar char="–"/>
              <a:defRPr sz="1100" b="0" i="0" u="none" strike="noStrike" cap="none">
                <a:solidFill>
                  <a:schemeClr val="dk1"/>
                </a:solidFill>
                <a:latin typeface="Constantia"/>
                <a:ea typeface="Constantia"/>
                <a:cs typeface="Constantia"/>
                <a:sym typeface="Constantia"/>
              </a:defRPr>
            </a:lvl4pPr>
            <a:lvl5pPr marL="2286000" marR="0" lvl="4" indent="-298450" algn="l" rtl="0">
              <a:lnSpc>
                <a:spcPct val="100000"/>
              </a:lnSpc>
              <a:spcBef>
                <a:spcPts val="220"/>
              </a:spcBef>
              <a:spcAft>
                <a:spcPts val="0"/>
              </a:spcAft>
              <a:buClr>
                <a:schemeClr val="dk1"/>
              </a:buClr>
              <a:buSzPts val="1100"/>
              <a:buFont typeface="Arial"/>
              <a:buChar char="»"/>
              <a:defRPr sz="1100" b="0" i="0" u="none" strike="noStrike" cap="none">
                <a:solidFill>
                  <a:schemeClr val="dk1"/>
                </a:solidFill>
                <a:latin typeface="Constantia"/>
                <a:ea typeface="Constantia"/>
                <a:cs typeface="Constantia"/>
                <a:sym typeface="Constanti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9pPr>
          </a:lstStyle>
          <a:p>
            <a:endParaRPr/>
          </a:p>
        </p:txBody>
      </p:sp>
      <p:sp>
        <p:nvSpPr>
          <p:cNvPr id="9" name="Google Shape;9;p136"/>
          <p:cNvSpPr txBox="1">
            <a:spLocks noGrp="1"/>
          </p:cNvSpPr>
          <p:nvPr>
            <p:ph type="dt" idx="10"/>
          </p:nvPr>
        </p:nvSpPr>
        <p:spPr>
          <a:xfrm>
            <a:off x="7275513" y="4836244"/>
            <a:ext cx="708028" cy="273844"/>
          </a:xfrm>
          <a:prstGeom prst="rect">
            <a:avLst/>
          </a:prstGeom>
          <a:noFill/>
          <a:ln>
            <a:noFill/>
          </a:ln>
        </p:spPr>
        <p:txBody>
          <a:bodyPr spcFirstLastPara="1" wrap="square" lIns="91425" tIns="45700" rIns="0" bIns="45700" anchor="ctr" anchorCtr="0">
            <a:noAutofit/>
          </a:bodyPr>
          <a:lstStyle>
            <a:lvl1pPr marR="0" lvl="0" algn="r" rtl="0">
              <a:lnSpc>
                <a:spcPct val="100000"/>
              </a:lnSpc>
              <a:spcBef>
                <a:spcPts val="0"/>
              </a:spcBef>
              <a:spcAft>
                <a:spcPts val="0"/>
              </a:spcAft>
              <a:buClr>
                <a:srgbClr val="000000"/>
              </a:buClr>
              <a:buSzPts val="1400"/>
              <a:buFont typeface="Arial"/>
              <a:buNone/>
              <a:defRPr sz="1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0" name="Google Shape;10;p136"/>
          <p:cNvSpPr txBox="1">
            <a:spLocks noGrp="1"/>
          </p:cNvSpPr>
          <p:nvPr>
            <p:ph type="sldNum" idx="12"/>
          </p:nvPr>
        </p:nvSpPr>
        <p:spPr>
          <a:xfrm>
            <a:off x="8207375" y="4836244"/>
            <a:ext cx="479429"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1" name="Google Shape;11;p136"/>
          <p:cNvSpPr txBox="1"/>
          <p:nvPr/>
        </p:nvSpPr>
        <p:spPr>
          <a:xfrm>
            <a:off x="3048000" y="4898145"/>
            <a:ext cx="3770317" cy="15004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chemeClr val="lt1"/>
                </a:solidFill>
                <a:latin typeface="Century Gothic"/>
                <a:ea typeface="Century Gothic"/>
                <a:cs typeface="Century Gothic"/>
                <a:sym typeface="Century Gothic"/>
              </a:rPr>
              <a:t>Confidential and Proprietary to Daugherty Business Solutions</a:t>
            </a:r>
            <a:endParaRPr sz="1400" b="0" i="0" u="none" strike="noStrike" cap="none">
              <a:solidFill>
                <a:srgbClr val="000000"/>
              </a:solidFill>
              <a:latin typeface="Arial"/>
              <a:ea typeface="Arial"/>
              <a:cs typeface="Arial"/>
              <a:sym typeface="Arial"/>
            </a:endParaRPr>
          </a:p>
        </p:txBody>
      </p:sp>
      <p:sp>
        <p:nvSpPr>
          <p:cNvPr id="12" name="Google Shape;12;p136"/>
          <p:cNvSpPr/>
          <p:nvPr/>
        </p:nvSpPr>
        <p:spPr>
          <a:xfrm>
            <a:off x="454025" y="4902685"/>
            <a:ext cx="2023533" cy="143967"/>
          </a:xfrm>
          <a:custGeom>
            <a:avLst/>
            <a:gdLst/>
            <a:ahLst/>
            <a:cxnLst/>
            <a:rect l="l" t="t" r="r" b="b"/>
            <a:pathLst>
              <a:path w="4048" h="384" extrusionOk="0">
                <a:moveTo>
                  <a:pt x="100" y="304"/>
                </a:moveTo>
                <a:lnTo>
                  <a:pt x="100" y="304"/>
                </a:lnTo>
                <a:lnTo>
                  <a:pt x="118" y="304"/>
                </a:lnTo>
                <a:lnTo>
                  <a:pt x="134" y="300"/>
                </a:lnTo>
                <a:lnTo>
                  <a:pt x="148" y="298"/>
                </a:lnTo>
                <a:lnTo>
                  <a:pt x="162" y="292"/>
                </a:lnTo>
                <a:lnTo>
                  <a:pt x="176" y="288"/>
                </a:lnTo>
                <a:lnTo>
                  <a:pt x="188" y="280"/>
                </a:lnTo>
                <a:lnTo>
                  <a:pt x="200" y="272"/>
                </a:lnTo>
                <a:lnTo>
                  <a:pt x="210" y="262"/>
                </a:lnTo>
                <a:lnTo>
                  <a:pt x="218" y="252"/>
                </a:lnTo>
                <a:lnTo>
                  <a:pt x="226" y="240"/>
                </a:lnTo>
                <a:lnTo>
                  <a:pt x="234" y="228"/>
                </a:lnTo>
                <a:lnTo>
                  <a:pt x="240" y="214"/>
                </a:lnTo>
                <a:lnTo>
                  <a:pt x="244" y="200"/>
                </a:lnTo>
                <a:lnTo>
                  <a:pt x="248" y="184"/>
                </a:lnTo>
                <a:lnTo>
                  <a:pt x="250" y="168"/>
                </a:lnTo>
                <a:lnTo>
                  <a:pt x="250" y="150"/>
                </a:lnTo>
                <a:lnTo>
                  <a:pt x="250" y="150"/>
                </a:lnTo>
                <a:lnTo>
                  <a:pt x="250" y="134"/>
                </a:lnTo>
                <a:lnTo>
                  <a:pt x="248" y="118"/>
                </a:lnTo>
                <a:lnTo>
                  <a:pt x="244" y="104"/>
                </a:lnTo>
                <a:lnTo>
                  <a:pt x="240" y="90"/>
                </a:lnTo>
                <a:lnTo>
                  <a:pt x="234" y="76"/>
                </a:lnTo>
                <a:lnTo>
                  <a:pt x="228" y="64"/>
                </a:lnTo>
                <a:lnTo>
                  <a:pt x="220" y="52"/>
                </a:lnTo>
                <a:lnTo>
                  <a:pt x="212" y="42"/>
                </a:lnTo>
                <a:lnTo>
                  <a:pt x="202" y="32"/>
                </a:lnTo>
                <a:lnTo>
                  <a:pt x="192" y="24"/>
                </a:lnTo>
                <a:lnTo>
                  <a:pt x="180" y="16"/>
                </a:lnTo>
                <a:lnTo>
                  <a:pt x="168" y="10"/>
                </a:lnTo>
                <a:lnTo>
                  <a:pt x="156" y="6"/>
                </a:lnTo>
                <a:lnTo>
                  <a:pt x="142" y="2"/>
                </a:lnTo>
                <a:lnTo>
                  <a:pt x="128" y="0"/>
                </a:lnTo>
                <a:lnTo>
                  <a:pt x="112" y="0"/>
                </a:lnTo>
                <a:lnTo>
                  <a:pt x="0" y="0"/>
                </a:lnTo>
                <a:lnTo>
                  <a:pt x="0" y="304"/>
                </a:lnTo>
                <a:lnTo>
                  <a:pt x="100" y="304"/>
                </a:lnTo>
                <a:close/>
                <a:moveTo>
                  <a:pt x="56" y="42"/>
                </a:moveTo>
                <a:lnTo>
                  <a:pt x="110" y="42"/>
                </a:lnTo>
                <a:lnTo>
                  <a:pt x="110" y="42"/>
                </a:lnTo>
                <a:lnTo>
                  <a:pt x="126" y="44"/>
                </a:lnTo>
                <a:lnTo>
                  <a:pt x="142" y="50"/>
                </a:lnTo>
                <a:lnTo>
                  <a:pt x="156" y="60"/>
                </a:lnTo>
                <a:lnTo>
                  <a:pt x="168" y="72"/>
                </a:lnTo>
                <a:lnTo>
                  <a:pt x="176" y="88"/>
                </a:lnTo>
                <a:lnTo>
                  <a:pt x="184" y="106"/>
                </a:lnTo>
                <a:lnTo>
                  <a:pt x="188" y="128"/>
                </a:lnTo>
                <a:lnTo>
                  <a:pt x="190" y="150"/>
                </a:lnTo>
                <a:lnTo>
                  <a:pt x="190" y="150"/>
                </a:lnTo>
                <a:lnTo>
                  <a:pt x="188" y="174"/>
                </a:lnTo>
                <a:lnTo>
                  <a:pt x="184" y="194"/>
                </a:lnTo>
                <a:lnTo>
                  <a:pt x="176" y="214"/>
                </a:lnTo>
                <a:lnTo>
                  <a:pt x="166" y="230"/>
                </a:lnTo>
                <a:lnTo>
                  <a:pt x="154" y="242"/>
                </a:lnTo>
                <a:lnTo>
                  <a:pt x="138" y="252"/>
                </a:lnTo>
                <a:lnTo>
                  <a:pt x="122" y="258"/>
                </a:lnTo>
                <a:lnTo>
                  <a:pt x="102" y="258"/>
                </a:lnTo>
                <a:lnTo>
                  <a:pt x="56" y="258"/>
                </a:lnTo>
                <a:lnTo>
                  <a:pt x="56" y="42"/>
                </a:lnTo>
                <a:close/>
                <a:moveTo>
                  <a:pt x="484" y="258"/>
                </a:moveTo>
                <a:lnTo>
                  <a:pt x="484" y="156"/>
                </a:lnTo>
                <a:lnTo>
                  <a:pt x="484" y="156"/>
                </a:lnTo>
                <a:lnTo>
                  <a:pt x="484" y="132"/>
                </a:lnTo>
                <a:lnTo>
                  <a:pt x="480" y="114"/>
                </a:lnTo>
                <a:lnTo>
                  <a:pt x="476" y="108"/>
                </a:lnTo>
                <a:lnTo>
                  <a:pt x="472" y="102"/>
                </a:lnTo>
                <a:lnTo>
                  <a:pt x="462" y="90"/>
                </a:lnTo>
                <a:lnTo>
                  <a:pt x="462" y="90"/>
                </a:lnTo>
                <a:lnTo>
                  <a:pt x="450" y="84"/>
                </a:lnTo>
                <a:lnTo>
                  <a:pt x="434" y="78"/>
                </a:lnTo>
                <a:lnTo>
                  <a:pt x="416" y="76"/>
                </a:lnTo>
                <a:lnTo>
                  <a:pt x="394" y="74"/>
                </a:lnTo>
                <a:lnTo>
                  <a:pt x="394" y="74"/>
                </a:lnTo>
                <a:lnTo>
                  <a:pt x="372" y="76"/>
                </a:lnTo>
                <a:lnTo>
                  <a:pt x="352" y="78"/>
                </a:lnTo>
                <a:lnTo>
                  <a:pt x="336" y="84"/>
                </a:lnTo>
                <a:lnTo>
                  <a:pt x="322" y="92"/>
                </a:lnTo>
                <a:lnTo>
                  <a:pt x="322" y="92"/>
                </a:lnTo>
                <a:lnTo>
                  <a:pt x="310" y="102"/>
                </a:lnTo>
                <a:lnTo>
                  <a:pt x="300" y="110"/>
                </a:lnTo>
                <a:lnTo>
                  <a:pt x="296" y="122"/>
                </a:lnTo>
                <a:lnTo>
                  <a:pt x="292" y="138"/>
                </a:lnTo>
                <a:lnTo>
                  <a:pt x="334" y="146"/>
                </a:lnTo>
                <a:lnTo>
                  <a:pt x="334" y="146"/>
                </a:lnTo>
                <a:lnTo>
                  <a:pt x="338" y="136"/>
                </a:lnTo>
                <a:lnTo>
                  <a:pt x="340" y="130"/>
                </a:lnTo>
                <a:lnTo>
                  <a:pt x="346" y="124"/>
                </a:lnTo>
                <a:lnTo>
                  <a:pt x="352" y="118"/>
                </a:lnTo>
                <a:lnTo>
                  <a:pt x="358" y="114"/>
                </a:lnTo>
                <a:lnTo>
                  <a:pt x="366" y="112"/>
                </a:lnTo>
                <a:lnTo>
                  <a:pt x="388" y="110"/>
                </a:lnTo>
                <a:lnTo>
                  <a:pt x="388" y="110"/>
                </a:lnTo>
                <a:lnTo>
                  <a:pt x="398" y="110"/>
                </a:lnTo>
                <a:lnTo>
                  <a:pt x="408" y="112"/>
                </a:lnTo>
                <a:lnTo>
                  <a:pt x="416" y="114"/>
                </a:lnTo>
                <a:lnTo>
                  <a:pt x="422" y="118"/>
                </a:lnTo>
                <a:lnTo>
                  <a:pt x="428" y="124"/>
                </a:lnTo>
                <a:lnTo>
                  <a:pt x="432" y="130"/>
                </a:lnTo>
                <a:lnTo>
                  <a:pt x="434" y="136"/>
                </a:lnTo>
                <a:lnTo>
                  <a:pt x="434" y="146"/>
                </a:lnTo>
                <a:lnTo>
                  <a:pt x="434" y="162"/>
                </a:lnTo>
                <a:lnTo>
                  <a:pt x="434" y="162"/>
                </a:lnTo>
                <a:lnTo>
                  <a:pt x="422" y="162"/>
                </a:lnTo>
                <a:lnTo>
                  <a:pt x="422" y="162"/>
                </a:lnTo>
                <a:lnTo>
                  <a:pt x="390" y="162"/>
                </a:lnTo>
                <a:lnTo>
                  <a:pt x="362" y="166"/>
                </a:lnTo>
                <a:lnTo>
                  <a:pt x="338" y="172"/>
                </a:lnTo>
                <a:lnTo>
                  <a:pt x="320" y="182"/>
                </a:lnTo>
                <a:lnTo>
                  <a:pt x="304" y="192"/>
                </a:lnTo>
                <a:lnTo>
                  <a:pt x="294" y="206"/>
                </a:lnTo>
                <a:lnTo>
                  <a:pt x="290" y="212"/>
                </a:lnTo>
                <a:lnTo>
                  <a:pt x="286" y="222"/>
                </a:lnTo>
                <a:lnTo>
                  <a:pt x="284" y="238"/>
                </a:lnTo>
                <a:lnTo>
                  <a:pt x="284" y="238"/>
                </a:lnTo>
                <a:lnTo>
                  <a:pt x="286" y="254"/>
                </a:lnTo>
                <a:lnTo>
                  <a:pt x="290" y="268"/>
                </a:lnTo>
                <a:lnTo>
                  <a:pt x="296" y="278"/>
                </a:lnTo>
                <a:lnTo>
                  <a:pt x="306" y="288"/>
                </a:lnTo>
                <a:lnTo>
                  <a:pt x="316" y="298"/>
                </a:lnTo>
                <a:lnTo>
                  <a:pt x="328" y="304"/>
                </a:lnTo>
                <a:lnTo>
                  <a:pt x="344" y="306"/>
                </a:lnTo>
                <a:lnTo>
                  <a:pt x="360" y="308"/>
                </a:lnTo>
                <a:lnTo>
                  <a:pt x="360" y="308"/>
                </a:lnTo>
                <a:lnTo>
                  <a:pt x="374" y="308"/>
                </a:lnTo>
                <a:lnTo>
                  <a:pt x="388" y="304"/>
                </a:lnTo>
                <a:lnTo>
                  <a:pt x="402" y="298"/>
                </a:lnTo>
                <a:lnTo>
                  <a:pt x="414" y="290"/>
                </a:lnTo>
                <a:lnTo>
                  <a:pt x="414" y="290"/>
                </a:lnTo>
                <a:lnTo>
                  <a:pt x="420" y="284"/>
                </a:lnTo>
                <a:lnTo>
                  <a:pt x="424" y="278"/>
                </a:lnTo>
                <a:lnTo>
                  <a:pt x="434" y="258"/>
                </a:lnTo>
                <a:lnTo>
                  <a:pt x="434" y="258"/>
                </a:lnTo>
                <a:lnTo>
                  <a:pt x="438" y="282"/>
                </a:lnTo>
                <a:lnTo>
                  <a:pt x="442" y="304"/>
                </a:lnTo>
                <a:lnTo>
                  <a:pt x="492" y="304"/>
                </a:lnTo>
                <a:lnTo>
                  <a:pt x="492" y="304"/>
                </a:lnTo>
                <a:lnTo>
                  <a:pt x="486" y="280"/>
                </a:lnTo>
                <a:lnTo>
                  <a:pt x="484" y="258"/>
                </a:lnTo>
                <a:lnTo>
                  <a:pt x="484" y="258"/>
                </a:lnTo>
                <a:close/>
                <a:moveTo>
                  <a:pt x="434" y="210"/>
                </a:moveTo>
                <a:lnTo>
                  <a:pt x="434" y="210"/>
                </a:lnTo>
                <a:lnTo>
                  <a:pt x="434" y="222"/>
                </a:lnTo>
                <a:lnTo>
                  <a:pt x="430" y="234"/>
                </a:lnTo>
                <a:lnTo>
                  <a:pt x="426" y="244"/>
                </a:lnTo>
                <a:lnTo>
                  <a:pt x="418" y="254"/>
                </a:lnTo>
                <a:lnTo>
                  <a:pt x="410" y="260"/>
                </a:lnTo>
                <a:lnTo>
                  <a:pt x="400" y="266"/>
                </a:lnTo>
                <a:lnTo>
                  <a:pt x="388" y="268"/>
                </a:lnTo>
                <a:lnTo>
                  <a:pt x="376" y="270"/>
                </a:lnTo>
                <a:lnTo>
                  <a:pt x="376" y="270"/>
                </a:lnTo>
                <a:lnTo>
                  <a:pt x="368" y="270"/>
                </a:lnTo>
                <a:lnTo>
                  <a:pt x="360" y="268"/>
                </a:lnTo>
                <a:lnTo>
                  <a:pt x="352" y="264"/>
                </a:lnTo>
                <a:lnTo>
                  <a:pt x="348" y="260"/>
                </a:lnTo>
                <a:lnTo>
                  <a:pt x="342" y="256"/>
                </a:lnTo>
                <a:lnTo>
                  <a:pt x="340" y="250"/>
                </a:lnTo>
                <a:lnTo>
                  <a:pt x="338" y="244"/>
                </a:lnTo>
                <a:lnTo>
                  <a:pt x="336" y="236"/>
                </a:lnTo>
                <a:lnTo>
                  <a:pt x="336" y="236"/>
                </a:lnTo>
                <a:lnTo>
                  <a:pt x="338" y="226"/>
                </a:lnTo>
                <a:lnTo>
                  <a:pt x="344" y="216"/>
                </a:lnTo>
                <a:lnTo>
                  <a:pt x="350" y="208"/>
                </a:lnTo>
                <a:lnTo>
                  <a:pt x="362" y="202"/>
                </a:lnTo>
                <a:lnTo>
                  <a:pt x="362" y="202"/>
                </a:lnTo>
                <a:lnTo>
                  <a:pt x="376" y="196"/>
                </a:lnTo>
                <a:lnTo>
                  <a:pt x="394" y="192"/>
                </a:lnTo>
                <a:lnTo>
                  <a:pt x="412" y="190"/>
                </a:lnTo>
                <a:lnTo>
                  <a:pt x="432" y="190"/>
                </a:lnTo>
                <a:lnTo>
                  <a:pt x="434" y="190"/>
                </a:lnTo>
                <a:lnTo>
                  <a:pt x="434" y="210"/>
                </a:lnTo>
                <a:close/>
                <a:moveTo>
                  <a:pt x="728" y="78"/>
                </a:moveTo>
                <a:lnTo>
                  <a:pt x="676" y="78"/>
                </a:lnTo>
                <a:lnTo>
                  <a:pt x="676" y="186"/>
                </a:lnTo>
                <a:lnTo>
                  <a:pt x="676" y="186"/>
                </a:lnTo>
                <a:lnTo>
                  <a:pt x="674" y="214"/>
                </a:lnTo>
                <a:lnTo>
                  <a:pt x="672" y="224"/>
                </a:lnTo>
                <a:lnTo>
                  <a:pt x="670" y="234"/>
                </a:lnTo>
                <a:lnTo>
                  <a:pt x="670" y="234"/>
                </a:lnTo>
                <a:lnTo>
                  <a:pt x="662" y="246"/>
                </a:lnTo>
                <a:lnTo>
                  <a:pt x="652" y="256"/>
                </a:lnTo>
                <a:lnTo>
                  <a:pt x="640" y="262"/>
                </a:lnTo>
                <a:lnTo>
                  <a:pt x="626" y="264"/>
                </a:lnTo>
                <a:lnTo>
                  <a:pt x="626" y="264"/>
                </a:lnTo>
                <a:lnTo>
                  <a:pt x="618" y="264"/>
                </a:lnTo>
                <a:lnTo>
                  <a:pt x="612" y="262"/>
                </a:lnTo>
                <a:lnTo>
                  <a:pt x="606" y="260"/>
                </a:lnTo>
                <a:lnTo>
                  <a:pt x="602" y="254"/>
                </a:lnTo>
                <a:lnTo>
                  <a:pt x="598" y="250"/>
                </a:lnTo>
                <a:lnTo>
                  <a:pt x="596" y="242"/>
                </a:lnTo>
                <a:lnTo>
                  <a:pt x="594" y="226"/>
                </a:lnTo>
                <a:lnTo>
                  <a:pt x="594" y="78"/>
                </a:lnTo>
                <a:lnTo>
                  <a:pt x="542" y="78"/>
                </a:lnTo>
                <a:lnTo>
                  <a:pt x="542" y="236"/>
                </a:lnTo>
                <a:lnTo>
                  <a:pt x="542" y="236"/>
                </a:lnTo>
                <a:lnTo>
                  <a:pt x="544" y="252"/>
                </a:lnTo>
                <a:lnTo>
                  <a:pt x="546" y="266"/>
                </a:lnTo>
                <a:lnTo>
                  <a:pt x="552" y="278"/>
                </a:lnTo>
                <a:lnTo>
                  <a:pt x="560" y="290"/>
                </a:lnTo>
                <a:lnTo>
                  <a:pt x="570" y="298"/>
                </a:lnTo>
                <a:lnTo>
                  <a:pt x="580" y="304"/>
                </a:lnTo>
                <a:lnTo>
                  <a:pt x="594" y="308"/>
                </a:lnTo>
                <a:lnTo>
                  <a:pt x="608" y="308"/>
                </a:lnTo>
                <a:lnTo>
                  <a:pt x="608" y="308"/>
                </a:lnTo>
                <a:lnTo>
                  <a:pt x="622" y="308"/>
                </a:lnTo>
                <a:lnTo>
                  <a:pt x="634" y="304"/>
                </a:lnTo>
                <a:lnTo>
                  <a:pt x="646" y="300"/>
                </a:lnTo>
                <a:lnTo>
                  <a:pt x="656" y="292"/>
                </a:lnTo>
                <a:lnTo>
                  <a:pt x="656" y="292"/>
                </a:lnTo>
                <a:lnTo>
                  <a:pt x="664" y="284"/>
                </a:lnTo>
                <a:lnTo>
                  <a:pt x="670" y="278"/>
                </a:lnTo>
                <a:lnTo>
                  <a:pt x="674" y="268"/>
                </a:lnTo>
                <a:lnTo>
                  <a:pt x="680" y="254"/>
                </a:lnTo>
                <a:lnTo>
                  <a:pt x="680" y="304"/>
                </a:lnTo>
                <a:lnTo>
                  <a:pt x="728" y="304"/>
                </a:lnTo>
                <a:lnTo>
                  <a:pt x="728" y="78"/>
                </a:lnTo>
                <a:close/>
                <a:moveTo>
                  <a:pt x="974" y="36"/>
                </a:moveTo>
                <a:lnTo>
                  <a:pt x="974" y="36"/>
                </a:lnTo>
                <a:lnTo>
                  <a:pt x="962" y="36"/>
                </a:lnTo>
                <a:lnTo>
                  <a:pt x="954" y="38"/>
                </a:lnTo>
                <a:lnTo>
                  <a:pt x="946" y="42"/>
                </a:lnTo>
                <a:lnTo>
                  <a:pt x="938" y="46"/>
                </a:lnTo>
                <a:lnTo>
                  <a:pt x="932" y="52"/>
                </a:lnTo>
                <a:lnTo>
                  <a:pt x="926" y="60"/>
                </a:lnTo>
                <a:lnTo>
                  <a:pt x="922" y="68"/>
                </a:lnTo>
                <a:lnTo>
                  <a:pt x="920" y="78"/>
                </a:lnTo>
                <a:lnTo>
                  <a:pt x="920" y="78"/>
                </a:lnTo>
                <a:lnTo>
                  <a:pt x="896" y="76"/>
                </a:lnTo>
                <a:lnTo>
                  <a:pt x="876" y="74"/>
                </a:lnTo>
                <a:lnTo>
                  <a:pt x="876" y="74"/>
                </a:lnTo>
                <a:lnTo>
                  <a:pt x="856" y="76"/>
                </a:lnTo>
                <a:lnTo>
                  <a:pt x="838" y="78"/>
                </a:lnTo>
                <a:lnTo>
                  <a:pt x="822" y="84"/>
                </a:lnTo>
                <a:lnTo>
                  <a:pt x="808" y="92"/>
                </a:lnTo>
                <a:lnTo>
                  <a:pt x="798" y="102"/>
                </a:lnTo>
                <a:lnTo>
                  <a:pt x="790" y="114"/>
                </a:lnTo>
                <a:lnTo>
                  <a:pt x="784" y="128"/>
                </a:lnTo>
                <a:lnTo>
                  <a:pt x="782" y="142"/>
                </a:lnTo>
                <a:lnTo>
                  <a:pt x="782" y="142"/>
                </a:lnTo>
                <a:lnTo>
                  <a:pt x="784" y="158"/>
                </a:lnTo>
                <a:lnTo>
                  <a:pt x="790" y="170"/>
                </a:lnTo>
                <a:lnTo>
                  <a:pt x="800" y="182"/>
                </a:lnTo>
                <a:lnTo>
                  <a:pt x="814" y="194"/>
                </a:lnTo>
                <a:lnTo>
                  <a:pt x="814" y="194"/>
                </a:lnTo>
                <a:lnTo>
                  <a:pt x="798" y="204"/>
                </a:lnTo>
                <a:lnTo>
                  <a:pt x="786" y="214"/>
                </a:lnTo>
                <a:lnTo>
                  <a:pt x="782" y="220"/>
                </a:lnTo>
                <a:lnTo>
                  <a:pt x="780" y="226"/>
                </a:lnTo>
                <a:lnTo>
                  <a:pt x="778" y="240"/>
                </a:lnTo>
                <a:lnTo>
                  <a:pt x="778" y="240"/>
                </a:lnTo>
                <a:lnTo>
                  <a:pt x="780" y="250"/>
                </a:lnTo>
                <a:lnTo>
                  <a:pt x="782" y="260"/>
                </a:lnTo>
                <a:lnTo>
                  <a:pt x="790" y="268"/>
                </a:lnTo>
                <a:lnTo>
                  <a:pt x="800" y="278"/>
                </a:lnTo>
                <a:lnTo>
                  <a:pt x="800" y="278"/>
                </a:lnTo>
                <a:lnTo>
                  <a:pt x="784" y="288"/>
                </a:lnTo>
                <a:lnTo>
                  <a:pt x="774" y="298"/>
                </a:lnTo>
                <a:lnTo>
                  <a:pt x="768" y="310"/>
                </a:lnTo>
                <a:lnTo>
                  <a:pt x="766" y="324"/>
                </a:lnTo>
                <a:lnTo>
                  <a:pt x="766" y="324"/>
                </a:lnTo>
                <a:lnTo>
                  <a:pt x="768" y="338"/>
                </a:lnTo>
                <a:lnTo>
                  <a:pt x="774" y="350"/>
                </a:lnTo>
                <a:lnTo>
                  <a:pt x="782" y="360"/>
                </a:lnTo>
                <a:lnTo>
                  <a:pt x="794" y="370"/>
                </a:lnTo>
                <a:lnTo>
                  <a:pt x="808" y="376"/>
                </a:lnTo>
                <a:lnTo>
                  <a:pt x="828" y="380"/>
                </a:lnTo>
                <a:lnTo>
                  <a:pt x="850" y="384"/>
                </a:lnTo>
                <a:lnTo>
                  <a:pt x="876" y="384"/>
                </a:lnTo>
                <a:lnTo>
                  <a:pt x="876" y="384"/>
                </a:lnTo>
                <a:lnTo>
                  <a:pt x="902" y="384"/>
                </a:lnTo>
                <a:lnTo>
                  <a:pt x="924" y="380"/>
                </a:lnTo>
                <a:lnTo>
                  <a:pt x="944" y="374"/>
                </a:lnTo>
                <a:lnTo>
                  <a:pt x="962" y="364"/>
                </a:lnTo>
                <a:lnTo>
                  <a:pt x="974" y="354"/>
                </a:lnTo>
                <a:lnTo>
                  <a:pt x="984" y="342"/>
                </a:lnTo>
                <a:lnTo>
                  <a:pt x="990" y="326"/>
                </a:lnTo>
                <a:lnTo>
                  <a:pt x="992" y="310"/>
                </a:lnTo>
                <a:lnTo>
                  <a:pt x="992" y="310"/>
                </a:lnTo>
                <a:lnTo>
                  <a:pt x="992" y="298"/>
                </a:lnTo>
                <a:lnTo>
                  <a:pt x="988" y="286"/>
                </a:lnTo>
                <a:lnTo>
                  <a:pt x="980" y="276"/>
                </a:lnTo>
                <a:lnTo>
                  <a:pt x="972" y="266"/>
                </a:lnTo>
                <a:lnTo>
                  <a:pt x="962" y="258"/>
                </a:lnTo>
                <a:lnTo>
                  <a:pt x="950" y="254"/>
                </a:lnTo>
                <a:lnTo>
                  <a:pt x="934" y="250"/>
                </a:lnTo>
                <a:lnTo>
                  <a:pt x="920" y="248"/>
                </a:lnTo>
                <a:lnTo>
                  <a:pt x="852" y="248"/>
                </a:lnTo>
                <a:lnTo>
                  <a:pt x="852" y="248"/>
                </a:lnTo>
                <a:lnTo>
                  <a:pt x="840" y="248"/>
                </a:lnTo>
                <a:lnTo>
                  <a:pt x="830" y="242"/>
                </a:lnTo>
                <a:lnTo>
                  <a:pt x="824" y="236"/>
                </a:lnTo>
                <a:lnTo>
                  <a:pt x="822" y="226"/>
                </a:lnTo>
                <a:lnTo>
                  <a:pt x="822" y="226"/>
                </a:lnTo>
                <a:lnTo>
                  <a:pt x="822" y="220"/>
                </a:lnTo>
                <a:lnTo>
                  <a:pt x="826" y="214"/>
                </a:lnTo>
                <a:lnTo>
                  <a:pt x="830" y="210"/>
                </a:lnTo>
                <a:lnTo>
                  <a:pt x="838" y="204"/>
                </a:lnTo>
                <a:lnTo>
                  <a:pt x="838" y="204"/>
                </a:lnTo>
                <a:lnTo>
                  <a:pt x="860" y="210"/>
                </a:lnTo>
                <a:lnTo>
                  <a:pt x="880" y="210"/>
                </a:lnTo>
                <a:lnTo>
                  <a:pt x="880" y="210"/>
                </a:lnTo>
                <a:lnTo>
                  <a:pt x="898" y="210"/>
                </a:lnTo>
                <a:lnTo>
                  <a:pt x="916" y="206"/>
                </a:lnTo>
                <a:lnTo>
                  <a:pt x="932" y="200"/>
                </a:lnTo>
                <a:lnTo>
                  <a:pt x="944" y="192"/>
                </a:lnTo>
                <a:lnTo>
                  <a:pt x="956" y="182"/>
                </a:lnTo>
                <a:lnTo>
                  <a:pt x="964" y="170"/>
                </a:lnTo>
                <a:lnTo>
                  <a:pt x="968" y="156"/>
                </a:lnTo>
                <a:lnTo>
                  <a:pt x="970" y="142"/>
                </a:lnTo>
                <a:lnTo>
                  <a:pt x="970" y="142"/>
                </a:lnTo>
                <a:lnTo>
                  <a:pt x="968" y="128"/>
                </a:lnTo>
                <a:lnTo>
                  <a:pt x="964" y="116"/>
                </a:lnTo>
                <a:lnTo>
                  <a:pt x="956" y="106"/>
                </a:lnTo>
                <a:lnTo>
                  <a:pt x="944" y="92"/>
                </a:lnTo>
                <a:lnTo>
                  <a:pt x="944" y="92"/>
                </a:lnTo>
                <a:lnTo>
                  <a:pt x="950" y="84"/>
                </a:lnTo>
                <a:lnTo>
                  <a:pt x="956" y="78"/>
                </a:lnTo>
                <a:lnTo>
                  <a:pt x="964" y="76"/>
                </a:lnTo>
                <a:lnTo>
                  <a:pt x="976" y="74"/>
                </a:lnTo>
                <a:lnTo>
                  <a:pt x="992" y="74"/>
                </a:lnTo>
                <a:lnTo>
                  <a:pt x="992" y="36"/>
                </a:lnTo>
                <a:lnTo>
                  <a:pt x="974" y="36"/>
                </a:lnTo>
                <a:close/>
                <a:moveTo>
                  <a:pt x="918" y="144"/>
                </a:moveTo>
                <a:lnTo>
                  <a:pt x="918" y="144"/>
                </a:lnTo>
                <a:lnTo>
                  <a:pt x="918" y="152"/>
                </a:lnTo>
                <a:lnTo>
                  <a:pt x="916" y="160"/>
                </a:lnTo>
                <a:lnTo>
                  <a:pt x="912" y="166"/>
                </a:lnTo>
                <a:lnTo>
                  <a:pt x="908" y="170"/>
                </a:lnTo>
                <a:lnTo>
                  <a:pt x="902" y="176"/>
                </a:lnTo>
                <a:lnTo>
                  <a:pt x="894" y="178"/>
                </a:lnTo>
                <a:lnTo>
                  <a:pt x="886" y="180"/>
                </a:lnTo>
                <a:lnTo>
                  <a:pt x="878" y="180"/>
                </a:lnTo>
                <a:lnTo>
                  <a:pt x="878" y="180"/>
                </a:lnTo>
                <a:lnTo>
                  <a:pt x="868" y="180"/>
                </a:lnTo>
                <a:lnTo>
                  <a:pt x="860" y="178"/>
                </a:lnTo>
                <a:lnTo>
                  <a:pt x="852" y="174"/>
                </a:lnTo>
                <a:lnTo>
                  <a:pt x="846" y="170"/>
                </a:lnTo>
                <a:lnTo>
                  <a:pt x="842" y="166"/>
                </a:lnTo>
                <a:lnTo>
                  <a:pt x="838" y="158"/>
                </a:lnTo>
                <a:lnTo>
                  <a:pt x="836" y="152"/>
                </a:lnTo>
                <a:lnTo>
                  <a:pt x="836" y="144"/>
                </a:lnTo>
                <a:lnTo>
                  <a:pt x="836" y="144"/>
                </a:lnTo>
                <a:lnTo>
                  <a:pt x="836" y="136"/>
                </a:lnTo>
                <a:lnTo>
                  <a:pt x="838" y="128"/>
                </a:lnTo>
                <a:lnTo>
                  <a:pt x="842" y="122"/>
                </a:lnTo>
                <a:lnTo>
                  <a:pt x="848" y="116"/>
                </a:lnTo>
                <a:lnTo>
                  <a:pt x="854" y="112"/>
                </a:lnTo>
                <a:lnTo>
                  <a:pt x="860" y="108"/>
                </a:lnTo>
                <a:lnTo>
                  <a:pt x="868" y="106"/>
                </a:lnTo>
                <a:lnTo>
                  <a:pt x="878" y="106"/>
                </a:lnTo>
                <a:lnTo>
                  <a:pt x="878" y="106"/>
                </a:lnTo>
                <a:lnTo>
                  <a:pt x="886" y="106"/>
                </a:lnTo>
                <a:lnTo>
                  <a:pt x="894" y="108"/>
                </a:lnTo>
                <a:lnTo>
                  <a:pt x="902" y="110"/>
                </a:lnTo>
                <a:lnTo>
                  <a:pt x="906" y="116"/>
                </a:lnTo>
                <a:lnTo>
                  <a:pt x="912" y="120"/>
                </a:lnTo>
                <a:lnTo>
                  <a:pt x="914" y="126"/>
                </a:lnTo>
                <a:lnTo>
                  <a:pt x="918" y="134"/>
                </a:lnTo>
                <a:lnTo>
                  <a:pt x="918" y="142"/>
                </a:lnTo>
                <a:lnTo>
                  <a:pt x="918" y="142"/>
                </a:lnTo>
                <a:lnTo>
                  <a:pt x="918" y="144"/>
                </a:lnTo>
                <a:lnTo>
                  <a:pt x="918" y="144"/>
                </a:lnTo>
                <a:close/>
                <a:moveTo>
                  <a:pt x="858" y="296"/>
                </a:moveTo>
                <a:lnTo>
                  <a:pt x="912" y="296"/>
                </a:lnTo>
                <a:lnTo>
                  <a:pt x="912" y="296"/>
                </a:lnTo>
                <a:lnTo>
                  <a:pt x="926" y="298"/>
                </a:lnTo>
                <a:lnTo>
                  <a:pt x="936" y="304"/>
                </a:lnTo>
                <a:lnTo>
                  <a:pt x="942" y="310"/>
                </a:lnTo>
                <a:lnTo>
                  <a:pt x="944" y="314"/>
                </a:lnTo>
                <a:lnTo>
                  <a:pt x="944" y="320"/>
                </a:lnTo>
                <a:lnTo>
                  <a:pt x="944" y="320"/>
                </a:lnTo>
                <a:lnTo>
                  <a:pt x="944" y="326"/>
                </a:lnTo>
                <a:lnTo>
                  <a:pt x="942" y="332"/>
                </a:lnTo>
                <a:lnTo>
                  <a:pt x="936" y="338"/>
                </a:lnTo>
                <a:lnTo>
                  <a:pt x="930" y="342"/>
                </a:lnTo>
                <a:lnTo>
                  <a:pt x="922" y="346"/>
                </a:lnTo>
                <a:lnTo>
                  <a:pt x="912" y="348"/>
                </a:lnTo>
                <a:lnTo>
                  <a:pt x="886" y="350"/>
                </a:lnTo>
                <a:lnTo>
                  <a:pt x="886" y="350"/>
                </a:lnTo>
                <a:lnTo>
                  <a:pt x="868" y="348"/>
                </a:lnTo>
                <a:lnTo>
                  <a:pt x="854" y="346"/>
                </a:lnTo>
                <a:lnTo>
                  <a:pt x="842" y="344"/>
                </a:lnTo>
                <a:lnTo>
                  <a:pt x="830" y="340"/>
                </a:lnTo>
                <a:lnTo>
                  <a:pt x="822" y="334"/>
                </a:lnTo>
                <a:lnTo>
                  <a:pt x="816" y="328"/>
                </a:lnTo>
                <a:lnTo>
                  <a:pt x="812" y="320"/>
                </a:lnTo>
                <a:lnTo>
                  <a:pt x="810" y="312"/>
                </a:lnTo>
                <a:lnTo>
                  <a:pt x="810" y="312"/>
                </a:lnTo>
                <a:lnTo>
                  <a:pt x="812" y="306"/>
                </a:lnTo>
                <a:lnTo>
                  <a:pt x="812" y="302"/>
                </a:lnTo>
                <a:lnTo>
                  <a:pt x="822" y="292"/>
                </a:lnTo>
                <a:lnTo>
                  <a:pt x="822" y="292"/>
                </a:lnTo>
                <a:lnTo>
                  <a:pt x="840" y="296"/>
                </a:lnTo>
                <a:lnTo>
                  <a:pt x="858" y="296"/>
                </a:lnTo>
                <a:lnTo>
                  <a:pt x="858" y="296"/>
                </a:lnTo>
                <a:close/>
                <a:moveTo>
                  <a:pt x="1212" y="150"/>
                </a:moveTo>
                <a:lnTo>
                  <a:pt x="1212" y="150"/>
                </a:lnTo>
                <a:lnTo>
                  <a:pt x="1212" y="130"/>
                </a:lnTo>
                <a:lnTo>
                  <a:pt x="1208" y="114"/>
                </a:lnTo>
                <a:lnTo>
                  <a:pt x="1202" y="100"/>
                </a:lnTo>
                <a:lnTo>
                  <a:pt x="1196" y="90"/>
                </a:lnTo>
                <a:lnTo>
                  <a:pt x="1186" y="80"/>
                </a:lnTo>
                <a:lnTo>
                  <a:pt x="1174" y="74"/>
                </a:lnTo>
                <a:lnTo>
                  <a:pt x="1160" y="70"/>
                </a:lnTo>
                <a:lnTo>
                  <a:pt x="1144" y="70"/>
                </a:lnTo>
                <a:lnTo>
                  <a:pt x="1144" y="70"/>
                </a:lnTo>
                <a:lnTo>
                  <a:pt x="1132" y="70"/>
                </a:lnTo>
                <a:lnTo>
                  <a:pt x="1122" y="72"/>
                </a:lnTo>
                <a:lnTo>
                  <a:pt x="1112" y="76"/>
                </a:lnTo>
                <a:lnTo>
                  <a:pt x="1104" y="82"/>
                </a:lnTo>
                <a:lnTo>
                  <a:pt x="1096" y="88"/>
                </a:lnTo>
                <a:lnTo>
                  <a:pt x="1088" y="96"/>
                </a:lnTo>
                <a:lnTo>
                  <a:pt x="1082" y="106"/>
                </a:lnTo>
                <a:lnTo>
                  <a:pt x="1076" y="118"/>
                </a:lnTo>
                <a:lnTo>
                  <a:pt x="1076" y="0"/>
                </a:lnTo>
                <a:lnTo>
                  <a:pt x="1026" y="0"/>
                </a:lnTo>
                <a:lnTo>
                  <a:pt x="1026" y="304"/>
                </a:lnTo>
                <a:lnTo>
                  <a:pt x="1076" y="304"/>
                </a:lnTo>
                <a:lnTo>
                  <a:pt x="1076" y="186"/>
                </a:lnTo>
                <a:lnTo>
                  <a:pt x="1076" y="186"/>
                </a:lnTo>
                <a:lnTo>
                  <a:pt x="1078" y="170"/>
                </a:lnTo>
                <a:lnTo>
                  <a:pt x="1080" y="156"/>
                </a:lnTo>
                <a:lnTo>
                  <a:pt x="1084" y="144"/>
                </a:lnTo>
                <a:lnTo>
                  <a:pt x="1090" y="132"/>
                </a:lnTo>
                <a:lnTo>
                  <a:pt x="1098" y="124"/>
                </a:lnTo>
                <a:lnTo>
                  <a:pt x="1106" y="118"/>
                </a:lnTo>
                <a:lnTo>
                  <a:pt x="1116" y="114"/>
                </a:lnTo>
                <a:lnTo>
                  <a:pt x="1128" y="114"/>
                </a:lnTo>
                <a:lnTo>
                  <a:pt x="1128" y="114"/>
                </a:lnTo>
                <a:lnTo>
                  <a:pt x="1134" y="114"/>
                </a:lnTo>
                <a:lnTo>
                  <a:pt x="1142" y="116"/>
                </a:lnTo>
                <a:lnTo>
                  <a:pt x="1148" y="120"/>
                </a:lnTo>
                <a:lnTo>
                  <a:pt x="1152" y="124"/>
                </a:lnTo>
                <a:lnTo>
                  <a:pt x="1156" y="130"/>
                </a:lnTo>
                <a:lnTo>
                  <a:pt x="1160" y="138"/>
                </a:lnTo>
                <a:lnTo>
                  <a:pt x="1162" y="146"/>
                </a:lnTo>
                <a:lnTo>
                  <a:pt x="1162" y="156"/>
                </a:lnTo>
                <a:lnTo>
                  <a:pt x="1162" y="304"/>
                </a:lnTo>
                <a:lnTo>
                  <a:pt x="1212" y="304"/>
                </a:lnTo>
                <a:lnTo>
                  <a:pt x="1212" y="150"/>
                </a:lnTo>
                <a:close/>
                <a:moveTo>
                  <a:pt x="1366" y="268"/>
                </a:moveTo>
                <a:lnTo>
                  <a:pt x="1366" y="268"/>
                </a:lnTo>
                <a:lnTo>
                  <a:pt x="1354" y="268"/>
                </a:lnTo>
                <a:lnTo>
                  <a:pt x="1342" y="264"/>
                </a:lnTo>
                <a:lnTo>
                  <a:pt x="1334" y="258"/>
                </a:lnTo>
                <a:lnTo>
                  <a:pt x="1326" y="252"/>
                </a:lnTo>
                <a:lnTo>
                  <a:pt x="1320" y="242"/>
                </a:lnTo>
                <a:lnTo>
                  <a:pt x="1316" y="230"/>
                </a:lnTo>
                <a:lnTo>
                  <a:pt x="1312" y="218"/>
                </a:lnTo>
                <a:lnTo>
                  <a:pt x="1312" y="202"/>
                </a:lnTo>
                <a:lnTo>
                  <a:pt x="1312" y="198"/>
                </a:lnTo>
                <a:lnTo>
                  <a:pt x="1466" y="198"/>
                </a:lnTo>
                <a:lnTo>
                  <a:pt x="1466" y="198"/>
                </a:lnTo>
                <a:lnTo>
                  <a:pt x="1466" y="192"/>
                </a:lnTo>
                <a:lnTo>
                  <a:pt x="1466" y="192"/>
                </a:lnTo>
                <a:lnTo>
                  <a:pt x="1464" y="166"/>
                </a:lnTo>
                <a:lnTo>
                  <a:pt x="1460" y="142"/>
                </a:lnTo>
                <a:lnTo>
                  <a:pt x="1450" y="122"/>
                </a:lnTo>
                <a:lnTo>
                  <a:pt x="1438" y="106"/>
                </a:lnTo>
                <a:lnTo>
                  <a:pt x="1424" y="92"/>
                </a:lnTo>
                <a:lnTo>
                  <a:pt x="1406" y="82"/>
                </a:lnTo>
                <a:lnTo>
                  <a:pt x="1388" y="76"/>
                </a:lnTo>
                <a:lnTo>
                  <a:pt x="1364" y="74"/>
                </a:lnTo>
                <a:lnTo>
                  <a:pt x="1364" y="74"/>
                </a:lnTo>
                <a:lnTo>
                  <a:pt x="1342" y="76"/>
                </a:lnTo>
                <a:lnTo>
                  <a:pt x="1322" y="82"/>
                </a:lnTo>
                <a:lnTo>
                  <a:pt x="1304" y="92"/>
                </a:lnTo>
                <a:lnTo>
                  <a:pt x="1288" y="106"/>
                </a:lnTo>
                <a:lnTo>
                  <a:pt x="1276" y="124"/>
                </a:lnTo>
                <a:lnTo>
                  <a:pt x="1266" y="144"/>
                </a:lnTo>
                <a:lnTo>
                  <a:pt x="1260" y="166"/>
                </a:lnTo>
                <a:lnTo>
                  <a:pt x="1258" y="192"/>
                </a:lnTo>
                <a:lnTo>
                  <a:pt x="1258" y="192"/>
                </a:lnTo>
                <a:lnTo>
                  <a:pt x="1260" y="218"/>
                </a:lnTo>
                <a:lnTo>
                  <a:pt x="1266" y="240"/>
                </a:lnTo>
                <a:lnTo>
                  <a:pt x="1276" y="260"/>
                </a:lnTo>
                <a:lnTo>
                  <a:pt x="1288" y="276"/>
                </a:lnTo>
                <a:lnTo>
                  <a:pt x="1302" y="290"/>
                </a:lnTo>
                <a:lnTo>
                  <a:pt x="1320" y="300"/>
                </a:lnTo>
                <a:lnTo>
                  <a:pt x="1340" y="306"/>
                </a:lnTo>
                <a:lnTo>
                  <a:pt x="1362" y="308"/>
                </a:lnTo>
                <a:lnTo>
                  <a:pt x="1362" y="308"/>
                </a:lnTo>
                <a:lnTo>
                  <a:pt x="1380" y="308"/>
                </a:lnTo>
                <a:lnTo>
                  <a:pt x="1398" y="304"/>
                </a:lnTo>
                <a:lnTo>
                  <a:pt x="1412" y="298"/>
                </a:lnTo>
                <a:lnTo>
                  <a:pt x="1426" y="290"/>
                </a:lnTo>
                <a:lnTo>
                  <a:pt x="1438" y="280"/>
                </a:lnTo>
                <a:lnTo>
                  <a:pt x="1448" y="268"/>
                </a:lnTo>
                <a:lnTo>
                  <a:pt x="1456" y="254"/>
                </a:lnTo>
                <a:lnTo>
                  <a:pt x="1462" y="238"/>
                </a:lnTo>
                <a:lnTo>
                  <a:pt x="1416" y="232"/>
                </a:lnTo>
                <a:lnTo>
                  <a:pt x="1416" y="232"/>
                </a:lnTo>
                <a:lnTo>
                  <a:pt x="1408" y="248"/>
                </a:lnTo>
                <a:lnTo>
                  <a:pt x="1402" y="254"/>
                </a:lnTo>
                <a:lnTo>
                  <a:pt x="1396" y="260"/>
                </a:lnTo>
                <a:lnTo>
                  <a:pt x="1390" y="264"/>
                </a:lnTo>
                <a:lnTo>
                  <a:pt x="1384" y="266"/>
                </a:lnTo>
                <a:lnTo>
                  <a:pt x="1366" y="268"/>
                </a:lnTo>
                <a:lnTo>
                  <a:pt x="1366" y="268"/>
                </a:lnTo>
                <a:close/>
                <a:moveTo>
                  <a:pt x="1312" y="164"/>
                </a:moveTo>
                <a:lnTo>
                  <a:pt x="1312" y="164"/>
                </a:lnTo>
                <a:lnTo>
                  <a:pt x="1314" y="152"/>
                </a:lnTo>
                <a:lnTo>
                  <a:pt x="1318" y="142"/>
                </a:lnTo>
                <a:lnTo>
                  <a:pt x="1322" y="132"/>
                </a:lnTo>
                <a:lnTo>
                  <a:pt x="1328" y="124"/>
                </a:lnTo>
                <a:lnTo>
                  <a:pt x="1336" y="118"/>
                </a:lnTo>
                <a:lnTo>
                  <a:pt x="1344" y="114"/>
                </a:lnTo>
                <a:lnTo>
                  <a:pt x="1352" y="110"/>
                </a:lnTo>
                <a:lnTo>
                  <a:pt x="1364" y="110"/>
                </a:lnTo>
                <a:lnTo>
                  <a:pt x="1364" y="110"/>
                </a:lnTo>
                <a:lnTo>
                  <a:pt x="1374" y="110"/>
                </a:lnTo>
                <a:lnTo>
                  <a:pt x="1384" y="114"/>
                </a:lnTo>
                <a:lnTo>
                  <a:pt x="1392" y="118"/>
                </a:lnTo>
                <a:lnTo>
                  <a:pt x="1398" y="124"/>
                </a:lnTo>
                <a:lnTo>
                  <a:pt x="1404" y="132"/>
                </a:lnTo>
                <a:lnTo>
                  <a:pt x="1410" y="142"/>
                </a:lnTo>
                <a:lnTo>
                  <a:pt x="1412" y="152"/>
                </a:lnTo>
                <a:lnTo>
                  <a:pt x="1414" y="164"/>
                </a:lnTo>
                <a:lnTo>
                  <a:pt x="1312" y="164"/>
                </a:lnTo>
                <a:close/>
                <a:moveTo>
                  <a:pt x="1564" y="200"/>
                </a:moveTo>
                <a:lnTo>
                  <a:pt x="1564" y="200"/>
                </a:lnTo>
                <a:lnTo>
                  <a:pt x="1564" y="184"/>
                </a:lnTo>
                <a:lnTo>
                  <a:pt x="1568" y="170"/>
                </a:lnTo>
                <a:lnTo>
                  <a:pt x="1572" y="156"/>
                </a:lnTo>
                <a:lnTo>
                  <a:pt x="1580" y="146"/>
                </a:lnTo>
                <a:lnTo>
                  <a:pt x="1588" y="138"/>
                </a:lnTo>
                <a:lnTo>
                  <a:pt x="1600" y="132"/>
                </a:lnTo>
                <a:lnTo>
                  <a:pt x="1612" y="128"/>
                </a:lnTo>
                <a:lnTo>
                  <a:pt x="1624" y="126"/>
                </a:lnTo>
                <a:lnTo>
                  <a:pt x="1628" y="126"/>
                </a:lnTo>
                <a:lnTo>
                  <a:pt x="1628" y="72"/>
                </a:lnTo>
                <a:lnTo>
                  <a:pt x="1628" y="72"/>
                </a:lnTo>
                <a:lnTo>
                  <a:pt x="1620" y="72"/>
                </a:lnTo>
                <a:lnTo>
                  <a:pt x="1620" y="72"/>
                </a:lnTo>
                <a:lnTo>
                  <a:pt x="1608" y="74"/>
                </a:lnTo>
                <a:lnTo>
                  <a:pt x="1594" y="80"/>
                </a:lnTo>
                <a:lnTo>
                  <a:pt x="1594" y="80"/>
                </a:lnTo>
                <a:lnTo>
                  <a:pt x="1582" y="90"/>
                </a:lnTo>
                <a:lnTo>
                  <a:pt x="1572" y="100"/>
                </a:lnTo>
                <a:lnTo>
                  <a:pt x="1566" y="114"/>
                </a:lnTo>
                <a:lnTo>
                  <a:pt x="1560" y="132"/>
                </a:lnTo>
                <a:lnTo>
                  <a:pt x="1560" y="78"/>
                </a:lnTo>
                <a:lnTo>
                  <a:pt x="1512" y="78"/>
                </a:lnTo>
                <a:lnTo>
                  <a:pt x="1512" y="304"/>
                </a:lnTo>
                <a:lnTo>
                  <a:pt x="1564" y="304"/>
                </a:lnTo>
                <a:lnTo>
                  <a:pt x="1564" y="200"/>
                </a:lnTo>
                <a:close/>
                <a:moveTo>
                  <a:pt x="1766" y="264"/>
                </a:moveTo>
                <a:lnTo>
                  <a:pt x="1766" y="264"/>
                </a:lnTo>
                <a:lnTo>
                  <a:pt x="1748" y="262"/>
                </a:lnTo>
                <a:lnTo>
                  <a:pt x="1742" y="260"/>
                </a:lnTo>
                <a:lnTo>
                  <a:pt x="1738" y="256"/>
                </a:lnTo>
                <a:lnTo>
                  <a:pt x="1734" y="252"/>
                </a:lnTo>
                <a:lnTo>
                  <a:pt x="1732" y="246"/>
                </a:lnTo>
                <a:lnTo>
                  <a:pt x="1730" y="228"/>
                </a:lnTo>
                <a:lnTo>
                  <a:pt x="1730" y="118"/>
                </a:lnTo>
                <a:lnTo>
                  <a:pt x="1776" y="118"/>
                </a:lnTo>
                <a:lnTo>
                  <a:pt x="1776" y="78"/>
                </a:lnTo>
                <a:lnTo>
                  <a:pt x="1730" y="78"/>
                </a:lnTo>
                <a:lnTo>
                  <a:pt x="1730" y="16"/>
                </a:lnTo>
                <a:lnTo>
                  <a:pt x="1688" y="20"/>
                </a:lnTo>
                <a:lnTo>
                  <a:pt x="1684" y="78"/>
                </a:lnTo>
                <a:lnTo>
                  <a:pt x="1652" y="78"/>
                </a:lnTo>
                <a:lnTo>
                  <a:pt x="1652" y="118"/>
                </a:lnTo>
                <a:lnTo>
                  <a:pt x="1680" y="118"/>
                </a:lnTo>
                <a:lnTo>
                  <a:pt x="1680" y="234"/>
                </a:lnTo>
                <a:lnTo>
                  <a:pt x="1680" y="234"/>
                </a:lnTo>
                <a:lnTo>
                  <a:pt x="1682" y="254"/>
                </a:lnTo>
                <a:lnTo>
                  <a:pt x="1684" y="270"/>
                </a:lnTo>
                <a:lnTo>
                  <a:pt x="1688" y="280"/>
                </a:lnTo>
                <a:lnTo>
                  <a:pt x="1696" y="290"/>
                </a:lnTo>
                <a:lnTo>
                  <a:pt x="1696" y="290"/>
                </a:lnTo>
                <a:lnTo>
                  <a:pt x="1706" y="298"/>
                </a:lnTo>
                <a:lnTo>
                  <a:pt x="1716" y="304"/>
                </a:lnTo>
                <a:lnTo>
                  <a:pt x="1730" y="308"/>
                </a:lnTo>
                <a:lnTo>
                  <a:pt x="1744" y="308"/>
                </a:lnTo>
                <a:lnTo>
                  <a:pt x="1744" y="308"/>
                </a:lnTo>
                <a:lnTo>
                  <a:pt x="1758" y="308"/>
                </a:lnTo>
                <a:lnTo>
                  <a:pt x="1780" y="304"/>
                </a:lnTo>
                <a:lnTo>
                  <a:pt x="1780" y="264"/>
                </a:lnTo>
                <a:lnTo>
                  <a:pt x="1780" y="264"/>
                </a:lnTo>
                <a:lnTo>
                  <a:pt x="1766" y="264"/>
                </a:lnTo>
                <a:lnTo>
                  <a:pt x="1766" y="264"/>
                </a:lnTo>
                <a:close/>
                <a:moveTo>
                  <a:pt x="1958" y="78"/>
                </a:moveTo>
                <a:lnTo>
                  <a:pt x="1910" y="228"/>
                </a:lnTo>
                <a:lnTo>
                  <a:pt x="1856" y="78"/>
                </a:lnTo>
                <a:lnTo>
                  <a:pt x="1804" y="78"/>
                </a:lnTo>
                <a:lnTo>
                  <a:pt x="1880" y="290"/>
                </a:lnTo>
                <a:lnTo>
                  <a:pt x="1880" y="290"/>
                </a:lnTo>
                <a:lnTo>
                  <a:pt x="1884" y="304"/>
                </a:lnTo>
                <a:lnTo>
                  <a:pt x="1884" y="304"/>
                </a:lnTo>
                <a:lnTo>
                  <a:pt x="1884" y="312"/>
                </a:lnTo>
                <a:lnTo>
                  <a:pt x="1882" y="320"/>
                </a:lnTo>
                <a:lnTo>
                  <a:pt x="1878" y="326"/>
                </a:lnTo>
                <a:lnTo>
                  <a:pt x="1874" y="332"/>
                </a:lnTo>
                <a:lnTo>
                  <a:pt x="1868" y="336"/>
                </a:lnTo>
                <a:lnTo>
                  <a:pt x="1860" y="340"/>
                </a:lnTo>
                <a:lnTo>
                  <a:pt x="1854" y="342"/>
                </a:lnTo>
                <a:lnTo>
                  <a:pt x="1846" y="344"/>
                </a:lnTo>
                <a:lnTo>
                  <a:pt x="1846" y="344"/>
                </a:lnTo>
                <a:lnTo>
                  <a:pt x="1820" y="342"/>
                </a:lnTo>
                <a:lnTo>
                  <a:pt x="1820" y="384"/>
                </a:lnTo>
                <a:lnTo>
                  <a:pt x="1820" y="384"/>
                </a:lnTo>
                <a:lnTo>
                  <a:pt x="1850" y="384"/>
                </a:lnTo>
                <a:lnTo>
                  <a:pt x="1850" y="384"/>
                </a:lnTo>
                <a:lnTo>
                  <a:pt x="1860" y="384"/>
                </a:lnTo>
                <a:lnTo>
                  <a:pt x="1870" y="382"/>
                </a:lnTo>
                <a:lnTo>
                  <a:pt x="1880" y="378"/>
                </a:lnTo>
                <a:lnTo>
                  <a:pt x="1888" y="372"/>
                </a:lnTo>
                <a:lnTo>
                  <a:pt x="1894" y="366"/>
                </a:lnTo>
                <a:lnTo>
                  <a:pt x="1900" y="358"/>
                </a:lnTo>
                <a:lnTo>
                  <a:pt x="1906" y="346"/>
                </a:lnTo>
                <a:lnTo>
                  <a:pt x="1910" y="334"/>
                </a:lnTo>
                <a:lnTo>
                  <a:pt x="1998" y="78"/>
                </a:lnTo>
                <a:lnTo>
                  <a:pt x="1958" y="78"/>
                </a:lnTo>
                <a:close/>
                <a:moveTo>
                  <a:pt x="2106" y="302"/>
                </a:moveTo>
                <a:lnTo>
                  <a:pt x="2158" y="302"/>
                </a:lnTo>
                <a:lnTo>
                  <a:pt x="2158" y="302"/>
                </a:lnTo>
                <a:lnTo>
                  <a:pt x="2174" y="300"/>
                </a:lnTo>
                <a:lnTo>
                  <a:pt x="2182" y="298"/>
                </a:lnTo>
                <a:lnTo>
                  <a:pt x="2188" y="294"/>
                </a:lnTo>
                <a:lnTo>
                  <a:pt x="2192" y="290"/>
                </a:lnTo>
                <a:lnTo>
                  <a:pt x="2196" y="284"/>
                </a:lnTo>
                <a:lnTo>
                  <a:pt x="2198" y="278"/>
                </a:lnTo>
                <a:lnTo>
                  <a:pt x="2200" y="272"/>
                </a:lnTo>
                <a:lnTo>
                  <a:pt x="2200" y="272"/>
                </a:lnTo>
                <a:lnTo>
                  <a:pt x="2200" y="272"/>
                </a:lnTo>
                <a:lnTo>
                  <a:pt x="2198" y="262"/>
                </a:lnTo>
                <a:lnTo>
                  <a:pt x="2194" y="254"/>
                </a:lnTo>
                <a:lnTo>
                  <a:pt x="2186" y="248"/>
                </a:lnTo>
                <a:lnTo>
                  <a:pt x="2178" y="244"/>
                </a:lnTo>
                <a:lnTo>
                  <a:pt x="2178" y="244"/>
                </a:lnTo>
                <a:lnTo>
                  <a:pt x="2184" y="240"/>
                </a:lnTo>
                <a:lnTo>
                  <a:pt x="2188" y="234"/>
                </a:lnTo>
                <a:lnTo>
                  <a:pt x="2192" y="228"/>
                </a:lnTo>
                <a:lnTo>
                  <a:pt x="2194" y="218"/>
                </a:lnTo>
                <a:lnTo>
                  <a:pt x="2194" y="218"/>
                </a:lnTo>
                <a:lnTo>
                  <a:pt x="2194" y="218"/>
                </a:lnTo>
                <a:lnTo>
                  <a:pt x="2192" y="208"/>
                </a:lnTo>
                <a:lnTo>
                  <a:pt x="2186" y="200"/>
                </a:lnTo>
                <a:lnTo>
                  <a:pt x="2186" y="200"/>
                </a:lnTo>
                <a:lnTo>
                  <a:pt x="2180" y="196"/>
                </a:lnTo>
                <a:lnTo>
                  <a:pt x="2174" y="192"/>
                </a:lnTo>
                <a:lnTo>
                  <a:pt x="2166" y="190"/>
                </a:lnTo>
                <a:lnTo>
                  <a:pt x="2156" y="190"/>
                </a:lnTo>
                <a:lnTo>
                  <a:pt x="2106" y="190"/>
                </a:lnTo>
                <a:lnTo>
                  <a:pt x="2106" y="302"/>
                </a:lnTo>
                <a:close/>
                <a:moveTo>
                  <a:pt x="2126" y="238"/>
                </a:moveTo>
                <a:lnTo>
                  <a:pt x="2126" y="208"/>
                </a:lnTo>
                <a:lnTo>
                  <a:pt x="2154" y="208"/>
                </a:lnTo>
                <a:lnTo>
                  <a:pt x="2154" y="208"/>
                </a:lnTo>
                <a:lnTo>
                  <a:pt x="2162" y="208"/>
                </a:lnTo>
                <a:lnTo>
                  <a:pt x="2168" y="212"/>
                </a:lnTo>
                <a:lnTo>
                  <a:pt x="2172" y="216"/>
                </a:lnTo>
                <a:lnTo>
                  <a:pt x="2174" y="222"/>
                </a:lnTo>
                <a:lnTo>
                  <a:pt x="2174" y="222"/>
                </a:lnTo>
                <a:lnTo>
                  <a:pt x="2174" y="222"/>
                </a:lnTo>
                <a:lnTo>
                  <a:pt x="2172" y="228"/>
                </a:lnTo>
                <a:lnTo>
                  <a:pt x="2168" y="234"/>
                </a:lnTo>
                <a:lnTo>
                  <a:pt x="2160" y="236"/>
                </a:lnTo>
                <a:lnTo>
                  <a:pt x="2152" y="238"/>
                </a:lnTo>
                <a:lnTo>
                  <a:pt x="2126" y="238"/>
                </a:lnTo>
                <a:close/>
                <a:moveTo>
                  <a:pt x="2126" y="284"/>
                </a:moveTo>
                <a:lnTo>
                  <a:pt x="2126" y="254"/>
                </a:lnTo>
                <a:lnTo>
                  <a:pt x="2156" y="254"/>
                </a:lnTo>
                <a:lnTo>
                  <a:pt x="2156" y="254"/>
                </a:lnTo>
                <a:lnTo>
                  <a:pt x="2166" y="256"/>
                </a:lnTo>
                <a:lnTo>
                  <a:pt x="2174" y="258"/>
                </a:lnTo>
                <a:lnTo>
                  <a:pt x="2178" y="262"/>
                </a:lnTo>
                <a:lnTo>
                  <a:pt x="2180" y="270"/>
                </a:lnTo>
                <a:lnTo>
                  <a:pt x="2180" y="270"/>
                </a:lnTo>
                <a:lnTo>
                  <a:pt x="2180" y="270"/>
                </a:lnTo>
                <a:lnTo>
                  <a:pt x="2178" y="276"/>
                </a:lnTo>
                <a:lnTo>
                  <a:pt x="2174" y="280"/>
                </a:lnTo>
                <a:lnTo>
                  <a:pt x="2168" y="284"/>
                </a:lnTo>
                <a:lnTo>
                  <a:pt x="2158" y="284"/>
                </a:lnTo>
                <a:lnTo>
                  <a:pt x="2126" y="284"/>
                </a:lnTo>
                <a:close/>
                <a:moveTo>
                  <a:pt x="2276" y="304"/>
                </a:moveTo>
                <a:lnTo>
                  <a:pt x="2276" y="304"/>
                </a:lnTo>
                <a:lnTo>
                  <a:pt x="2286" y="304"/>
                </a:lnTo>
                <a:lnTo>
                  <a:pt x="2294" y="300"/>
                </a:lnTo>
                <a:lnTo>
                  <a:pt x="2304" y="296"/>
                </a:lnTo>
                <a:lnTo>
                  <a:pt x="2310" y="292"/>
                </a:lnTo>
                <a:lnTo>
                  <a:pt x="2316" y="284"/>
                </a:lnTo>
                <a:lnTo>
                  <a:pt x="2320" y="276"/>
                </a:lnTo>
                <a:lnTo>
                  <a:pt x="2322" y="266"/>
                </a:lnTo>
                <a:lnTo>
                  <a:pt x="2324" y="254"/>
                </a:lnTo>
                <a:lnTo>
                  <a:pt x="2324" y="190"/>
                </a:lnTo>
                <a:lnTo>
                  <a:pt x="2304" y="190"/>
                </a:lnTo>
                <a:lnTo>
                  <a:pt x="2304" y="254"/>
                </a:lnTo>
                <a:lnTo>
                  <a:pt x="2304" y="254"/>
                </a:lnTo>
                <a:lnTo>
                  <a:pt x="2302" y="268"/>
                </a:lnTo>
                <a:lnTo>
                  <a:pt x="2300" y="274"/>
                </a:lnTo>
                <a:lnTo>
                  <a:pt x="2296" y="278"/>
                </a:lnTo>
                <a:lnTo>
                  <a:pt x="2292" y="282"/>
                </a:lnTo>
                <a:lnTo>
                  <a:pt x="2288" y="284"/>
                </a:lnTo>
                <a:lnTo>
                  <a:pt x="2276" y="286"/>
                </a:lnTo>
                <a:lnTo>
                  <a:pt x="2276" y="286"/>
                </a:lnTo>
                <a:lnTo>
                  <a:pt x="2264" y="284"/>
                </a:lnTo>
                <a:lnTo>
                  <a:pt x="2258" y="282"/>
                </a:lnTo>
                <a:lnTo>
                  <a:pt x="2254" y="278"/>
                </a:lnTo>
                <a:lnTo>
                  <a:pt x="2252" y="274"/>
                </a:lnTo>
                <a:lnTo>
                  <a:pt x="2248" y="268"/>
                </a:lnTo>
                <a:lnTo>
                  <a:pt x="2248" y="254"/>
                </a:lnTo>
                <a:lnTo>
                  <a:pt x="2248" y="190"/>
                </a:lnTo>
                <a:lnTo>
                  <a:pt x="2228" y="190"/>
                </a:lnTo>
                <a:lnTo>
                  <a:pt x="2228" y="254"/>
                </a:lnTo>
                <a:lnTo>
                  <a:pt x="2228" y="254"/>
                </a:lnTo>
                <a:lnTo>
                  <a:pt x="2228" y="266"/>
                </a:lnTo>
                <a:lnTo>
                  <a:pt x="2230" y="276"/>
                </a:lnTo>
                <a:lnTo>
                  <a:pt x="2234" y="284"/>
                </a:lnTo>
                <a:lnTo>
                  <a:pt x="2240" y="292"/>
                </a:lnTo>
                <a:lnTo>
                  <a:pt x="2248" y="296"/>
                </a:lnTo>
                <a:lnTo>
                  <a:pt x="2256" y="300"/>
                </a:lnTo>
                <a:lnTo>
                  <a:pt x="2264" y="304"/>
                </a:lnTo>
                <a:lnTo>
                  <a:pt x="2276" y="304"/>
                </a:lnTo>
                <a:lnTo>
                  <a:pt x="2276" y="304"/>
                </a:lnTo>
                <a:close/>
                <a:moveTo>
                  <a:pt x="2396" y="304"/>
                </a:moveTo>
                <a:lnTo>
                  <a:pt x="2396" y="304"/>
                </a:lnTo>
                <a:lnTo>
                  <a:pt x="2404" y="304"/>
                </a:lnTo>
                <a:lnTo>
                  <a:pt x="2412" y="302"/>
                </a:lnTo>
                <a:lnTo>
                  <a:pt x="2420" y="298"/>
                </a:lnTo>
                <a:lnTo>
                  <a:pt x="2426" y="294"/>
                </a:lnTo>
                <a:lnTo>
                  <a:pt x="2430" y="290"/>
                </a:lnTo>
                <a:lnTo>
                  <a:pt x="2434" y="284"/>
                </a:lnTo>
                <a:lnTo>
                  <a:pt x="2436" y="278"/>
                </a:lnTo>
                <a:lnTo>
                  <a:pt x="2436" y="270"/>
                </a:lnTo>
                <a:lnTo>
                  <a:pt x="2436" y="270"/>
                </a:lnTo>
                <a:lnTo>
                  <a:pt x="2436" y="270"/>
                </a:lnTo>
                <a:lnTo>
                  <a:pt x="2436" y="264"/>
                </a:lnTo>
                <a:lnTo>
                  <a:pt x="2434" y="258"/>
                </a:lnTo>
                <a:lnTo>
                  <a:pt x="2432" y="254"/>
                </a:lnTo>
                <a:lnTo>
                  <a:pt x="2428" y="248"/>
                </a:lnTo>
                <a:lnTo>
                  <a:pt x="2416" y="242"/>
                </a:lnTo>
                <a:lnTo>
                  <a:pt x="2400" y="238"/>
                </a:lnTo>
                <a:lnTo>
                  <a:pt x="2400" y="238"/>
                </a:lnTo>
                <a:lnTo>
                  <a:pt x="2388" y="234"/>
                </a:lnTo>
                <a:lnTo>
                  <a:pt x="2378" y="230"/>
                </a:lnTo>
                <a:lnTo>
                  <a:pt x="2374" y="226"/>
                </a:lnTo>
                <a:lnTo>
                  <a:pt x="2374" y="220"/>
                </a:lnTo>
                <a:lnTo>
                  <a:pt x="2374" y="220"/>
                </a:lnTo>
                <a:lnTo>
                  <a:pt x="2374" y="220"/>
                </a:lnTo>
                <a:lnTo>
                  <a:pt x="2374" y="214"/>
                </a:lnTo>
                <a:lnTo>
                  <a:pt x="2378" y="210"/>
                </a:lnTo>
                <a:lnTo>
                  <a:pt x="2384" y="208"/>
                </a:lnTo>
                <a:lnTo>
                  <a:pt x="2392" y="206"/>
                </a:lnTo>
                <a:lnTo>
                  <a:pt x="2392" y="206"/>
                </a:lnTo>
                <a:lnTo>
                  <a:pt x="2400" y="206"/>
                </a:lnTo>
                <a:lnTo>
                  <a:pt x="2408" y="208"/>
                </a:lnTo>
                <a:lnTo>
                  <a:pt x="2414" y="212"/>
                </a:lnTo>
                <a:lnTo>
                  <a:pt x="2422" y="218"/>
                </a:lnTo>
                <a:lnTo>
                  <a:pt x="2432" y="202"/>
                </a:lnTo>
                <a:lnTo>
                  <a:pt x="2432" y="202"/>
                </a:lnTo>
                <a:lnTo>
                  <a:pt x="2424" y="196"/>
                </a:lnTo>
                <a:lnTo>
                  <a:pt x="2414" y="192"/>
                </a:lnTo>
                <a:lnTo>
                  <a:pt x="2404" y="190"/>
                </a:lnTo>
                <a:lnTo>
                  <a:pt x="2392" y="188"/>
                </a:lnTo>
                <a:lnTo>
                  <a:pt x="2392" y="188"/>
                </a:lnTo>
                <a:lnTo>
                  <a:pt x="2384" y="190"/>
                </a:lnTo>
                <a:lnTo>
                  <a:pt x="2376" y="190"/>
                </a:lnTo>
                <a:lnTo>
                  <a:pt x="2370" y="194"/>
                </a:lnTo>
                <a:lnTo>
                  <a:pt x="2364" y="198"/>
                </a:lnTo>
                <a:lnTo>
                  <a:pt x="2360" y="202"/>
                </a:lnTo>
                <a:lnTo>
                  <a:pt x="2356" y="208"/>
                </a:lnTo>
                <a:lnTo>
                  <a:pt x="2354" y="214"/>
                </a:lnTo>
                <a:lnTo>
                  <a:pt x="2354" y="222"/>
                </a:lnTo>
                <a:lnTo>
                  <a:pt x="2354" y="222"/>
                </a:lnTo>
                <a:lnTo>
                  <a:pt x="2354" y="222"/>
                </a:lnTo>
                <a:lnTo>
                  <a:pt x="2354" y="228"/>
                </a:lnTo>
                <a:lnTo>
                  <a:pt x="2356" y="234"/>
                </a:lnTo>
                <a:lnTo>
                  <a:pt x="2360" y="240"/>
                </a:lnTo>
                <a:lnTo>
                  <a:pt x="2364" y="244"/>
                </a:lnTo>
                <a:lnTo>
                  <a:pt x="2376" y="250"/>
                </a:lnTo>
                <a:lnTo>
                  <a:pt x="2392" y="254"/>
                </a:lnTo>
                <a:lnTo>
                  <a:pt x="2392" y="254"/>
                </a:lnTo>
                <a:lnTo>
                  <a:pt x="2404" y="258"/>
                </a:lnTo>
                <a:lnTo>
                  <a:pt x="2412" y="262"/>
                </a:lnTo>
                <a:lnTo>
                  <a:pt x="2416" y="266"/>
                </a:lnTo>
                <a:lnTo>
                  <a:pt x="2416" y="272"/>
                </a:lnTo>
                <a:lnTo>
                  <a:pt x="2416" y="272"/>
                </a:lnTo>
                <a:lnTo>
                  <a:pt x="2416" y="272"/>
                </a:lnTo>
                <a:lnTo>
                  <a:pt x="2416" y="278"/>
                </a:lnTo>
                <a:lnTo>
                  <a:pt x="2412" y="282"/>
                </a:lnTo>
                <a:lnTo>
                  <a:pt x="2404" y="286"/>
                </a:lnTo>
                <a:lnTo>
                  <a:pt x="2396" y="286"/>
                </a:lnTo>
                <a:lnTo>
                  <a:pt x="2396" y="286"/>
                </a:lnTo>
                <a:lnTo>
                  <a:pt x="2386" y="286"/>
                </a:lnTo>
                <a:lnTo>
                  <a:pt x="2378" y="282"/>
                </a:lnTo>
                <a:lnTo>
                  <a:pt x="2370" y="278"/>
                </a:lnTo>
                <a:lnTo>
                  <a:pt x="2362" y="272"/>
                </a:lnTo>
                <a:lnTo>
                  <a:pt x="2350" y="286"/>
                </a:lnTo>
                <a:lnTo>
                  <a:pt x="2350" y="286"/>
                </a:lnTo>
                <a:lnTo>
                  <a:pt x="2360" y="294"/>
                </a:lnTo>
                <a:lnTo>
                  <a:pt x="2372" y="300"/>
                </a:lnTo>
                <a:lnTo>
                  <a:pt x="2384" y="302"/>
                </a:lnTo>
                <a:lnTo>
                  <a:pt x="2396" y="304"/>
                </a:lnTo>
                <a:lnTo>
                  <a:pt x="2396" y="304"/>
                </a:lnTo>
                <a:close/>
                <a:moveTo>
                  <a:pt x="2468" y="302"/>
                </a:moveTo>
                <a:lnTo>
                  <a:pt x="2488" y="302"/>
                </a:lnTo>
                <a:lnTo>
                  <a:pt x="2488" y="190"/>
                </a:lnTo>
                <a:lnTo>
                  <a:pt x="2468" y="190"/>
                </a:lnTo>
                <a:lnTo>
                  <a:pt x="2468" y="302"/>
                </a:lnTo>
                <a:close/>
                <a:moveTo>
                  <a:pt x="2524" y="302"/>
                </a:moveTo>
                <a:lnTo>
                  <a:pt x="2544" y="302"/>
                </a:lnTo>
                <a:lnTo>
                  <a:pt x="2544" y="222"/>
                </a:lnTo>
                <a:lnTo>
                  <a:pt x="2606" y="302"/>
                </a:lnTo>
                <a:lnTo>
                  <a:pt x="2622" y="302"/>
                </a:lnTo>
                <a:lnTo>
                  <a:pt x="2622" y="190"/>
                </a:lnTo>
                <a:lnTo>
                  <a:pt x="2602" y="190"/>
                </a:lnTo>
                <a:lnTo>
                  <a:pt x="2602" y="268"/>
                </a:lnTo>
                <a:lnTo>
                  <a:pt x="2542" y="190"/>
                </a:lnTo>
                <a:lnTo>
                  <a:pt x="2524" y="190"/>
                </a:lnTo>
                <a:lnTo>
                  <a:pt x="2524" y="302"/>
                </a:lnTo>
                <a:close/>
                <a:moveTo>
                  <a:pt x="2658" y="302"/>
                </a:moveTo>
                <a:lnTo>
                  <a:pt x="2742" y="302"/>
                </a:lnTo>
                <a:lnTo>
                  <a:pt x="2742" y="284"/>
                </a:lnTo>
                <a:lnTo>
                  <a:pt x="2678" y="284"/>
                </a:lnTo>
                <a:lnTo>
                  <a:pt x="2678" y="254"/>
                </a:lnTo>
                <a:lnTo>
                  <a:pt x="2734" y="254"/>
                </a:lnTo>
                <a:lnTo>
                  <a:pt x="2734" y="236"/>
                </a:lnTo>
                <a:lnTo>
                  <a:pt x="2678" y="236"/>
                </a:lnTo>
                <a:lnTo>
                  <a:pt x="2678" y="208"/>
                </a:lnTo>
                <a:lnTo>
                  <a:pt x="2742" y="208"/>
                </a:lnTo>
                <a:lnTo>
                  <a:pt x="2742" y="190"/>
                </a:lnTo>
                <a:lnTo>
                  <a:pt x="2658" y="190"/>
                </a:lnTo>
                <a:lnTo>
                  <a:pt x="2658" y="302"/>
                </a:lnTo>
                <a:close/>
                <a:moveTo>
                  <a:pt x="2812" y="304"/>
                </a:moveTo>
                <a:lnTo>
                  <a:pt x="2812" y="304"/>
                </a:lnTo>
                <a:lnTo>
                  <a:pt x="2822" y="304"/>
                </a:lnTo>
                <a:lnTo>
                  <a:pt x="2828" y="302"/>
                </a:lnTo>
                <a:lnTo>
                  <a:pt x="2836" y="298"/>
                </a:lnTo>
                <a:lnTo>
                  <a:pt x="2842" y="294"/>
                </a:lnTo>
                <a:lnTo>
                  <a:pt x="2846" y="290"/>
                </a:lnTo>
                <a:lnTo>
                  <a:pt x="2850" y="284"/>
                </a:lnTo>
                <a:lnTo>
                  <a:pt x="2852" y="278"/>
                </a:lnTo>
                <a:lnTo>
                  <a:pt x="2852" y="270"/>
                </a:lnTo>
                <a:lnTo>
                  <a:pt x="2852" y="270"/>
                </a:lnTo>
                <a:lnTo>
                  <a:pt x="2852" y="270"/>
                </a:lnTo>
                <a:lnTo>
                  <a:pt x="2852" y="264"/>
                </a:lnTo>
                <a:lnTo>
                  <a:pt x="2850" y="258"/>
                </a:lnTo>
                <a:lnTo>
                  <a:pt x="2848" y="254"/>
                </a:lnTo>
                <a:lnTo>
                  <a:pt x="2844" y="248"/>
                </a:lnTo>
                <a:lnTo>
                  <a:pt x="2832" y="242"/>
                </a:lnTo>
                <a:lnTo>
                  <a:pt x="2816" y="238"/>
                </a:lnTo>
                <a:lnTo>
                  <a:pt x="2816" y="238"/>
                </a:lnTo>
                <a:lnTo>
                  <a:pt x="2804" y="234"/>
                </a:lnTo>
                <a:lnTo>
                  <a:pt x="2796" y="230"/>
                </a:lnTo>
                <a:lnTo>
                  <a:pt x="2792" y="226"/>
                </a:lnTo>
                <a:lnTo>
                  <a:pt x="2790" y="220"/>
                </a:lnTo>
                <a:lnTo>
                  <a:pt x="2790" y="220"/>
                </a:lnTo>
                <a:lnTo>
                  <a:pt x="2790" y="220"/>
                </a:lnTo>
                <a:lnTo>
                  <a:pt x="2792" y="214"/>
                </a:lnTo>
                <a:lnTo>
                  <a:pt x="2794" y="210"/>
                </a:lnTo>
                <a:lnTo>
                  <a:pt x="2800" y="208"/>
                </a:lnTo>
                <a:lnTo>
                  <a:pt x="2808" y="206"/>
                </a:lnTo>
                <a:lnTo>
                  <a:pt x="2808" y="206"/>
                </a:lnTo>
                <a:lnTo>
                  <a:pt x="2816" y="206"/>
                </a:lnTo>
                <a:lnTo>
                  <a:pt x="2824" y="208"/>
                </a:lnTo>
                <a:lnTo>
                  <a:pt x="2832" y="212"/>
                </a:lnTo>
                <a:lnTo>
                  <a:pt x="2838" y="218"/>
                </a:lnTo>
                <a:lnTo>
                  <a:pt x="2850" y="202"/>
                </a:lnTo>
                <a:lnTo>
                  <a:pt x="2850" y="202"/>
                </a:lnTo>
                <a:lnTo>
                  <a:pt x="2840" y="196"/>
                </a:lnTo>
                <a:lnTo>
                  <a:pt x="2830" y="192"/>
                </a:lnTo>
                <a:lnTo>
                  <a:pt x="2820" y="190"/>
                </a:lnTo>
                <a:lnTo>
                  <a:pt x="2808" y="188"/>
                </a:lnTo>
                <a:lnTo>
                  <a:pt x="2808" y="188"/>
                </a:lnTo>
                <a:lnTo>
                  <a:pt x="2800" y="190"/>
                </a:lnTo>
                <a:lnTo>
                  <a:pt x="2794" y="190"/>
                </a:lnTo>
                <a:lnTo>
                  <a:pt x="2786" y="194"/>
                </a:lnTo>
                <a:lnTo>
                  <a:pt x="2782" y="198"/>
                </a:lnTo>
                <a:lnTo>
                  <a:pt x="2776" y="202"/>
                </a:lnTo>
                <a:lnTo>
                  <a:pt x="2774" y="208"/>
                </a:lnTo>
                <a:lnTo>
                  <a:pt x="2772" y="214"/>
                </a:lnTo>
                <a:lnTo>
                  <a:pt x="2770" y="222"/>
                </a:lnTo>
                <a:lnTo>
                  <a:pt x="2770" y="222"/>
                </a:lnTo>
                <a:lnTo>
                  <a:pt x="2770" y="222"/>
                </a:lnTo>
                <a:lnTo>
                  <a:pt x="2772" y="228"/>
                </a:lnTo>
                <a:lnTo>
                  <a:pt x="2772" y="234"/>
                </a:lnTo>
                <a:lnTo>
                  <a:pt x="2776" y="240"/>
                </a:lnTo>
                <a:lnTo>
                  <a:pt x="2780" y="244"/>
                </a:lnTo>
                <a:lnTo>
                  <a:pt x="2792" y="250"/>
                </a:lnTo>
                <a:lnTo>
                  <a:pt x="2808" y="254"/>
                </a:lnTo>
                <a:lnTo>
                  <a:pt x="2808" y="254"/>
                </a:lnTo>
                <a:lnTo>
                  <a:pt x="2820" y="258"/>
                </a:lnTo>
                <a:lnTo>
                  <a:pt x="2828" y="262"/>
                </a:lnTo>
                <a:lnTo>
                  <a:pt x="2832" y="266"/>
                </a:lnTo>
                <a:lnTo>
                  <a:pt x="2834" y="272"/>
                </a:lnTo>
                <a:lnTo>
                  <a:pt x="2834" y="272"/>
                </a:lnTo>
                <a:lnTo>
                  <a:pt x="2834" y="272"/>
                </a:lnTo>
                <a:lnTo>
                  <a:pt x="2832" y="278"/>
                </a:lnTo>
                <a:lnTo>
                  <a:pt x="2828" y="282"/>
                </a:lnTo>
                <a:lnTo>
                  <a:pt x="2822" y="286"/>
                </a:lnTo>
                <a:lnTo>
                  <a:pt x="2814" y="286"/>
                </a:lnTo>
                <a:lnTo>
                  <a:pt x="2814" y="286"/>
                </a:lnTo>
                <a:lnTo>
                  <a:pt x="2804" y="286"/>
                </a:lnTo>
                <a:lnTo>
                  <a:pt x="2794" y="282"/>
                </a:lnTo>
                <a:lnTo>
                  <a:pt x="2786" y="278"/>
                </a:lnTo>
                <a:lnTo>
                  <a:pt x="2778" y="272"/>
                </a:lnTo>
                <a:lnTo>
                  <a:pt x="2766" y="286"/>
                </a:lnTo>
                <a:lnTo>
                  <a:pt x="2766" y="286"/>
                </a:lnTo>
                <a:lnTo>
                  <a:pt x="2776" y="294"/>
                </a:lnTo>
                <a:lnTo>
                  <a:pt x="2788" y="300"/>
                </a:lnTo>
                <a:lnTo>
                  <a:pt x="2800" y="302"/>
                </a:lnTo>
                <a:lnTo>
                  <a:pt x="2812" y="304"/>
                </a:lnTo>
                <a:lnTo>
                  <a:pt x="2812" y="304"/>
                </a:lnTo>
                <a:close/>
                <a:moveTo>
                  <a:pt x="2922" y="304"/>
                </a:moveTo>
                <a:lnTo>
                  <a:pt x="2922" y="304"/>
                </a:lnTo>
                <a:lnTo>
                  <a:pt x="2930" y="304"/>
                </a:lnTo>
                <a:lnTo>
                  <a:pt x="2938" y="302"/>
                </a:lnTo>
                <a:lnTo>
                  <a:pt x="2944" y="298"/>
                </a:lnTo>
                <a:lnTo>
                  <a:pt x="2950" y="294"/>
                </a:lnTo>
                <a:lnTo>
                  <a:pt x="2956" y="290"/>
                </a:lnTo>
                <a:lnTo>
                  <a:pt x="2958" y="284"/>
                </a:lnTo>
                <a:lnTo>
                  <a:pt x="2962" y="278"/>
                </a:lnTo>
                <a:lnTo>
                  <a:pt x="2962" y="270"/>
                </a:lnTo>
                <a:lnTo>
                  <a:pt x="2962" y="270"/>
                </a:lnTo>
                <a:lnTo>
                  <a:pt x="2962" y="270"/>
                </a:lnTo>
                <a:lnTo>
                  <a:pt x="2962" y="264"/>
                </a:lnTo>
                <a:lnTo>
                  <a:pt x="2960" y="258"/>
                </a:lnTo>
                <a:lnTo>
                  <a:pt x="2956" y="254"/>
                </a:lnTo>
                <a:lnTo>
                  <a:pt x="2952" y="248"/>
                </a:lnTo>
                <a:lnTo>
                  <a:pt x="2942" y="242"/>
                </a:lnTo>
                <a:lnTo>
                  <a:pt x="2926" y="238"/>
                </a:lnTo>
                <a:lnTo>
                  <a:pt x="2926" y="238"/>
                </a:lnTo>
                <a:lnTo>
                  <a:pt x="2912" y="234"/>
                </a:lnTo>
                <a:lnTo>
                  <a:pt x="2904" y="230"/>
                </a:lnTo>
                <a:lnTo>
                  <a:pt x="2900" y="226"/>
                </a:lnTo>
                <a:lnTo>
                  <a:pt x="2900" y="220"/>
                </a:lnTo>
                <a:lnTo>
                  <a:pt x="2900" y="220"/>
                </a:lnTo>
                <a:lnTo>
                  <a:pt x="2900" y="220"/>
                </a:lnTo>
                <a:lnTo>
                  <a:pt x="2900" y="214"/>
                </a:lnTo>
                <a:lnTo>
                  <a:pt x="2904" y="210"/>
                </a:lnTo>
                <a:lnTo>
                  <a:pt x="2910" y="208"/>
                </a:lnTo>
                <a:lnTo>
                  <a:pt x="2918" y="206"/>
                </a:lnTo>
                <a:lnTo>
                  <a:pt x="2918" y="206"/>
                </a:lnTo>
                <a:lnTo>
                  <a:pt x="2926" y="206"/>
                </a:lnTo>
                <a:lnTo>
                  <a:pt x="2932" y="208"/>
                </a:lnTo>
                <a:lnTo>
                  <a:pt x="2948" y="218"/>
                </a:lnTo>
                <a:lnTo>
                  <a:pt x="2958" y="202"/>
                </a:lnTo>
                <a:lnTo>
                  <a:pt x="2958" y="202"/>
                </a:lnTo>
                <a:lnTo>
                  <a:pt x="2950" y="196"/>
                </a:lnTo>
                <a:lnTo>
                  <a:pt x="2940" y="192"/>
                </a:lnTo>
                <a:lnTo>
                  <a:pt x="2930" y="190"/>
                </a:lnTo>
                <a:lnTo>
                  <a:pt x="2918" y="188"/>
                </a:lnTo>
                <a:lnTo>
                  <a:pt x="2918" y="188"/>
                </a:lnTo>
                <a:lnTo>
                  <a:pt x="2910" y="190"/>
                </a:lnTo>
                <a:lnTo>
                  <a:pt x="2902" y="190"/>
                </a:lnTo>
                <a:lnTo>
                  <a:pt x="2896" y="194"/>
                </a:lnTo>
                <a:lnTo>
                  <a:pt x="2890" y="198"/>
                </a:lnTo>
                <a:lnTo>
                  <a:pt x="2886" y="202"/>
                </a:lnTo>
                <a:lnTo>
                  <a:pt x="2882" y="208"/>
                </a:lnTo>
                <a:lnTo>
                  <a:pt x="2880" y="214"/>
                </a:lnTo>
                <a:lnTo>
                  <a:pt x="2880" y="222"/>
                </a:lnTo>
                <a:lnTo>
                  <a:pt x="2880" y="222"/>
                </a:lnTo>
                <a:lnTo>
                  <a:pt x="2880" y="222"/>
                </a:lnTo>
                <a:lnTo>
                  <a:pt x="2880" y="228"/>
                </a:lnTo>
                <a:lnTo>
                  <a:pt x="2882" y="234"/>
                </a:lnTo>
                <a:lnTo>
                  <a:pt x="2886" y="240"/>
                </a:lnTo>
                <a:lnTo>
                  <a:pt x="2890" y="244"/>
                </a:lnTo>
                <a:lnTo>
                  <a:pt x="2900" y="250"/>
                </a:lnTo>
                <a:lnTo>
                  <a:pt x="2916" y="254"/>
                </a:lnTo>
                <a:lnTo>
                  <a:pt x="2916" y="254"/>
                </a:lnTo>
                <a:lnTo>
                  <a:pt x="2930" y="258"/>
                </a:lnTo>
                <a:lnTo>
                  <a:pt x="2938" y="262"/>
                </a:lnTo>
                <a:lnTo>
                  <a:pt x="2942" y="266"/>
                </a:lnTo>
                <a:lnTo>
                  <a:pt x="2942" y="272"/>
                </a:lnTo>
                <a:lnTo>
                  <a:pt x="2942" y="272"/>
                </a:lnTo>
                <a:lnTo>
                  <a:pt x="2942" y="272"/>
                </a:lnTo>
                <a:lnTo>
                  <a:pt x="2940" y="278"/>
                </a:lnTo>
                <a:lnTo>
                  <a:pt x="2936" y="282"/>
                </a:lnTo>
                <a:lnTo>
                  <a:pt x="2930" y="286"/>
                </a:lnTo>
                <a:lnTo>
                  <a:pt x="2922" y="286"/>
                </a:lnTo>
                <a:lnTo>
                  <a:pt x="2922" y="286"/>
                </a:lnTo>
                <a:lnTo>
                  <a:pt x="2912" y="286"/>
                </a:lnTo>
                <a:lnTo>
                  <a:pt x="2904" y="282"/>
                </a:lnTo>
                <a:lnTo>
                  <a:pt x="2894" y="278"/>
                </a:lnTo>
                <a:lnTo>
                  <a:pt x="2886" y="272"/>
                </a:lnTo>
                <a:lnTo>
                  <a:pt x="2876" y="286"/>
                </a:lnTo>
                <a:lnTo>
                  <a:pt x="2876" y="286"/>
                </a:lnTo>
                <a:lnTo>
                  <a:pt x="2886" y="294"/>
                </a:lnTo>
                <a:lnTo>
                  <a:pt x="2898" y="300"/>
                </a:lnTo>
                <a:lnTo>
                  <a:pt x="2910" y="302"/>
                </a:lnTo>
                <a:lnTo>
                  <a:pt x="2922" y="304"/>
                </a:lnTo>
                <a:lnTo>
                  <a:pt x="2922" y="304"/>
                </a:lnTo>
                <a:close/>
                <a:moveTo>
                  <a:pt x="3086" y="304"/>
                </a:moveTo>
                <a:lnTo>
                  <a:pt x="3086" y="304"/>
                </a:lnTo>
                <a:lnTo>
                  <a:pt x="3094" y="304"/>
                </a:lnTo>
                <a:lnTo>
                  <a:pt x="3102" y="302"/>
                </a:lnTo>
                <a:lnTo>
                  <a:pt x="3108" y="298"/>
                </a:lnTo>
                <a:lnTo>
                  <a:pt x="3114" y="294"/>
                </a:lnTo>
                <a:lnTo>
                  <a:pt x="3118" y="290"/>
                </a:lnTo>
                <a:lnTo>
                  <a:pt x="3122" y="284"/>
                </a:lnTo>
                <a:lnTo>
                  <a:pt x="3124" y="278"/>
                </a:lnTo>
                <a:lnTo>
                  <a:pt x="3126" y="270"/>
                </a:lnTo>
                <a:lnTo>
                  <a:pt x="3126" y="270"/>
                </a:lnTo>
                <a:lnTo>
                  <a:pt x="3126" y="270"/>
                </a:lnTo>
                <a:lnTo>
                  <a:pt x="3124" y="264"/>
                </a:lnTo>
                <a:lnTo>
                  <a:pt x="3122" y="258"/>
                </a:lnTo>
                <a:lnTo>
                  <a:pt x="3120" y="254"/>
                </a:lnTo>
                <a:lnTo>
                  <a:pt x="3116" y="248"/>
                </a:lnTo>
                <a:lnTo>
                  <a:pt x="3104" y="242"/>
                </a:lnTo>
                <a:lnTo>
                  <a:pt x="3090" y="238"/>
                </a:lnTo>
                <a:lnTo>
                  <a:pt x="3090" y="238"/>
                </a:lnTo>
                <a:lnTo>
                  <a:pt x="3076" y="234"/>
                </a:lnTo>
                <a:lnTo>
                  <a:pt x="3068" y="230"/>
                </a:lnTo>
                <a:lnTo>
                  <a:pt x="3064" y="226"/>
                </a:lnTo>
                <a:lnTo>
                  <a:pt x="3062" y="220"/>
                </a:lnTo>
                <a:lnTo>
                  <a:pt x="3062" y="220"/>
                </a:lnTo>
                <a:lnTo>
                  <a:pt x="3062" y="220"/>
                </a:lnTo>
                <a:lnTo>
                  <a:pt x="3064" y="214"/>
                </a:lnTo>
                <a:lnTo>
                  <a:pt x="3068" y="210"/>
                </a:lnTo>
                <a:lnTo>
                  <a:pt x="3074" y="208"/>
                </a:lnTo>
                <a:lnTo>
                  <a:pt x="3080" y="206"/>
                </a:lnTo>
                <a:lnTo>
                  <a:pt x="3080" y="206"/>
                </a:lnTo>
                <a:lnTo>
                  <a:pt x="3088" y="206"/>
                </a:lnTo>
                <a:lnTo>
                  <a:pt x="3096" y="208"/>
                </a:lnTo>
                <a:lnTo>
                  <a:pt x="3104" y="212"/>
                </a:lnTo>
                <a:lnTo>
                  <a:pt x="3112" y="218"/>
                </a:lnTo>
                <a:lnTo>
                  <a:pt x="3122" y="202"/>
                </a:lnTo>
                <a:lnTo>
                  <a:pt x="3122" y="202"/>
                </a:lnTo>
                <a:lnTo>
                  <a:pt x="3112" y="196"/>
                </a:lnTo>
                <a:lnTo>
                  <a:pt x="3104" y="192"/>
                </a:lnTo>
                <a:lnTo>
                  <a:pt x="3092" y="190"/>
                </a:lnTo>
                <a:lnTo>
                  <a:pt x="3082" y="188"/>
                </a:lnTo>
                <a:lnTo>
                  <a:pt x="3082" y="188"/>
                </a:lnTo>
                <a:lnTo>
                  <a:pt x="3074" y="190"/>
                </a:lnTo>
                <a:lnTo>
                  <a:pt x="3066" y="190"/>
                </a:lnTo>
                <a:lnTo>
                  <a:pt x="3060" y="194"/>
                </a:lnTo>
                <a:lnTo>
                  <a:pt x="3054" y="198"/>
                </a:lnTo>
                <a:lnTo>
                  <a:pt x="3050" y="202"/>
                </a:lnTo>
                <a:lnTo>
                  <a:pt x="3046" y="208"/>
                </a:lnTo>
                <a:lnTo>
                  <a:pt x="3044" y="214"/>
                </a:lnTo>
                <a:lnTo>
                  <a:pt x="3042" y="222"/>
                </a:lnTo>
                <a:lnTo>
                  <a:pt x="3042" y="222"/>
                </a:lnTo>
                <a:lnTo>
                  <a:pt x="3042" y="222"/>
                </a:lnTo>
                <a:lnTo>
                  <a:pt x="3044" y="228"/>
                </a:lnTo>
                <a:lnTo>
                  <a:pt x="3046" y="234"/>
                </a:lnTo>
                <a:lnTo>
                  <a:pt x="3048" y="240"/>
                </a:lnTo>
                <a:lnTo>
                  <a:pt x="3052" y="244"/>
                </a:lnTo>
                <a:lnTo>
                  <a:pt x="3064" y="250"/>
                </a:lnTo>
                <a:lnTo>
                  <a:pt x="3080" y="254"/>
                </a:lnTo>
                <a:lnTo>
                  <a:pt x="3080" y="254"/>
                </a:lnTo>
                <a:lnTo>
                  <a:pt x="3092" y="258"/>
                </a:lnTo>
                <a:lnTo>
                  <a:pt x="3100" y="262"/>
                </a:lnTo>
                <a:lnTo>
                  <a:pt x="3104" y="266"/>
                </a:lnTo>
                <a:lnTo>
                  <a:pt x="3106" y="272"/>
                </a:lnTo>
                <a:lnTo>
                  <a:pt x="3106" y="272"/>
                </a:lnTo>
                <a:lnTo>
                  <a:pt x="3106" y="272"/>
                </a:lnTo>
                <a:lnTo>
                  <a:pt x="3104" y="278"/>
                </a:lnTo>
                <a:lnTo>
                  <a:pt x="3100" y="282"/>
                </a:lnTo>
                <a:lnTo>
                  <a:pt x="3094" y="286"/>
                </a:lnTo>
                <a:lnTo>
                  <a:pt x="3086" y="286"/>
                </a:lnTo>
                <a:lnTo>
                  <a:pt x="3086" y="286"/>
                </a:lnTo>
                <a:lnTo>
                  <a:pt x="3076" y="286"/>
                </a:lnTo>
                <a:lnTo>
                  <a:pt x="3066" y="282"/>
                </a:lnTo>
                <a:lnTo>
                  <a:pt x="3058" y="278"/>
                </a:lnTo>
                <a:lnTo>
                  <a:pt x="3050" y="272"/>
                </a:lnTo>
                <a:lnTo>
                  <a:pt x="3038" y="286"/>
                </a:lnTo>
                <a:lnTo>
                  <a:pt x="3038" y="286"/>
                </a:lnTo>
                <a:lnTo>
                  <a:pt x="3048" y="294"/>
                </a:lnTo>
                <a:lnTo>
                  <a:pt x="3060" y="300"/>
                </a:lnTo>
                <a:lnTo>
                  <a:pt x="3072" y="302"/>
                </a:lnTo>
                <a:lnTo>
                  <a:pt x="3086" y="304"/>
                </a:lnTo>
                <a:lnTo>
                  <a:pt x="3086" y="304"/>
                </a:lnTo>
                <a:close/>
                <a:moveTo>
                  <a:pt x="3208" y="304"/>
                </a:moveTo>
                <a:lnTo>
                  <a:pt x="3208" y="304"/>
                </a:lnTo>
                <a:lnTo>
                  <a:pt x="3220" y="302"/>
                </a:lnTo>
                <a:lnTo>
                  <a:pt x="3230" y="300"/>
                </a:lnTo>
                <a:lnTo>
                  <a:pt x="3240" y="294"/>
                </a:lnTo>
                <a:lnTo>
                  <a:pt x="3250" y="288"/>
                </a:lnTo>
                <a:lnTo>
                  <a:pt x="3256" y="278"/>
                </a:lnTo>
                <a:lnTo>
                  <a:pt x="3262" y="268"/>
                </a:lnTo>
                <a:lnTo>
                  <a:pt x="3264" y="258"/>
                </a:lnTo>
                <a:lnTo>
                  <a:pt x="3266" y="246"/>
                </a:lnTo>
                <a:lnTo>
                  <a:pt x="3266" y="246"/>
                </a:lnTo>
                <a:lnTo>
                  <a:pt x="3266" y="246"/>
                </a:lnTo>
                <a:lnTo>
                  <a:pt x="3264" y="234"/>
                </a:lnTo>
                <a:lnTo>
                  <a:pt x="3262" y="224"/>
                </a:lnTo>
                <a:lnTo>
                  <a:pt x="3256" y="214"/>
                </a:lnTo>
                <a:lnTo>
                  <a:pt x="3250" y="206"/>
                </a:lnTo>
                <a:lnTo>
                  <a:pt x="3242" y="198"/>
                </a:lnTo>
                <a:lnTo>
                  <a:pt x="3232" y="192"/>
                </a:lnTo>
                <a:lnTo>
                  <a:pt x="3220" y="190"/>
                </a:lnTo>
                <a:lnTo>
                  <a:pt x="3208" y="188"/>
                </a:lnTo>
                <a:lnTo>
                  <a:pt x="3208" y="188"/>
                </a:lnTo>
                <a:lnTo>
                  <a:pt x="3196" y="190"/>
                </a:lnTo>
                <a:lnTo>
                  <a:pt x="3184" y="192"/>
                </a:lnTo>
                <a:lnTo>
                  <a:pt x="3174" y="198"/>
                </a:lnTo>
                <a:lnTo>
                  <a:pt x="3166" y="206"/>
                </a:lnTo>
                <a:lnTo>
                  <a:pt x="3158" y="214"/>
                </a:lnTo>
                <a:lnTo>
                  <a:pt x="3154" y="224"/>
                </a:lnTo>
                <a:lnTo>
                  <a:pt x="3150" y="234"/>
                </a:lnTo>
                <a:lnTo>
                  <a:pt x="3148" y="246"/>
                </a:lnTo>
                <a:lnTo>
                  <a:pt x="3148" y="246"/>
                </a:lnTo>
                <a:lnTo>
                  <a:pt x="3148" y="246"/>
                </a:lnTo>
                <a:lnTo>
                  <a:pt x="3150" y="258"/>
                </a:lnTo>
                <a:lnTo>
                  <a:pt x="3154" y="268"/>
                </a:lnTo>
                <a:lnTo>
                  <a:pt x="3158" y="278"/>
                </a:lnTo>
                <a:lnTo>
                  <a:pt x="3166" y="288"/>
                </a:lnTo>
                <a:lnTo>
                  <a:pt x="3174" y="294"/>
                </a:lnTo>
                <a:lnTo>
                  <a:pt x="3184" y="300"/>
                </a:lnTo>
                <a:lnTo>
                  <a:pt x="3194" y="302"/>
                </a:lnTo>
                <a:lnTo>
                  <a:pt x="3208" y="304"/>
                </a:lnTo>
                <a:lnTo>
                  <a:pt x="3208" y="304"/>
                </a:lnTo>
                <a:close/>
                <a:moveTo>
                  <a:pt x="3208" y="286"/>
                </a:moveTo>
                <a:lnTo>
                  <a:pt x="3208" y="286"/>
                </a:lnTo>
                <a:lnTo>
                  <a:pt x="3200" y="286"/>
                </a:lnTo>
                <a:lnTo>
                  <a:pt x="3192" y="282"/>
                </a:lnTo>
                <a:lnTo>
                  <a:pt x="3186" y="280"/>
                </a:lnTo>
                <a:lnTo>
                  <a:pt x="3180" y="274"/>
                </a:lnTo>
                <a:lnTo>
                  <a:pt x="3176" y="268"/>
                </a:lnTo>
                <a:lnTo>
                  <a:pt x="3172" y="262"/>
                </a:lnTo>
                <a:lnTo>
                  <a:pt x="3170" y="254"/>
                </a:lnTo>
                <a:lnTo>
                  <a:pt x="3170" y="246"/>
                </a:lnTo>
                <a:lnTo>
                  <a:pt x="3170" y="246"/>
                </a:lnTo>
                <a:lnTo>
                  <a:pt x="3170" y="246"/>
                </a:lnTo>
                <a:lnTo>
                  <a:pt x="3170" y="238"/>
                </a:lnTo>
                <a:lnTo>
                  <a:pt x="3172" y="230"/>
                </a:lnTo>
                <a:lnTo>
                  <a:pt x="3176" y="224"/>
                </a:lnTo>
                <a:lnTo>
                  <a:pt x="3180" y="218"/>
                </a:lnTo>
                <a:lnTo>
                  <a:pt x="3186" y="214"/>
                </a:lnTo>
                <a:lnTo>
                  <a:pt x="3192" y="210"/>
                </a:lnTo>
                <a:lnTo>
                  <a:pt x="3200" y="208"/>
                </a:lnTo>
                <a:lnTo>
                  <a:pt x="3208" y="206"/>
                </a:lnTo>
                <a:lnTo>
                  <a:pt x="3208" y="206"/>
                </a:lnTo>
                <a:lnTo>
                  <a:pt x="3216" y="208"/>
                </a:lnTo>
                <a:lnTo>
                  <a:pt x="3222" y="210"/>
                </a:lnTo>
                <a:lnTo>
                  <a:pt x="3230" y="214"/>
                </a:lnTo>
                <a:lnTo>
                  <a:pt x="3234" y="218"/>
                </a:lnTo>
                <a:lnTo>
                  <a:pt x="3240" y="224"/>
                </a:lnTo>
                <a:lnTo>
                  <a:pt x="3242" y="230"/>
                </a:lnTo>
                <a:lnTo>
                  <a:pt x="3244" y="238"/>
                </a:lnTo>
                <a:lnTo>
                  <a:pt x="3246" y="246"/>
                </a:lnTo>
                <a:lnTo>
                  <a:pt x="3246" y="246"/>
                </a:lnTo>
                <a:lnTo>
                  <a:pt x="3246" y="246"/>
                </a:lnTo>
                <a:lnTo>
                  <a:pt x="3244" y="254"/>
                </a:lnTo>
                <a:lnTo>
                  <a:pt x="3242" y="262"/>
                </a:lnTo>
                <a:lnTo>
                  <a:pt x="3240" y="268"/>
                </a:lnTo>
                <a:lnTo>
                  <a:pt x="3234" y="274"/>
                </a:lnTo>
                <a:lnTo>
                  <a:pt x="3230" y="280"/>
                </a:lnTo>
                <a:lnTo>
                  <a:pt x="3222" y="282"/>
                </a:lnTo>
                <a:lnTo>
                  <a:pt x="3216" y="286"/>
                </a:lnTo>
                <a:lnTo>
                  <a:pt x="3208" y="286"/>
                </a:lnTo>
                <a:lnTo>
                  <a:pt x="3208" y="286"/>
                </a:lnTo>
                <a:close/>
                <a:moveTo>
                  <a:pt x="3298" y="302"/>
                </a:moveTo>
                <a:lnTo>
                  <a:pt x="3376" y="302"/>
                </a:lnTo>
                <a:lnTo>
                  <a:pt x="3376" y="284"/>
                </a:lnTo>
                <a:lnTo>
                  <a:pt x="3316" y="284"/>
                </a:lnTo>
                <a:lnTo>
                  <a:pt x="3316" y="190"/>
                </a:lnTo>
                <a:lnTo>
                  <a:pt x="3298" y="190"/>
                </a:lnTo>
                <a:lnTo>
                  <a:pt x="3298" y="302"/>
                </a:lnTo>
                <a:close/>
                <a:moveTo>
                  <a:pt x="3446" y="304"/>
                </a:moveTo>
                <a:lnTo>
                  <a:pt x="3446" y="304"/>
                </a:lnTo>
                <a:lnTo>
                  <a:pt x="3456" y="304"/>
                </a:lnTo>
                <a:lnTo>
                  <a:pt x="3466" y="300"/>
                </a:lnTo>
                <a:lnTo>
                  <a:pt x="3474" y="296"/>
                </a:lnTo>
                <a:lnTo>
                  <a:pt x="3480" y="292"/>
                </a:lnTo>
                <a:lnTo>
                  <a:pt x="3486" y="284"/>
                </a:lnTo>
                <a:lnTo>
                  <a:pt x="3490" y="276"/>
                </a:lnTo>
                <a:lnTo>
                  <a:pt x="3492" y="266"/>
                </a:lnTo>
                <a:lnTo>
                  <a:pt x="3494" y="254"/>
                </a:lnTo>
                <a:lnTo>
                  <a:pt x="3494" y="190"/>
                </a:lnTo>
                <a:lnTo>
                  <a:pt x="3474" y="190"/>
                </a:lnTo>
                <a:lnTo>
                  <a:pt x="3474" y="254"/>
                </a:lnTo>
                <a:lnTo>
                  <a:pt x="3474" y="254"/>
                </a:lnTo>
                <a:lnTo>
                  <a:pt x="3472" y="268"/>
                </a:lnTo>
                <a:lnTo>
                  <a:pt x="3470" y="274"/>
                </a:lnTo>
                <a:lnTo>
                  <a:pt x="3466" y="278"/>
                </a:lnTo>
                <a:lnTo>
                  <a:pt x="3462" y="282"/>
                </a:lnTo>
                <a:lnTo>
                  <a:pt x="3458" y="284"/>
                </a:lnTo>
                <a:lnTo>
                  <a:pt x="3446" y="286"/>
                </a:lnTo>
                <a:lnTo>
                  <a:pt x="3446" y="286"/>
                </a:lnTo>
                <a:lnTo>
                  <a:pt x="3434" y="284"/>
                </a:lnTo>
                <a:lnTo>
                  <a:pt x="3430" y="282"/>
                </a:lnTo>
                <a:lnTo>
                  <a:pt x="3426" y="278"/>
                </a:lnTo>
                <a:lnTo>
                  <a:pt x="3422" y="274"/>
                </a:lnTo>
                <a:lnTo>
                  <a:pt x="3420" y="268"/>
                </a:lnTo>
                <a:lnTo>
                  <a:pt x="3418" y="254"/>
                </a:lnTo>
                <a:lnTo>
                  <a:pt x="3418" y="190"/>
                </a:lnTo>
                <a:lnTo>
                  <a:pt x="3398" y="190"/>
                </a:lnTo>
                <a:lnTo>
                  <a:pt x="3398" y="254"/>
                </a:lnTo>
                <a:lnTo>
                  <a:pt x="3398" y="254"/>
                </a:lnTo>
                <a:lnTo>
                  <a:pt x="3398" y="266"/>
                </a:lnTo>
                <a:lnTo>
                  <a:pt x="3402" y="276"/>
                </a:lnTo>
                <a:lnTo>
                  <a:pt x="3406" y="284"/>
                </a:lnTo>
                <a:lnTo>
                  <a:pt x="3410" y="292"/>
                </a:lnTo>
                <a:lnTo>
                  <a:pt x="3418" y="296"/>
                </a:lnTo>
                <a:lnTo>
                  <a:pt x="3426" y="300"/>
                </a:lnTo>
                <a:lnTo>
                  <a:pt x="3436" y="304"/>
                </a:lnTo>
                <a:lnTo>
                  <a:pt x="3446" y="304"/>
                </a:lnTo>
                <a:lnTo>
                  <a:pt x="3446" y="304"/>
                </a:lnTo>
                <a:close/>
                <a:moveTo>
                  <a:pt x="3554" y="302"/>
                </a:moveTo>
                <a:lnTo>
                  <a:pt x="3574" y="302"/>
                </a:lnTo>
                <a:lnTo>
                  <a:pt x="3574" y="208"/>
                </a:lnTo>
                <a:lnTo>
                  <a:pt x="3610" y="208"/>
                </a:lnTo>
                <a:lnTo>
                  <a:pt x="3610" y="190"/>
                </a:lnTo>
                <a:lnTo>
                  <a:pt x="3518" y="190"/>
                </a:lnTo>
                <a:lnTo>
                  <a:pt x="3518" y="208"/>
                </a:lnTo>
                <a:lnTo>
                  <a:pt x="3554" y="208"/>
                </a:lnTo>
                <a:lnTo>
                  <a:pt x="3554" y="302"/>
                </a:lnTo>
                <a:close/>
                <a:moveTo>
                  <a:pt x="3636" y="302"/>
                </a:moveTo>
                <a:lnTo>
                  <a:pt x="3656" y="302"/>
                </a:lnTo>
                <a:lnTo>
                  <a:pt x="3656" y="190"/>
                </a:lnTo>
                <a:lnTo>
                  <a:pt x="3636" y="190"/>
                </a:lnTo>
                <a:lnTo>
                  <a:pt x="3636" y="302"/>
                </a:lnTo>
                <a:close/>
                <a:moveTo>
                  <a:pt x="3746" y="304"/>
                </a:moveTo>
                <a:lnTo>
                  <a:pt x="3746" y="304"/>
                </a:lnTo>
                <a:lnTo>
                  <a:pt x="3758" y="302"/>
                </a:lnTo>
                <a:lnTo>
                  <a:pt x="3770" y="300"/>
                </a:lnTo>
                <a:lnTo>
                  <a:pt x="3780" y="294"/>
                </a:lnTo>
                <a:lnTo>
                  <a:pt x="3788" y="288"/>
                </a:lnTo>
                <a:lnTo>
                  <a:pt x="3794" y="278"/>
                </a:lnTo>
                <a:lnTo>
                  <a:pt x="3800" y="268"/>
                </a:lnTo>
                <a:lnTo>
                  <a:pt x="3804" y="258"/>
                </a:lnTo>
                <a:lnTo>
                  <a:pt x="3804" y="246"/>
                </a:lnTo>
                <a:lnTo>
                  <a:pt x="3804" y="246"/>
                </a:lnTo>
                <a:lnTo>
                  <a:pt x="3804" y="246"/>
                </a:lnTo>
                <a:lnTo>
                  <a:pt x="3804" y="234"/>
                </a:lnTo>
                <a:lnTo>
                  <a:pt x="3800" y="224"/>
                </a:lnTo>
                <a:lnTo>
                  <a:pt x="3796" y="214"/>
                </a:lnTo>
                <a:lnTo>
                  <a:pt x="3788" y="206"/>
                </a:lnTo>
                <a:lnTo>
                  <a:pt x="3780" y="198"/>
                </a:lnTo>
                <a:lnTo>
                  <a:pt x="3770" y="192"/>
                </a:lnTo>
                <a:lnTo>
                  <a:pt x="3758" y="190"/>
                </a:lnTo>
                <a:lnTo>
                  <a:pt x="3746" y="188"/>
                </a:lnTo>
                <a:lnTo>
                  <a:pt x="3746" y="188"/>
                </a:lnTo>
                <a:lnTo>
                  <a:pt x="3734" y="190"/>
                </a:lnTo>
                <a:lnTo>
                  <a:pt x="3722" y="192"/>
                </a:lnTo>
                <a:lnTo>
                  <a:pt x="3712" y="198"/>
                </a:lnTo>
                <a:lnTo>
                  <a:pt x="3704" y="206"/>
                </a:lnTo>
                <a:lnTo>
                  <a:pt x="3696" y="214"/>
                </a:lnTo>
                <a:lnTo>
                  <a:pt x="3692" y="224"/>
                </a:lnTo>
                <a:lnTo>
                  <a:pt x="3688" y="234"/>
                </a:lnTo>
                <a:lnTo>
                  <a:pt x="3688" y="246"/>
                </a:lnTo>
                <a:lnTo>
                  <a:pt x="3688" y="246"/>
                </a:lnTo>
                <a:lnTo>
                  <a:pt x="3688" y="246"/>
                </a:lnTo>
                <a:lnTo>
                  <a:pt x="3688" y="258"/>
                </a:lnTo>
                <a:lnTo>
                  <a:pt x="3692" y="268"/>
                </a:lnTo>
                <a:lnTo>
                  <a:pt x="3696" y="278"/>
                </a:lnTo>
                <a:lnTo>
                  <a:pt x="3704" y="288"/>
                </a:lnTo>
                <a:lnTo>
                  <a:pt x="3712" y="294"/>
                </a:lnTo>
                <a:lnTo>
                  <a:pt x="3722" y="300"/>
                </a:lnTo>
                <a:lnTo>
                  <a:pt x="3734" y="302"/>
                </a:lnTo>
                <a:lnTo>
                  <a:pt x="3746" y="304"/>
                </a:lnTo>
                <a:lnTo>
                  <a:pt x="3746" y="304"/>
                </a:lnTo>
                <a:close/>
                <a:moveTo>
                  <a:pt x="3746" y="286"/>
                </a:moveTo>
                <a:lnTo>
                  <a:pt x="3746" y="286"/>
                </a:lnTo>
                <a:lnTo>
                  <a:pt x="3738" y="286"/>
                </a:lnTo>
                <a:lnTo>
                  <a:pt x="3730" y="282"/>
                </a:lnTo>
                <a:lnTo>
                  <a:pt x="3724" y="280"/>
                </a:lnTo>
                <a:lnTo>
                  <a:pt x="3718" y="274"/>
                </a:lnTo>
                <a:lnTo>
                  <a:pt x="3714" y="268"/>
                </a:lnTo>
                <a:lnTo>
                  <a:pt x="3710" y="262"/>
                </a:lnTo>
                <a:lnTo>
                  <a:pt x="3708" y="254"/>
                </a:lnTo>
                <a:lnTo>
                  <a:pt x="3708" y="246"/>
                </a:lnTo>
                <a:lnTo>
                  <a:pt x="3708" y="246"/>
                </a:lnTo>
                <a:lnTo>
                  <a:pt x="3708" y="246"/>
                </a:lnTo>
                <a:lnTo>
                  <a:pt x="3708" y="238"/>
                </a:lnTo>
                <a:lnTo>
                  <a:pt x="3710" y="230"/>
                </a:lnTo>
                <a:lnTo>
                  <a:pt x="3714" y="224"/>
                </a:lnTo>
                <a:lnTo>
                  <a:pt x="3718" y="218"/>
                </a:lnTo>
                <a:lnTo>
                  <a:pt x="3724" y="214"/>
                </a:lnTo>
                <a:lnTo>
                  <a:pt x="3730" y="210"/>
                </a:lnTo>
                <a:lnTo>
                  <a:pt x="3738" y="208"/>
                </a:lnTo>
                <a:lnTo>
                  <a:pt x="3746" y="206"/>
                </a:lnTo>
                <a:lnTo>
                  <a:pt x="3746" y="206"/>
                </a:lnTo>
                <a:lnTo>
                  <a:pt x="3754" y="208"/>
                </a:lnTo>
                <a:lnTo>
                  <a:pt x="3762" y="210"/>
                </a:lnTo>
                <a:lnTo>
                  <a:pt x="3768" y="214"/>
                </a:lnTo>
                <a:lnTo>
                  <a:pt x="3774" y="218"/>
                </a:lnTo>
                <a:lnTo>
                  <a:pt x="3778" y="224"/>
                </a:lnTo>
                <a:lnTo>
                  <a:pt x="3782" y="230"/>
                </a:lnTo>
                <a:lnTo>
                  <a:pt x="3784" y="238"/>
                </a:lnTo>
                <a:lnTo>
                  <a:pt x="3784" y="246"/>
                </a:lnTo>
                <a:lnTo>
                  <a:pt x="3784" y="246"/>
                </a:lnTo>
                <a:lnTo>
                  <a:pt x="3784" y="246"/>
                </a:lnTo>
                <a:lnTo>
                  <a:pt x="3784" y="254"/>
                </a:lnTo>
                <a:lnTo>
                  <a:pt x="3782" y="262"/>
                </a:lnTo>
                <a:lnTo>
                  <a:pt x="3778" y="268"/>
                </a:lnTo>
                <a:lnTo>
                  <a:pt x="3774" y="274"/>
                </a:lnTo>
                <a:lnTo>
                  <a:pt x="3768" y="280"/>
                </a:lnTo>
                <a:lnTo>
                  <a:pt x="3762" y="282"/>
                </a:lnTo>
                <a:lnTo>
                  <a:pt x="3754" y="286"/>
                </a:lnTo>
                <a:lnTo>
                  <a:pt x="3746" y="286"/>
                </a:lnTo>
                <a:lnTo>
                  <a:pt x="3746" y="286"/>
                </a:lnTo>
                <a:close/>
                <a:moveTo>
                  <a:pt x="3836" y="302"/>
                </a:moveTo>
                <a:lnTo>
                  <a:pt x="3856" y="302"/>
                </a:lnTo>
                <a:lnTo>
                  <a:pt x="3856" y="222"/>
                </a:lnTo>
                <a:lnTo>
                  <a:pt x="3916" y="302"/>
                </a:lnTo>
                <a:lnTo>
                  <a:pt x="3934" y="302"/>
                </a:lnTo>
                <a:lnTo>
                  <a:pt x="3934" y="190"/>
                </a:lnTo>
                <a:lnTo>
                  <a:pt x="3914" y="190"/>
                </a:lnTo>
                <a:lnTo>
                  <a:pt x="3914" y="268"/>
                </a:lnTo>
                <a:lnTo>
                  <a:pt x="3854" y="190"/>
                </a:lnTo>
                <a:lnTo>
                  <a:pt x="3836" y="190"/>
                </a:lnTo>
                <a:lnTo>
                  <a:pt x="3836" y="302"/>
                </a:lnTo>
                <a:close/>
                <a:moveTo>
                  <a:pt x="4008" y="304"/>
                </a:moveTo>
                <a:lnTo>
                  <a:pt x="4008" y="304"/>
                </a:lnTo>
                <a:lnTo>
                  <a:pt x="4016" y="304"/>
                </a:lnTo>
                <a:lnTo>
                  <a:pt x="4024" y="302"/>
                </a:lnTo>
                <a:lnTo>
                  <a:pt x="4032" y="298"/>
                </a:lnTo>
                <a:lnTo>
                  <a:pt x="4038" y="294"/>
                </a:lnTo>
                <a:lnTo>
                  <a:pt x="4042" y="290"/>
                </a:lnTo>
                <a:lnTo>
                  <a:pt x="4046" y="284"/>
                </a:lnTo>
                <a:lnTo>
                  <a:pt x="4048" y="278"/>
                </a:lnTo>
                <a:lnTo>
                  <a:pt x="4048" y="270"/>
                </a:lnTo>
                <a:lnTo>
                  <a:pt x="4048" y="270"/>
                </a:lnTo>
                <a:lnTo>
                  <a:pt x="4048" y="270"/>
                </a:lnTo>
                <a:lnTo>
                  <a:pt x="4048" y="264"/>
                </a:lnTo>
                <a:lnTo>
                  <a:pt x="4046" y="258"/>
                </a:lnTo>
                <a:lnTo>
                  <a:pt x="4044" y="254"/>
                </a:lnTo>
                <a:lnTo>
                  <a:pt x="4040" y="248"/>
                </a:lnTo>
                <a:lnTo>
                  <a:pt x="4028" y="242"/>
                </a:lnTo>
                <a:lnTo>
                  <a:pt x="4012" y="238"/>
                </a:lnTo>
                <a:lnTo>
                  <a:pt x="4012" y="238"/>
                </a:lnTo>
                <a:lnTo>
                  <a:pt x="4000" y="234"/>
                </a:lnTo>
                <a:lnTo>
                  <a:pt x="3992" y="230"/>
                </a:lnTo>
                <a:lnTo>
                  <a:pt x="3988" y="226"/>
                </a:lnTo>
                <a:lnTo>
                  <a:pt x="3986" y="220"/>
                </a:lnTo>
                <a:lnTo>
                  <a:pt x="3986" y="220"/>
                </a:lnTo>
                <a:lnTo>
                  <a:pt x="3986" y="220"/>
                </a:lnTo>
                <a:lnTo>
                  <a:pt x="3988" y="214"/>
                </a:lnTo>
                <a:lnTo>
                  <a:pt x="3990" y="210"/>
                </a:lnTo>
                <a:lnTo>
                  <a:pt x="3996" y="208"/>
                </a:lnTo>
                <a:lnTo>
                  <a:pt x="4004" y="206"/>
                </a:lnTo>
                <a:lnTo>
                  <a:pt x="4004" y="206"/>
                </a:lnTo>
                <a:lnTo>
                  <a:pt x="4012" y="206"/>
                </a:lnTo>
                <a:lnTo>
                  <a:pt x="4020" y="208"/>
                </a:lnTo>
                <a:lnTo>
                  <a:pt x="4028" y="212"/>
                </a:lnTo>
                <a:lnTo>
                  <a:pt x="4034" y="218"/>
                </a:lnTo>
                <a:lnTo>
                  <a:pt x="4046" y="202"/>
                </a:lnTo>
                <a:lnTo>
                  <a:pt x="4046" y="202"/>
                </a:lnTo>
                <a:lnTo>
                  <a:pt x="4036" y="196"/>
                </a:lnTo>
                <a:lnTo>
                  <a:pt x="4026" y="192"/>
                </a:lnTo>
                <a:lnTo>
                  <a:pt x="4016" y="190"/>
                </a:lnTo>
                <a:lnTo>
                  <a:pt x="4004" y="188"/>
                </a:lnTo>
                <a:lnTo>
                  <a:pt x="4004" y="188"/>
                </a:lnTo>
                <a:lnTo>
                  <a:pt x="3996" y="190"/>
                </a:lnTo>
                <a:lnTo>
                  <a:pt x="3990" y="190"/>
                </a:lnTo>
                <a:lnTo>
                  <a:pt x="3982" y="194"/>
                </a:lnTo>
                <a:lnTo>
                  <a:pt x="3976" y="198"/>
                </a:lnTo>
                <a:lnTo>
                  <a:pt x="3972" y="202"/>
                </a:lnTo>
                <a:lnTo>
                  <a:pt x="3970" y="208"/>
                </a:lnTo>
                <a:lnTo>
                  <a:pt x="3966" y="214"/>
                </a:lnTo>
                <a:lnTo>
                  <a:pt x="3966" y="222"/>
                </a:lnTo>
                <a:lnTo>
                  <a:pt x="3966" y="222"/>
                </a:lnTo>
                <a:lnTo>
                  <a:pt x="3966" y="222"/>
                </a:lnTo>
                <a:lnTo>
                  <a:pt x="3966" y="228"/>
                </a:lnTo>
                <a:lnTo>
                  <a:pt x="3968" y="234"/>
                </a:lnTo>
                <a:lnTo>
                  <a:pt x="3972" y="240"/>
                </a:lnTo>
                <a:lnTo>
                  <a:pt x="3976" y="244"/>
                </a:lnTo>
                <a:lnTo>
                  <a:pt x="3988" y="250"/>
                </a:lnTo>
                <a:lnTo>
                  <a:pt x="4004" y="254"/>
                </a:lnTo>
                <a:lnTo>
                  <a:pt x="4004" y="254"/>
                </a:lnTo>
                <a:lnTo>
                  <a:pt x="4016" y="258"/>
                </a:lnTo>
                <a:lnTo>
                  <a:pt x="4024" y="262"/>
                </a:lnTo>
                <a:lnTo>
                  <a:pt x="4028" y="266"/>
                </a:lnTo>
                <a:lnTo>
                  <a:pt x="4028" y="272"/>
                </a:lnTo>
                <a:lnTo>
                  <a:pt x="4028" y="272"/>
                </a:lnTo>
                <a:lnTo>
                  <a:pt x="4028" y="272"/>
                </a:lnTo>
                <a:lnTo>
                  <a:pt x="4028" y="278"/>
                </a:lnTo>
                <a:lnTo>
                  <a:pt x="4024" y="282"/>
                </a:lnTo>
                <a:lnTo>
                  <a:pt x="4018" y="286"/>
                </a:lnTo>
                <a:lnTo>
                  <a:pt x="4008" y="286"/>
                </a:lnTo>
                <a:lnTo>
                  <a:pt x="4008" y="286"/>
                </a:lnTo>
                <a:lnTo>
                  <a:pt x="4000" y="286"/>
                </a:lnTo>
                <a:lnTo>
                  <a:pt x="3990" y="282"/>
                </a:lnTo>
                <a:lnTo>
                  <a:pt x="3982" y="278"/>
                </a:lnTo>
                <a:lnTo>
                  <a:pt x="3974" y="272"/>
                </a:lnTo>
                <a:lnTo>
                  <a:pt x="3962" y="286"/>
                </a:lnTo>
                <a:lnTo>
                  <a:pt x="3962" y="286"/>
                </a:lnTo>
                <a:lnTo>
                  <a:pt x="3972" y="294"/>
                </a:lnTo>
                <a:lnTo>
                  <a:pt x="3984" y="300"/>
                </a:lnTo>
                <a:lnTo>
                  <a:pt x="3996" y="302"/>
                </a:lnTo>
                <a:lnTo>
                  <a:pt x="4008" y="304"/>
                </a:lnTo>
                <a:lnTo>
                  <a:pt x="4008" y="30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6">
          <p15:clr>
            <a:srgbClr val="F26B43"/>
          </p15:clr>
        </p15:guide>
        <p15:guide id="2" pos="587">
          <p15:clr>
            <a:srgbClr val="F26B43"/>
          </p15:clr>
        </p15:guide>
        <p15:guide id="3" pos="728">
          <p15:clr>
            <a:srgbClr val="F26B43"/>
          </p15:clr>
        </p15:guide>
        <p15:guide id="4" pos="1029">
          <p15:clr>
            <a:srgbClr val="F26B43"/>
          </p15:clr>
        </p15:guide>
        <p15:guide id="5" pos="1174">
          <p15:clr>
            <a:srgbClr val="F26B43"/>
          </p15:clr>
        </p15:guide>
        <p15:guide id="6" pos="1474">
          <p15:clr>
            <a:srgbClr val="F26B43"/>
          </p15:clr>
        </p15:guide>
        <p15:guide id="7" pos="1616">
          <p15:clr>
            <a:srgbClr val="F26B43"/>
          </p15:clr>
        </p15:guide>
        <p15:guide id="8" pos="1920">
          <p15:clr>
            <a:srgbClr val="F26B43"/>
          </p15:clr>
        </p15:guide>
        <p15:guide id="9" pos="2061">
          <p15:clr>
            <a:srgbClr val="F26B43"/>
          </p15:clr>
        </p15:guide>
        <p15:guide id="10" pos="2362">
          <p15:clr>
            <a:srgbClr val="F26B43"/>
          </p15:clr>
        </p15:guide>
        <p15:guide id="11" pos="2507">
          <p15:clr>
            <a:srgbClr val="F26B43"/>
          </p15:clr>
        </p15:guide>
        <p15:guide id="12" pos="2808">
          <p15:clr>
            <a:srgbClr val="F26B43"/>
          </p15:clr>
        </p15:guide>
        <p15:guide id="13" pos="2949">
          <p15:clr>
            <a:srgbClr val="F26B43"/>
          </p15:clr>
        </p15:guide>
        <p15:guide id="14" pos="3250">
          <p15:clr>
            <a:srgbClr val="F26B43"/>
          </p15:clr>
        </p15:guide>
        <p15:guide id="15" pos="3394">
          <p15:clr>
            <a:srgbClr val="F26B43"/>
          </p15:clr>
        </p15:guide>
        <p15:guide id="16" pos="3695">
          <p15:clr>
            <a:srgbClr val="F26B43"/>
          </p15:clr>
        </p15:guide>
        <p15:guide id="17" pos="3840">
          <p15:clr>
            <a:srgbClr val="F26B43"/>
          </p15:clr>
        </p15:guide>
        <p15:guide id="18" pos="4141">
          <p15:clr>
            <a:srgbClr val="F26B43"/>
          </p15:clr>
        </p15:guide>
        <p15:guide id="19" pos="4282">
          <p15:clr>
            <a:srgbClr val="F26B43"/>
          </p15:clr>
        </p15:guide>
        <p15:guide id="20" pos="4583">
          <p15:clr>
            <a:srgbClr val="F26B43"/>
          </p15:clr>
        </p15:guide>
        <p15:guide id="21" pos="4728">
          <p15:clr>
            <a:srgbClr val="F26B43"/>
          </p15:clr>
        </p15:guide>
        <p15:guide id="22" pos="5025">
          <p15:clr>
            <a:srgbClr val="F26B43"/>
          </p15:clr>
        </p15:guide>
        <p15:guide id="23" pos="5170">
          <p15:clr>
            <a:srgbClr val="F26B43"/>
          </p15:clr>
        </p15:guide>
        <p15:guide id="24" pos="547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6"/>
        <p:cNvGrpSpPr/>
        <p:nvPr/>
      </p:nvGrpSpPr>
      <p:grpSpPr>
        <a:xfrm>
          <a:off x="0" y="0"/>
          <a:ext cx="0" cy="0"/>
          <a:chOff x="0" y="0"/>
          <a:chExt cx="0" cy="0"/>
        </a:xfrm>
      </p:grpSpPr>
      <p:sp>
        <p:nvSpPr>
          <p:cNvPr id="57" name="Google Shape;57;p138"/>
          <p:cNvSpPr/>
          <p:nvPr/>
        </p:nvSpPr>
        <p:spPr>
          <a:xfrm>
            <a:off x="0" y="4800604"/>
            <a:ext cx="9144000" cy="34925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eorgia"/>
              <a:ea typeface="Georgia"/>
              <a:cs typeface="Georgia"/>
              <a:sym typeface="Georgia"/>
            </a:endParaRPr>
          </a:p>
        </p:txBody>
      </p:sp>
      <p:sp>
        <p:nvSpPr>
          <p:cNvPr id="58" name="Google Shape;58;p138"/>
          <p:cNvSpPr txBox="1">
            <a:spLocks noGrp="1"/>
          </p:cNvSpPr>
          <p:nvPr>
            <p:ph type="title"/>
          </p:nvPr>
        </p:nvSpPr>
        <p:spPr>
          <a:xfrm>
            <a:off x="449263" y="336947"/>
            <a:ext cx="8237538" cy="726281"/>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538C3F"/>
              </a:buClr>
              <a:buSzPts val="3600"/>
              <a:buFont typeface="Century Gothic"/>
              <a:buNone/>
              <a:defRPr sz="3600" b="0" i="0" u="none" strike="noStrike" cap="none">
                <a:solidFill>
                  <a:srgbClr val="538C3F"/>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9" name="Google Shape;59;p138"/>
          <p:cNvSpPr txBox="1">
            <a:spLocks noGrp="1"/>
          </p:cNvSpPr>
          <p:nvPr>
            <p:ph type="body" idx="1"/>
          </p:nvPr>
        </p:nvSpPr>
        <p:spPr>
          <a:xfrm>
            <a:off x="449263" y="1200151"/>
            <a:ext cx="8237538" cy="1752600"/>
          </a:xfrm>
          <a:prstGeom prst="rect">
            <a:avLst/>
          </a:prstGeom>
          <a:noFill/>
          <a:ln>
            <a:noFill/>
          </a:ln>
        </p:spPr>
        <p:txBody>
          <a:bodyPr spcFirstLastPara="1" wrap="square" lIns="0" tIns="45700" rIns="0" bIns="45700" anchor="t" anchorCtr="0">
            <a:noAutofit/>
          </a:bodyPr>
          <a:lstStyle>
            <a:lvl1pPr marL="457200" marR="0" lvl="0" indent="-330200" algn="l" rtl="0">
              <a:lnSpc>
                <a:spcPct val="100000"/>
              </a:lnSpc>
              <a:spcBef>
                <a:spcPts val="320"/>
              </a:spcBef>
              <a:spcAft>
                <a:spcPts val="0"/>
              </a:spcAft>
              <a:buClr>
                <a:srgbClr val="181818"/>
              </a:buClr>
              <a:buSzPts val="1600"/>
              <a:buFont typeface="Arial"/>
              <a:buChar char="•"/>
              <a:defRPr sz="1600" b="0" i="0" u="none" strike="noStrike" cap="none">
                <a:solidFill>
                  <a:srgbClr val="181818"/>
                </a:solidFill>
                <a:latin typeface="Georgia"/>
                <a:ea typeface="Georgia"/>
                <a:cs typeface="Georgia"/>
                <a:sym typeface="Georgia"/>
              </a:defRPr>
            </a:lvl1pPr>
            <a:lvl2pPr marL="914400" marR="0" lvl="1"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2pPr>
            <a:lvl3pPr marL="1371600" marR="0" lvl="2" indent="-304800" algn="l" rtl="0">
              <a:lnSpc>
                <a:spcPct val="100000"/>
              </a:lnSpc>
              <a:spcBef>
                <a:spcPts val="240"/>
              </a:spcBef>
              <a:spcAft>
                <a:spcPts val="0"/>
              </a:spcAft>
              <a:buClr>
                <a:srgbClr val="B5D084"/>
              </a:buClr>
              <a:buSzPts val="1200"/>
              <a:buFont typeface="Arial"/>
              <a:buChar char="•"/>
              <a:defRPr sz="1200" b="0" i="0" u="none" strike="noStrike" cap="none">
                <a:solidFill>
                  <a:srgbClr val="B5D084"/>
                </a:solidFill>
                <a:latin typeface="Georgia"/>
                <a:ea typeface="Georgia"/>
                <a:cs typeface="Georgia"/>
                <a:sym typeface="Georgia"/>
              </a:defRPr>
            </a:lvl3pPr>
            <a:lvl4pPr marL="1828800" marR="0" lvl="3" indent="-298450" algn="l" rtl="0">
              <a:lnSpc>
                <a:spcPct val="100000"/>
              </a:lnSpc>
              <a:spcBef>
                <a:spcPts val="220"/>
              </a:spcBef>
              <a:spcAft>
                <a:spcPts val="0"/>
              </a:spcAft>
              <a:buClr>
                <a:schemeClr val="dk1"/>
              </a:buClr>
              <a:buSzPts val="1100"/>
              <a:buFont typeface="Arial"/>
              <a:buChar char="–"/>
              <a:defRPr sz="1100" b="0" i="0" u="none" strike="noStrike" cap="none">
                <a:solidFill>
                  <a:schemeClr val="dk1"/>
                </a:solidFill>
                <a:latin typeface="Constantia"/>
                <a:ea typeface="Constantia"/>
                <a:cs typeface="Constantia"/>
                <a:sym typeface="Constantia"/>
              </a:defRPr>
            </a:lvl4pPr>
            <a:lvl5pPr marL="2286000" marR="0" lvl="4" indent="-298450" algn="l" rtl="0">
              <a:lnSpc>
                <a:spcPct val="100000"/>
              </a:lnSpc>
              <a:spcBef>
                <a:spcPts val="220"/>
              </a:spcBef>
              <a:spcAft>
                <a:spcPts val="0"/>
              </a:spcAft>
              <a:buClr>
                <a:schemeClr val="dk1"/>
              </a:buClr>
              <a:buSzPts val="1100"/>
              <a:buFont typeface="Arial"/>
              <a:buChar char="»"/>
              <a:defRPr sz="1100" b="0" i="0" u="none" strike="noStrike" cap="none">
                <a:solidFill>
                  <a:schemeClr val="dk1"/>
                </a:solidFill>
                <a:latin typeface="Constantia"/>
                <a:ea typeface="Constantia"/>
                <a:cs typeface="Constantia"/>
                <a:sym typeface="Constanti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9pPr>
          </a:lstStyle>
          <a:p>
            <a:endParaRPr/>
          </a:p>
        </p:txBody>
      </p:sp>
      <p:sp>
        <p:nvSpPr>
          <p:cNvPr id="60" name="Google Shape;60;p138"/>
          <p:cNvSpPr txBox="1">
            <a:spLocks noGrp="1"/>
          </p:cNvSpPr>
          <p:nvPr>
            <p:ph type="dt" idx="10"/>
          </p:nvPr>
        </p:nvSpPr>
        <p:spPr>
          <a:xfrm>
            <a:off x="6899808" y="4828032"/>
            <a:ext cx="1083733" cy="273844"/>
          </a:xfrm>
          <a:prstGeom prst="rect">
            <a:avLst/>
          </a:prstGeom>
          <a:noFill/>
          <a:ln>
            <a:noFill/>
          </a:ln>
        </p:spPr>
        <p:txBody>
          <a:bodyPr spcFirstLastPara="1" wrap="square" lIns="91425" tIns="45700" rIns="0" bIns="45700" anchor="ctr" anchorCtr="0">
            <a:noAutofit/>
          </a:bodyPr>
          <a:lstStyle>
            <a:lvl1pPr marR="0" lvl="0" algn="r" rtl="0">
              <a:lnSpc>
                <a:spcPct val="100000"/>
              </a:lnSpc>
              <a:spcBef>
                <a:spcPts val="0"/>
              </a:spcBef>
              <a:spcAft>
                <a:spcPts val="0"/>
              </a:spcAft>
              <a:buClr>
                <a:srgbClr val="000000"/>
              </a:buClr>
              <a:buSzPts val="1400"/>
              <a:buFont typeface="Arial"/>
              <a:buNone/>
              <a:defRPr sz="1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61" name="Google Shape;61;p138"/>
          <p:cNvSpPr txBox="1">
            <a:spLocks noGrp="1"/>
          </p:cNvSpPr>
          <p:nvPr>
            <p:ph type="sldNum" idx="12"/>
          </p:nvPr>
        </p:nvSpPr>
        <p:spPr>
          <a:xfrm>
            <a:off x="8161869" y="4828032"/>
            <a:ext cx="524935"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62" name="Google Shape;62;p138"/>
          <p:cNvSpPr/>
          <p:nvPr/>
        </p:nvSpPr>
        <p:spPr>
          <a:xfrm>
            <a:off x="454025" y="4902675"/>
            <a:ext cx="1660348" cy="143975"/>
          </a:xfrm>
          <a:custGeom>
            <a:avLst/>
            <a:gdLst/>
            <a:ahLst/>
            <a:cxnLst/>
            <a:rect l="l" t="t" r="r" b="b"/>
            <a:pathLst>
              <a:path w="4048" h="384" extrusionOk="0">
                <a:moveTo>
                  <a:pt x="100" y="304"/>
                </a:moveTo>
                <a:lnTo>
                  <a:pt x="100" y="304"/>
                </a:lnTo>
                <a:lnTo>
                  <a:pt x="118" y="304"/>
                </a:lnTo>
                <a:lnTo>
                  <a:pt x="134" y="300"/>
                </a:lnTo>
                <a:lnTo>
                  <a:pt x="148" y="298"/>
                </a:lnTo>
                <a:lnTo>
                  <a:pt x="162" y="292"/>
                </a:lnTo>
                <a:lnTo>
                  <a:pt x="176" y="288"/>
                </a:lnTo>
                <a:lnTo>
                  <a:pt x="188" y="280"/>
                </a:lnTo>
                <a:lnTo>
                  <a:pt x="200" y="272"/>
                </a:lnTo>
                <a:lnTo>
                  <a:pt x="210" y="262"/>
                </a:lnTo>
                <a:lnTo>
                  <a:pt x="218" y="252"/>
                </a:lnTo>
                <a:lnTo>
                  <a:pt x="226" y="240"/>
                </a:lnTo>
                <a:lnTo>
                  <a:pt x="234" y="228"/>
                </a:lnTo>
                <a:lnTo>
                  <a:pt x="240" y="214"/>
                </a:lnTo>
                <a:lnTo>
                  <a:pt x="244" y="200"/>
                </a:lnTo>
                <a:lnTo>
                  <a:pt x="248" y="184"/>
                </a:lnTo>
                <a:lnTo>
                  <a:pt x="250" y="168"/>
                </a:lnTo>
                <a:lnTo>
                  <a:pt x="250" y="150"/>
                </a:lnTo>
                <a:lnTo>
                  <a:pt x="250" y="150"/>
                </a:lnTo>
                <a:lnTo>
                  <a:pt x="250" y="134"/>
                </a:lnTo>
                <a:lnTo>
                  <a:pt x="248" y="118"/>
                </a:lnTo>
                <a:lnTo>
                  <a:pt x="244" y="104"/>
                </a:lnTo>
                <a:lnTo>
                  <a:pt x="240" y="90"/>
                </a:lnTo>
                <a:lnTo>
                  <a:pt x="234" y="76"/>
                </a:lnTo>
                <a:lnTo>
                  <a:pt x="228" y="64"/>
                </a:lnTo>
                <a:lnTo>
                  <a:pt x="220" y="52"/>
                </a:lnTo>
                <a:lnTo>
                  <a:pt x="212" y="42"/>
                </a:lnTo>
                <a:lnTo>
                  <a:pt x="202" y="32"/>
                </a:lnTo>
                <a:lnTo>
                  <a:pt x="192" y="24"/>
                </a:lnTo>
                <a:lnTo>
                  <a:pt x="180" y="16"/>
                </a:lnTo>
                <a:lnTo>
                  <a:pt x="168" y="10"/>
                </a:lnTo>
                <a:lnTo>
                  <a:pt x="156" y="6"/>
                </a:lnTo>
                <a:lnTo>
                  <a:pt x="142" y="2"/>
                </a:lnTo>
                <a:lnTo>
                  <a:pt x="128" y="0"/>
                </a:lnTo>
                <a:lnTo>
                  <a:pt x="112" y="0"/>
                </a:lnTo>
                <a:lnTo>
                  <a:pt x="0" y="0"/>
                </a:lnTo>
                <a:lnTo>
                  <a:pt x="0" y="304"/>
                </a:lnTo>
                <a:lnTo>
                  <a:pt x="100" y="304"/>
                </a:lnTo>
                <a:close/>
                <a:moveTo>
                  <a:pt x="56" y="42"/>
                </a:moveTo>
                <a:lnTo>
                  <a:pt x="110" y="42"/>
                </a:lnTo>
                <a:lnTo>
                  <a:pt x="110" y="42"/>
                </a:lnTo>
                <a:lnTo>
                  <a:pt x="126" y="44"/>
                </a:lnTo>
                <a:lnTo>
                  <a:pt x="142" y="50"/>
                </a:lnTo>
                <a:lnTo>
                  <a:pt x="156" y="60"/>
                </a:lnTo>
                <a:lnTo>
                  <a:pt x="168" y="72"/>
                </a:lnTo>
                <a:lnTo>
                  <a:pt x="176" y="88"/>
                </a:lnTo>
                <a:lnTo>
                  <a:pt x="184" y="106"/>
                </a:lnTo>
                <a:lnTo>
                  <a:pt x="188" y="128"/>
                </a:lnTo>
                <a:lnTo>
                  <a:pt x="190" y="150"/>
                </a:lnTo>
                <a:lnTo>
                  <a:pt x="190" y="150"/>
                </a:lnTo>
                <a:lnTo>
                  <a:pt x="188" y="174"/>
                </a:lnTo>
                <a:lnTo>
                  <a:pt x="184" y="194"/>
                </a:lnTo>
                <a:lnTo>
                  <a:pt x="176" y="214"/>
                </a:lnTo>
                <a:lnTo>
                  <a:pt x="166" y="230"/>
                </a:lnTo>
                <a:lnTo>
                  <a:pt x="154" y="242"/>
                </a:lnTo>
                <a:lnTo>
                  <a:pt x="138" y="252"/>
                </a:lnTo>
                <a:lnTo>
                  <a:pt x="122" y="258"/>
                </a:lnTo>
                <a:lnTo>
                  <a:pt x="102" y="258"/>
                </a:lnTo>
                <a:lnTo>
                  <a:pt x="56" y="258"/>
                </a:lnTo>
                <a:lnTo>
                  <a:pt x="56" y="42"/>
                </a:lnTo>
                <a:close/>
                <a:moveTo>
                  <a:pt x="484" y="258"/>
                </a:moveTo>
                <a:lnTo>
                  <a:pt x="484" y="156"/>
                </a:lnTo>
                <a:lnTo>
                  <a:pt x="484" y="156"/>
                </a:lnTo>
                <a:lnTo>
                  <a:pt x="484" y="132"/>
                </a:lnTo>
                <a:lnTo>
                  <a:pt x="480" y="114"/>
                </a:lnTo>
                <a:lnTo>
                  <a:pt x="476" y="108"/>
                </a:lnTo>
                <a:lnTo>
                  <a:pt x="472" y="102"/>
                </a:lnTo>
                <a:lnTo>
                  <a:pt x="462" y="90"/>
                </a:lnTo>
                <a:lnTo>
                  <a:pt x="462" y="90"/>
                </a:lnTo>
                <a:lnTo>
                  <a:pt x="450" y="84"/>
                </a:lnTo>
                <a:lnTo>
                  <a:pt x="434" y="78"/>
                </a:lnTo>
                <a:lnTo>
                  <a:pt x="416" y="76"/>
                </a:lnTo>
                <a:lnTo>
                  <a:pt x="394" y="74"/>
                </a:lnTo>
                <a:lnTo>
                  <a:pt x="394" y="74"/>
                </a:lnTo>
                <a:lnTo>
                  <a:pt x="372" y="76"/>
                </a:lnTo>
                <a:lnTo>
                  <a:pt x="352" y="78"/>
                </a:lnTo>
                <a:lnTo>
                  <a:pt x="336" y="84"/>
                </a:lnTo>
                <a:lnTo>
                  <a:pt x="322" y="92"/>
                </a:lnTo>
                <a:lnTo>
                  <a:pt x="322" y="92"/>
                </a:lnTo>
                <a:lnTo>
                  <a:pt x="310" y="102"/>
                </a:lnTo>
                <a:lnTo>
                  <a:pt x="300" y="110"/>
                </a:lnTo>
                <a:lnTo>
                  <a:pt x="296" y="122"/>
                </a:lnTo>
                <a:lnTo>
                  <a:pt x="292" y="138"/>
                </a:lnTo>
                <a:lnTo>
                  <a:pt x="334" y="146"/>
                </a:lnTo>
                <a:lnTo>
                  <a:pt x="334" y="146"/>
                </a:lnTo>
                <a:lnTo>
                  <a:pt x="338" y="136"/>
                </a:lnTo>
                <a:lnTo>
                  <a:pt x="340" y="130"/>
                </a:lnTo>
                <a:lnTo>
                  <a:pt x="346" y="124"/>
                </a:lnTo>
                <a:lnTo>
                  <a:pt x="352" y="118"/>
                </a:lnTo>
                <a:lnTo>
                  <a:pt x="358" y="114"/>
                </a:lnTo>
                <a:lnTo>
                  <a:pt x="366" y="112"/>
                </a:lnTo>
                <a:lnTo>
                  <a:pt x="388" y="110"/>
                </a:lnTo>
                <a:lnTo>
                  <a:pt x="388" y="110"/>
                </a:lnTo>
                <a:lnTo>
                  <a:pt x="398" y="110"/>
                </a:lnTo>
                <a:lnTo>
                  <a:pt x="408" y="112"/>
                </a:lnTo>
                <a:lnTo>
                  <a:pt x="416" y="114"/>
                </a:lnTo>
                <a:lnTo>
                  <a:pt x="422" y="118"/>
                </a:lnTo>
                <a:lnTo>
                  <a:pt x="428" y="124"/>
                </a:lnTo>
                <a:lnTo>
                  <a:pt x="432" y="130"/>
                </a:lnTo>
                <a:lnTo>
                  <a:pt x="434" y="136"/>
                </a:lnTo>
                <a:lnTo>
                  <a:pt x="434" y="146"/>
                </a:lnTo>
                <a:lnTo>
                  <a:pt x="434" y="162"/>
                </a:lnTo>
                <a:lnTo>
                  <a:pt x="434" y="162"/>
                </a:lnTo>
                <a:lnTo>
                  <a:pt x="422" y="162"/>
                </a:lnTo>
                <a:lnTo>
                  <a:pt x="422" y="162"/>
                </a:lnTo>
                <a:lnTo>
                  <a:pt x="390" y="162"/>
                </a:lnTo>
                <a:lnTo>
                  <a:pt x="362" y="166"/>
                </a:lnTo>
                <a:lnTo>
                  <a:pt x="338" y="172"/>
                </a:lnTo>
                <a:lnTo>
                  <a:pt x="320" y="182"/>
                </a:lnTo>
                <a:lnTo>
                  <a:pt x="304" y="192"/>
                </a:lnTo>
                <a:lnTo>
                  <a:pt x="294" y="206"/>
                </a:lnTo>
                <a:lnTo>
                  <a:pt x="290" y="212"/>
                </a:lnTo>
                <a:lnTo>
                  <a:pt x="286" y="222"/>
                </a:lnTo>
                <a:lnTo>
                  <a:pt x="284" y="238"/>
                </a:lnTo>
                <a:lnTo>
                  <a:pt x="284" y="238"/>
                </a:lnTo>
                <a:lnTo>
                  <a:pt x="286" y="254"/>
                </a:lnTo>
                <a:lnTo>
                  <a:pt x="290" y="268"/>
                </a:lnTo>
                <a:lnTo>
                  <a:pt x="296" y="278"/>
                </a:lnTo>
                <a:lnTo>
                  <a:pt x="306" y="288"/>
                </a:lnTo>
                <a:lnTo>
                  <a:pt x="316" y="298"/>
                </a:lnTo>
                <a:lnTo>
                  <a:pt x="328" y="304"/>
                </a:lnTo>
                <a:lnTo>
                  <a:pt x="344" y="306"/>
                </a:lnTo>
                <a:lnTo>
                  <a:pt x="360" y="308"/>
                </a:lnTo>
                <a:lnTo>
                  <a:pt x="360" y="308"/>
                </a:lnTo>
                <a:lnTo>
                  <a:pt x="374" y="308"/>
                </a:lnTo>
                <a:lnTo>
                  <a:pt x="388" y="304"/>
                </a:lnTo>
                <a:lnTo>
                  <a:pt x="402" y="298"/>
                </a:lnTo>
                <a:lnTo>
                  <a:pt x="414" y="290"/>
                </a:lnTo>
                <a:lnTo>
                  <a:pt x="414" y="290"/>
                </a:lnTo>
                <a:lnTo>
                  <a:pt x="420" y="284"/>
                </a:lnTo>
                <a:lnTo>
                  <a:pt x="424" y="278"/>
                </a:lnTo>
                <a:lnTo>
                  <a:pt x="434" y="258"/>
                </a:lnTo>
                <a:lnTo>
                  <a:pt x="434" y="258"/>
                </a:lnTo>
                <a:lnTo>
                  <a:pt x="438" y="282"/>
                </a:lnTo>
                <a:lnTo>
                  <a:pt x="442" y="304"/>
                </a:lnTo>
                <a:lnTo>
                  <a:pt x="492" y="304"/>
                </a:lnTo>
                <a:lnTo>
                  <a:pt x="492" y="304"/>
                </a:lnTo>
                <a:lnTo>
                  <a:pt x="486" y="280"/>
                </a:lnTo>
                <a:lnTo>
                  <a:pt x="484" y="258"/>
                </a:lnTo>
                <a:lnTo>
                  <a:pt x="484" y="258"/>
                </a:lnTo>
                <a:close/>
                <a:moveTo>
                  <a:pt x="434" y="210"/>
                </a:moveTo>
                <a:lnTo>
                  <a:pt x="434" y="210"/>
                </a:lnTo>
                <a:lnTo>
                  <a:pt x="434" y="222"/>
                </a:lnTo>
                <a:lnTo>
                  <a:pt x="430" y="234"/>
                </a:lnTo>
                <a:lnTo>
                  <a:pt x="426" y="244"/>
                </a:lnTo>
                <a:lnTo>
                  <a:pt x="418" y="254"/>
                </a:lnTo>
                <a:lnTo>
                  <a:pt x="410" y="260"/>
                </a:lnTo>
                <a:lnTo>
                  <a:pt x="400" y="266"/>
                </a:lnTo>
                <a:lnTo>
                  <a:pt x="388" y="268"/>
                </a:lnTo>
                <a:lnTo>
                  <a:pt x="376" y="270"/>
                </a:lnTo>
                <a:lnTo>
                  <a:pt x="376" y="270"/>
                </a:lnTo>
                <a:lnTo>
                  <a:pt x="368" y="270"/>
                </a:lnTo>
                <a:lnTo>
                  <a:pt x="360" y="268"/>
                </a:lnTo>
                <a:lnTo>
                  <a:pt x="352" y="264"/>
                </a:lnTo>
                <a:lnTo>
                  <a:pt x="348" y="260"/>
                </a:lnTo>
                <a:lnTo>
                  <a:pt x="342" y="256"/>
                </a:lnTo>
                <a:lnTo>
                  <a:pt x="340" y="250"/>
                </a:lnTo>
                <a:lnTo>
                  <a:pt x="338" y="244"/>
                </a:lnTo>
                <a:lnTo>
                  <a:pt x="336" y="236"/>
                </a:lnTo>
                <a:lnTo>
                  <a:pt x="336" y="236"/>
                </a:lnTo>
                <a:lnTo>
                  <a:pt x="338" y="226"/>
                </a:lnTo>
                <a:lnTo>
                  <a:pt x="344" y="216"/>
                </a:lnTo>
                <a:lnTo>
                  <a:pt x="350" y="208"/>
                </a:lnTo>
                <a:lnTo>
                  <a:pt x="362" y="202"/>
                </a:lnTo>
                <a:lnTo>
                  <a:pt x="362" y="202"/>
                </a:lnTo>
                <a:lnTo>
                  <a:pt x="376" y="196"/>
                </a:lnTo>
                <a:lnTo>
                  <a:pt x="394" y="192"/>
                </a:lnTo>
                <a:lnTo>
                  <a:pt x="412" y="190"/>
                </a:lnTo>
                <a:lnTo>
                  <a:pt x="432" y="190"/>
                </a:lnTo>
                <a:lnTo>
                  <a:pt x="434" y="190"/>
                </a:lnTo>
                <a:lnTo>
                  <a:pt x="434" y="210"/>
                </a:lnTo>
                <a:close/>
                <a:moveTo>
                  <a:pt x="728" y="78"/>
                </a:moveTo>
                <a:lnTo>
                  <a:pt x="676" y="78"/>
                </a:lnTo>
                <a:lnTo>
                  <a:pt x="676" y="186"/>
                </a:lnTo>
                <a:lnTo>
                  <a:pt x="676" y="186"/>
                </a:lnTo>
                <a:lnTo>
                  <a:pt x="674" y="214"/>
                </a:lnTo>
                <a:lnTo>
                  <a:pt x="672" y="224"/>
                </a:lnTo>
                <a:lnTo>
                  <a:pt x="670" y="234"/>
                </a:lnTo>
                <a:lnTo>
                  <a:pt x="670" y="234"/>
                </a:lnTo>
                <a:lnTo>
                  <a:pt x="662" y="246"/>
                </a:lnTo>
                <a:lnTo>
                  <a:pt x="652" y="256"/>
                </a:lnTo>
                <a:lnTo>
                  <a:pt x="640" y="262"/>
                </a:lnTo>
                <a:lnTo>
                  <a:pt x="626" y="264"/>
                </a:lnTo>
                <a:lnTo>
                  <a:pt x="626" y="264"/>
                </a:lnTo>
                <a:lnTo>
                  <a:pt x="618" y="264"/>
                </a:lnTo>
                <a:lnTo>
                  <a:pt x="612" y="262"/>
                </a:lnTo>
                <a:lnTo>
                  <a:pt x="606" y="260"/>
                </a:lnTo>
                <a:lnTo>
                  <a:pt x="602" y="254"/>
                </a:lnTo>
                <a:lnTo>
                  <a:pt x="598" y="250"/>
                </a:lnTo>
                <a:lnTo>
                  <a:pt x="596" y="242"/>
                </a:lnTo>
                <a:lnTo>
                  <a:pt x="594" y="226"/>
                </a:lnTo>
                <a:lnTo>
                  <a:pt x="594" y="78"/>
                </a:lnTo>
                <a:lnTo>
                  <a:pt x="542" y="78"/>
                </a:lnTo>
                <a:lnTo>
                  <a:pt x="542" y="236"/>
                </a:lnTo>
                <a:lnTo>
                  <a:pt x="542" y="236"/>
                </a:lnTo>
                <a:lnTo>
                  <a:pt x="544" y="252"/>
                </a:lnTo>
                <a:lnTo>
                  <a:pt x="546" y="266"/>
                </a:lnTo>
                <a:lnTo>
                  <a:pt x="552" y="278"/>
                </a:lnTo>
                <a:lnTo>
                  <a:pt x="560" y="290"/>
                </a:lnTo>
                <a:lnTo>
                  <a:pt x="570" y="298"/>
                </a:lnTo>
                <a:lnTo>
                  <a:pt x="580" y="304"/>
                </a:lnTo>
                <a:lnTo>
                  <a:pt x="594" y="308"/>
                </a:lnTo>
                <a:lnTo>
                  <a:pt x="608" y="308"/>
                </a:lnTo>
                <a:lnTo>
                  <a:pt x="608" y="308"/>
                </a:lnTo>
                <a:lnTo>
                  <a:pt x="622" y="308"/>
                </a:lnTo>
                <a:lnTo>
                  <a:pt x="634" y="304"/>
                </a:lnTo>
                <a:lnTo>
                  <a:pt x="646" y="300"/>
                </a:lnTo>
                <a:lnTo>
                  <a:pt x="656" y="292"/>
                </a:lnTo>
                <a:lnTo>
                  <a:pt x="656" y="292"/>
                </a:lnTo>
                <a:lnTo>
                  <a:pt x="664" y="284"/>
                </a:lnTo>
                <a:lnTo>
                  <a:pt x="670" y="278"/>
                </a:lnTo>
                <a:lnTo>
                  <a:pt x="674" y="268"/>
                </a:lnTo>
                <a:lnTo>
                  <a:pt x="680" y="254"/>
                </a:lnTo>
                <a:lnTo>
                  <a:pt x="680" y="304"/>
                </a:lnTo>
                <a:lnTo>
                  <a:pt x="728" y="304"/>
                </a:lnTo>
                <a:lnTo>
                  <a:pt x="728" y="78"/>
                </a:lnTo>
                <a:close/>
                <a:moveTo>
                  <a:pt x="974" y="36"/>
                </a:moveTo>
                <a:lnTo>
                  <a:pt x="974" y="36"/>
                </a:lnTo>
                <a:lnTo>
                  <a:pt x="962" y="36"/>
                </a:lnTo>
                <a:lnTo>
                  <a:pt x="954" y="38"/>
                </a:lnTo>
                <a:lnTo>
                  <a:pt x="946" y="42"/>
                </a:lnTo>
                <a:lnTo>
                  <a:pt x="938" y="46"/>
                </a:lnTo>
                <a:lnTo>
                  <a:pt x="932" y="52"/>
                </a:lnTo>
                <a:lnTo>
                  <a:pt x="926" y="60"/>
                </a:lnTo>
                <a:lnTo>
                  <a:pt x="922" y="68"/>
                </a:lnTo>
                <a:lnTo>
                  <a:pt x="920" y="78"/>
                </a:lnTo>
                <a:lnTo>
                  <a:pt x="920" y="78"/>
                </a:lnTo>
                <a:lnTo>
                  <a:pt x="896" y="76"/>
                </a:lnTo>
                <a:lnTo>
                  <a:pt x="876" y="74"/>
                </a:lnTo>
                <a:lnTo>
                  <a:pt x="876" y="74"/>
                </a:lnTo>
                <a:lnTo>
                  <a:pt x="856" y="76"/>
                </a:lnTo>
                <a:lnTo>
                  <a:pt x="838" y="78"/>
                </a:lnTo>
                <a:lnTo>
                  <a:pt x="822" y="84"/>
                </a:lnTo>
                <a:lnTo>
                  <a:pt x="808" y="92"/>
                </a:lnTo>
                <a:lnTo>
                  <a:pt x="798" y="102"/>
                </a:lnTo>
                <a:lnTo>
                  <a:pt x="790" y="114"/>
                </a:lnTo>
                <a:lnTo>
                  <a:pt x="784" y="128"/>
                </a:lnTo>
                <a:lnTo>
                  <a:pt x="782" y="142"/>
                </a:lnTo>
                <a:lnTo>
                  <a:pt x="782" y="142"/>
                </a:lnTo>
                <a:lnTo>
                  <a:pt x="784" y="158"/>
                </a:lnTo>
                <a:lnTo>
                  <a:pt x="790" y="170"/>
                </a:lnTo>
                <a:lnTo>
                  <a:pt x="800" y="182"/>
                </a:lnTo>
                <a:lnTo>
                  <a:pt x="814" y="194"/>
                </a:lnTo>
                <a:lnTo>
                  <a:pt x="814" y="194"/>
                </a:lnTo>
                <a:lnTo>
                  <a:pt x="798" y="204"/>
                </a:lnTo>
                <a:lnTo>
                  <a:pt x="786" y="214"/>
                </a:lnTo>
                <a:lnTo>
                  <a:pt x="782" y="220"/>
                </a:lnTo>
                <a:lnTo>
                  <a:pt x="780" y="226"/>
                </a:lnTo>
                <a:lnTo>
                  <a:pt x="778" y="240"/>
                </a:lnTo>
                <a:lnTo>
                  <a:pt x="778" y="240"/>
                </a:lnTo>
                <a:lnTo>
                  <a:pt x="780" y="250"/>
                </a:lnTo>
                <a:lnTo>
                  <a:pt x="782" y="260"/>
                </a:lnTo>
                <a:lnTo>
                  <a:pt x="790" y="268"/>
                </a:lnTo>
                <a:lnTo>
                  <a:pt x="800" y="278"/>
                </a:lnTo>
                <a:lnTo>
                  <a:pt x="800" y="278"/>
                </a:lnTo>
                <a:lnTo>
                  <a:pt x="784" y="288"/>
                </a:lnTo>
                <a:lnTo>
                  <a:pt x="774" y="298"/>
                </a:lnTo>
                <a:lnTo>
                  <a:pt x="768" y="310"/>
                </a:lnTo>
                <a:lnTo>
                  <a:pt x="766" y="324"/>
                </a:lnTo>
                <a:lnTo>
                  <a:pt x="766" y="324"/>
                </a:lnTo>
                <a:lnTo>
                  <a:pt x="768" y="338"/>
                </a:lnTo>
                <a:lnTo>
                  <a:pt x="774" y="350"/>
                </a:lnTo>
                <a:lnTo>
                  <a:pt x="782" y="360"/>
                </a:lnTo>
                <a:lnTo>
                  <a:pt x="794" y="370"/>
                </a:lnTo>
                <a:lnTo>
                  <a:pt x="808" y="376"/>
                </a:lnTo>
                <a:lnTo>
                  <a:pt x="828" y="380"/>
                </a:lnTo>
                <a:lnTo>
                  <a:pt x="850" y="384"/>
                </a:lnTo>
                <a:lnTo>
                  <a:pt x="876" y="384"/>
                </a:lnTo>
                <a:lnTo>
                  <a:pt x="876" y="384"/>
                </a:lnTo>
                <a:lnTo>
                  <a:pt x="902" y="384"/>
                </a:lnTo>
                <a:lnTo>
                  <a:pt x="924" y="380"/>
                </a:lnTo>
                <a:lnTo>
                  <a:pt x="944" y="374"/>
                </a:lnTo>
                <a:lnTo>
                  <a:pt x="962" y="364"/>
                </a:lnTo>
                <a:lnTo>
                  <a:pt x="974" y="354"/>
                </a:lnTo>
                <a:lnTo>
                  <a:pt x="984" y="342"/>
                </a:lnTo>
                <a:lnTo>
                  <a:pt x="990" y="326"/>
                </a:lnTo>
                <a:lnTo>
                  <a:pt x="992" y="310"/>
                </a:lnTo>
                <a:lnTo>
                  <a:pt x="992" y="310"/>
                </a:lnTo>
                <a:lnTo>
                  <a:pt x="992" y="298"/>
                </a:lnTo>
                <a:lnTo>
                  <a:pt x="988" y="286"/>
                </a:lnTo>
                <a:lnTo>
                  <a:pt x="980" y="276"/>
                </a:lnTo>
                <a:lnTo>
                  <a:pt x="972" y="266"/>
                </a:lnTo>
                <a:lnTo>
                  <a:pt x="962" y="258"/>
                </a:lnTo>
                <a:lnTo>
                  <a:pt x="950" y="254"/>
                </a:lnTo>
                <a:lnTo>
                  <a:pt x="934" y="250"/>
                </a:lnTo>
                <a:lnTo>
                  <a:pt x="920" y="248"/>
                </a:lnTo>
                <a:lnTo>
                  <a:pt x="852" y="248"/>
                </a:lnTo>
                <a:lnTo>
                  <a:pt x="852" y="248"/>
                </a:lnTo>
                <a:lnTo>
                  <a:pt x="840" y="248"/>
                </a:lnTo>
                <a:lnTo>
                  <a:pt x="830" y="242"/>
                </a:lnTo>
                <a:lnTo>
                  <a:pt x="824" y="236"/>
                </a:lnTo>
                <a:lnTo>
                  <a:pt x="822" y="226"/>
                </a:lnTo>
                <a:lnTo>
                  <a:pt x="822" y="226"/>
                </a:lnTo>
                <a:lnTo>
                  <a:pt x="822" y="220"/>
                </a:lnTo>
                <a:lnTo>
                  <a:pt x="826" y="214"/>
                </a:lnTo>
                <a:lnTo>
                  <a:pt x="830" y="210"/>
                </a:lnTo>
                <a:lnTo>
                  <a:pt x="838" y="204"/>
                </a:lnTo>
                <a:lnTo>
                  <a:pt x="838" y="204"/>
                </a:lnTo>
                <a:lnTo>
                  <a:pt x="860" y="210"/>
                </a:lnTo>
                <a:lnTo>
                  <a:pt x="880" y="210"/>
                </a:lnTo>
                <a:lnTo>
                  <a:pt x="880" y="210"/>
                </a:lnTo>
                <a:lnTo>
                  <a:pt x="898" y="210"/>
                </a:lnTo>
                <a:lnTo>
                  <a:pt x="916" y="206"/>
                </a:lnTo>
                <a:lnTo>
                  <a:pt x="932" y="200"/>
                </a:lnTo>
                <a:lnTo>
                  <a:pt x="944" y="192"/>
                </a:lnTo>
                <a:lnTo>
                  <a:pt x="956" y="182"/>
                </a:lnTo>
                <a:lnTo>
                  <a:pt x="964" y="170"/>
                </a:lnTo>
                <a:lnTo>
                  <a:pt x="968" y="156"/>
                </a:lnTo>
                <a:lnTo>
                  <a:pt x="970" y="142"/>
                </a:lnTo>
                <a:lnTo>
                  <a:pt x="970" y="142"/>
                </a:lnTo>
                <a:lnTo>
                  <a:pt x="968" y="128"/>
                </a:lnTo>
                <a:lnTo>
                  <a:pt x="964" y="116"/>
                </a:lnTo>
                <a:lnTo>
                  <a:pt x="956" y="106"/>
                </a:lnTo>
                <a:lnTo>
                  <a:pt x="944" y="92"/>
                </a:lnTo>
                <a:lnTo>
                  <a:pt x="944" y="92"/>
                </a:lnTo>
                <a:lnTo>
                  <a:pt x="950" y="84"/>
                </a:lnTo>
                <a:lnTo>
                  <a:pt x="956" y="78"/>
                </a:lnTo>
                <a:lnTo>
                  <a:pt x="964" y="76"/>
                </a:lnTo>
                <a:lnTo>
                  <a:pt x="976" y="74"/>
                </a:lnTo>
                <a:lnTo>
                  <a:pt x="992" y="74"/>
                </a:lnTo>
                <a:lnTo>
                  <a:pt x="992" y="36"/>
                </a:lnTo>
                <a:lnTo>
                  <a:pt x="974" y="36"/>
                </a:lnTo>
                <a:close/>
                <a:moveTo>
                  <a:pt x="918" y="144"/>
                </a:moveTo>
                <a:lnTo>
                  <a:pt x="918" y="144"/>
                </a:lnTo>
                <a:lnTo>
                  <a:pt x="918" y="152"/>
                </a:lnTo>
                <a:lnTo>
                  <a:pt x="916" y="160"/>
                </a:lnTo>
                <a:lnTo>
                  <a:pt x="912" y="166"/>
                </a:lnTo>
                <a:lnTo>
                  <a:pt x="908" y="170"/>
                </a:lnTo>
                <a:lnTo>
                  <a:pt x="902" y="176"/>
                </a:lnTo>
                <a:lnTo>
                  <a:pt x="894" y="178"/>
                </a:lnTo>
                <a:lnTo>
                  <a:pt x="886" y="180"/>
                </a:lnTo>
                <a:lnTo>
                  <a:pt x="878" y="180"/>
                </a:lnTo>
                <a:lnTo>
                  <a:pt x="878" y="180"/>
                </a:lnTo>
                <a:lnTo>
                  <a:pt x="868" y="180"/>
                </a:lnTo>
                <a:lnTo>
                  <a:pt x="860" y="178"/>
                </a:lnTo>
                <a:lnTo>
                  <a:pt x="852" y="174"/>
                </a:lnTo>
                <a:lnTo>
                  <a:pt x="846" y="170"/>
                </a:lnTo>
                <a:lnTo>
                  <a:pt x="842" y="166"/>
                </a:lnTo>
                <a:lnTo>
                  <a:pt x="838" y="158"/>
                </a:lnTo>
                <a:lnTo>
                  <a:pt x="836" y="152"/>
                </a:lnTo>
                <a:lnTo>
                  <a:pt x="836" y="144"/>
                </a:lnTo>
                <a:lnTo>
                  <a:pt x="836" y="144"/>
                </a:lnTo>
                <a:lnTo>
                  <a:pt x="836" y="136"/>
                </a:lnTo>
                <a:lnTo>
                  <a:pt x="838" y="128"/>
                </a:lnTo>
                <a:lnTo>
                  <a:pt x="842" y="122"/>
                </a:lnTo>
                <a:lnTo>
                  <a:pt x="848" y="116"/>
                </a:lnTo>
                <a:lnTo>
                  <a:pt x="854" y="112"/>
                </a:lnTo>
                <a:lnTo>
                  <a:pt x="860" y="108"/>
                </a:lnTo>
                <a:lnTo>
                  <a:pt x="868" y="106"/>
                </a:lnTo>
                <a:lnTo>
                  <a:pt x="878" y="106"/>
                </a:lnTo>
                <a:lnTo>
                  <a:pt x="878" y="106"/>
                </a:lnTo>
                <a:lnTo>
                  <a:pt x="886" y="106"/>
                </a:lnTo>
                <a:lnTo>
                  <a:pt x="894" y="108"/>
                </a:lnTo>
                <a:lnTo>
                  <a:pt x="902" y="110"/>
                </a:lnTo>
                <a:lnTo>
                  <a:pt x="906" y="116"/>
                </a:lnTo>
                <a:lnTo>
                  <a:pt x="912" y="120"/>
                </a:lnTo>
                <a:lnTo>
                  <a:pt x="914" y="126"/>
                </a:lnTo>
                <a:lnTo>
                  <a:pt x="918" y="134"/>
                </a:lnTo>
                <a:lnTo>
                  <a:pt x="918" y="142"/>
                </a:lnTo>
                <a:lnTo>
                  <a:pt x="918" y="142"/>
                </a:lnTo>
                <a:lnTo>
                  <a:pt x="918" y="144"/>
                </a:lnTo>
                <a:lnTo>
                  <a:pt x="918" y="144"/>
                </a:lnTo>
                <a:close/>
                <a:moveTo>
                  <a:pt x="858" y="296"/>
                </a:moveTo>
                <a:lnTo>
                  <a:pt x="912" y="296"/>
                </a:lnTo>
                <a:lnTo>
                  <a:pt x="912" y="296"/>
                </a:lnTo>
                <a:lnTo>
                  <a:pt x="926" y="298"/>
                </a:lnTo>
                <a:lnTo>
                  <a:pt x="936" y="304"/>
                </a:lnTo>
                <a:lnTo>
                  <a:pt x="942" y="310"/>
                </a:lnTo>
                <a:lnTo>
                  <a:pt x="944" y="314"/>
                </a:lnTo>
                <a:lnTo>
                  <a:pt x="944" y="320"/>
                </a:lnTo>
                <a:lnTo>
                  <a:pt x="944" y="320"/>
                </a:lnTo>
                <a:lnTo>
                  <a:pt x="944" y="326"/>
                </a:lnTo>
                <a:lnTo>
                  <a:pt x="942" y="332"/>
                </a:lnTo>
                <a:lnTo>
                  <a:pt x="936" y="338"/>
                </a:lnTo>
                <a:lnTo>
                  <a:pt x="930" y="342"/>
                </a:lnTo>
                <a:lnTo>
                  <a:pt x="922" y="346"/>
                </a:lnTo>
                <a:lnTo>
                  <a:pt x="912" y="348"/>
                </a:lnTo>
                <a:lnTo>
                  <a:pt x="886" y="350"/>
                </a:lnTo>
                <a:lnTo>
                  <a:pt x="886" y="350"/>
                </a:lnTo>
                <a:lnTo>
                  <a:pt x="868" y="348"/>
                </a:lnTo>
                <a:lnTo>
                  <a:pt x="854" y="346"/>
                </a:lnTo>
                <a:lnTo>
                  <a:pt x="842" y="344"/>
                </a:lnTo>
                <a:lnTo>
                  <a:pt x="830" y="340"/>
                </a:lnTo>
                <a:lnTo>
                  <a:pt x="822" y="334"/>
                </a:lnTo>
                <a:lnTo>
                  <a:pt x="816" y="328"/>
                </a:lnTo>
                <a:lnTo>
                  <a:pt x="812" y="320"/>
                </a:lnTo>
                <a:lnTo>
                  <a:pt x="810" y="312"/>
                </a:lnTo>
                <a:lnTo>
                  <a:pt x="810" y="312"/>
                </a:lnTo>
                <a:lnTo>
                  <a:pt x="812" y="306"/>
                </a:lnTo>
                <a:lnTo>
                  <a:pt x="812" y="302"/>
                </a:lnTo>
                <a:lnTo>
                  <a:pt x="822" y="292"/>
                </a:lnTo>
                <a:lnTo>
                  <a:pt x="822" y="292"/>
                </a:lnTo>
                <a:lnTo>
                  <a:pt x="840" y="296"/>
                </a:lnTo>
                <a:lnTo>
                  <a:pt x="858" y="296"/>
                </a:lnTo>
                <a:lnTo>
                  <a:pt x="858" y="296"/>
                </a:lnTo>
                <a:close/>
                <a:moveTo>
                  <a:pt x="1212" y="150"/>
                </a:moveTo>
                <a:lnTo>
                  <a:pt x="1212" y="150"/>
                </a:lnTo>
                <a:lnTo>
                  <a:pt x="1212" y="130"/>
                </a:lnTo>
                <a:lnTo>
                  <a:pt x="1208" y="114"/>
                </a:lnTo>
                <a:lnTo>
                  <a:pt x="1202" y="100"/>
                </a:lnTo>
                <a:lnTo>
                  <a:pt x="1196" y="90"/>
                </a:lnTo>
                <a:lnTo>
                  <a:pt x="1186" y="80"/>
                </a:lnTo>
                <a:lnTo>
                  <a:pt x="1174" y="74"/>
                </a:lnTo>
                <a:lnTo>
                  <a:pt x="1160" y="70"/>
                </a:lnTo>
                <a:lnTo>
                  <a:pt x="1144" y="70"/>
                </a:lnTo>
                <a:lnTo>
                  <a:pt x="1144" y="70"/>
                </a:lnTo>
                <a:lnTo>
                  <a:pt x="1132" y="70"/>
                </a:lnTo>
                <a:lnTo>
                  <a:pt x="1122" y="72"/>
                </a:lnTo>
                <a:lnTo>
                  <a:pt x="1112" y="76"/>
                </a:lnTo>
                <a:lnTo>
                  <a:pt x="1104" y="82"/>
                </a:lnTo>
                <a:lnTo>
                  <a:pt x="1096" y="88"/>
                </a:lnTo>
                <a:lnTo>
                  <a:pt x="1088" y="96"/>
                </a:lnTo>
                <a:lnTo>
                  <a:pt x="1082" y="106"/>
                </a:lnTo>
                <a:lnTo>
                  <a:pt x="1076" y="118"/>
                </a:lnTo>
                <a:lnTo>
                  <a:pt x="1076" y="0"/>
                </a:lnTo>
                <a:lnTo>
                  <a:pt x="1026" y="0"/>
                </a:lnTo>
                <a:lnTo>
                  <a:pt x="1026" y="304"/>
                </a:lnTo>
                <a:lnTo>
                  <a:pt x="1076" y="304"/>
                </a:lnTo>
                <a:lnTo>
                  <a:pt x="1076" y="186"/>
                </a:lnTo>
                <a:lnTo>
                  <a:pt x="1076" y="186"/>
                </a:lnTo>
                <a:lnTo>
                  <a:pt x="1078" y="170"/>
                </a:lnTo>
                <a:lnTo>
                  <a:pt x="1080" y="156"/>
                </a:lnTo>
                <a:lnTo>
                  <a:pt x="1084" y="144"/>
                </a:lnTo>
                <a:lnTo>
                  <a:pt x="1090" y="132"/>
                </a:lnTo>
                <a:lnTo>
                  <a:pt x="1098" y="124"/>
                </a:lnTo>
                <a:lnTo>
                  <a:pt x="1106" y="118"/>
                </a:lnTo>
                <a:lnTo>
                  <a:pt x="1116" y="114"/>
                </a:lnTo>
                <a:lnTo>
                  <a:pt x="1128" y="114"/>
                </a:lnTo>
                <a:lnTo>
                  <a:pt x="1128" y="114"/>
                </a:lnTo>
                <a:lnTo>
                  <a:pt x="1134" y="114"/>
                </a:lnTo>
                <a:lnTo>
                  <a:pt x="1142" y="116"/>
                </a:lnTo>
                <a:lnTo>
                  <a:pt x="1148" y="120"/>
                </a:lnTo>
                <a:lnTo>
                  <a:pt x="1152" y="124"/>
                </a:lnTo>
                <a:lnTo>
                  <a:pt x="1156" y="130"/>
                </a:lnTo>
                <a:lnTo>
                  <a:pt x="1160" y="138"/>
                </a:lnTo>
                <a:lnTo>
                  <a:pt x="1162" y="146"/>
                </a:lnTo>
                <a:lnTo>
                  <a:pt x="1162" y="156"/>
                </a:lnTo>
                <a:lnTo>
                  <a:pt x="1162" y="304"/>
                </a:lnTo>
                <a:lnTo>
                  <a:pt x="1212" y="304"/>
                </a:lnTo>
                <a:lnTo>
                  <a:pt x="1212" y="150"/>
                </a:lnTo>
                <a:close/>
                <a:moveTo>
                  <a:pt x="1366" y="268"/>
                </a:moveTo>
                <a:lnTo>
                  <a:pt x="1366" y="268"/>
                </a:lnTo>
                <a:lnTo>
                  <a:pt x="1354" y="268"/>
                </a:lnTo>
                <a:lnTo>
                  <a:pt x="1342" y="264"/>
                </a:lnTo>
                <a:lnTo>
                  <a:pt x="1334" y="258"/>
                </a:lnTo>
                <a:lnTo>
                  <a:pt x="1326" y="252"/>
                </a:lnTo>
                <a:lnTo>
                  <a:pt x="1320" y="242"/>
                </a:lnTo>
                <a:lnTo>
                  <a:pt x="1316" y="230"/>
                </a:lnTo>
                <a:lnTo>
                  <a:pt x="1312" y="218"/>
                </a:lnTo>
                <a:lnTo>
                  <a:pt x="1312" y="202"/>
                </a:lnTo>
                <a:lnTo>
                  <a:pt x="1312" y="198"/>
                </a:lnTo>
                <a:lnTo>
                  <a:pt x="1466" y="198"/>
                </a:lnTo>
                <a:lnTo>
                  <a:pt x="1466" y="198"/>
                </a:lnTo>
                <a:lnTo>
                  <a:pt x="1466" y="192"/>
                </a:lnTo>
                <a:lnTo>
                  <a:pt x="1466" y="192"/>
                </a:lnTo>
                <a:lnTo>
                  <a:pt x="1464" y="166"/>
                </a:lnTo>
                <a:lnTo>
                  <a:pt x="1460" y="142"/>
                </a:lnTo>
                <a:lnTo>
                  <a:pt x="1450" y="122"/>
                </a:lnTo>
                <a:lnTo>
                  <a:pt x="1438" y="106"/>
                </a:lnTo>
                <a:lnTo>
                  <a:pt x="1424" y="92"/>
                </a:lnTo>
                <a:lnTo>
                  <a:pt x="1406" y="82"/>
                </a:lnTo>
                <a:lnTo>
                  <a:pt x="1388" y="76"/>
                </a:lnTo>
                <a:lnTo>
                  <a:pt x="1364" y="74"/>
                </a:lnTo>
                <a:lnTo>
                  <a:pt x="1364" y="74"/>
                </a:lnTo>
                <a:lnTo>
                  <a:pt x="1342" y="76"/>
                </a:lnTo>
                <a:lnTo>
                  <a:pt x="1322" y="82"/>
                </a:lnTo>
                <a:lnTo>
                  <a:pt x="1304" y="92"/>
                </a:lnTo>
                <a:lnTo>
                  <a:pt x="1288" y="106"/>
                </a:lnTo>
                <a:lnTo>
                  <a:pt x="1276" y="124"/>
                </a:lnTo>
                <a:lnTo>
                  <a:pt x="1266" y="144"/>
                </a:lnTo>
                <a:lnTo>
                  <a:pt x="1260" y="166"/>
                </a:lnTo>
                <a:lnTo>
                  <a:pt x="1258" y="192"/>
                </a:lnTo>
                <a:lnTo>
                  <a:pt x="1258" y="192"/>
                </a:lnTo>
                <a:lnTo>
                  <a:pt x="1260" y="218"/>
                </a:lnTo>
                <a:lnTo>
                  <a:pt x="1266" y="240"/>
                </a:lnTo>
                <a:lnTo>
                  <a:pt x="1276" y="260"/>
                </a:lnTo>
                <a:lnTo>
                  <a:pt x="1288" y="276"/>
                </a:lnTo>
                <a:lnTo>
                  <a:pt x="1302" y="290"/>
                </a:lnTo>
                <a:lnTo>
                  <a:pt x="1320" y="300"/>
                </a:lnTo>
                <a:lnTo>
                  <a:pt x="1340" y="306"/>
                </a:lnTo>
                <a:lnTo>
                  <a:pt x="1362" y="308"/>
                </a:lnTo>
                <a:lnTo>
                  <a:pt x="1362" y="308"/>
                </a:lnTo>
                <a:lnTo>
                  <a:pt x="1380" y="308"/>
                </a:lnTo>
                <a:lnTo>
                  <a:pt x="1398" y="304"/>
                </a:lnTo>
                <a:lnTo>
                  <a:pt x="1412" y="298"/>
                </a:lnTo>
                <a:lnTo>
                  <a:pt x="1426" y="290"/>
                </a:lnTo>
                <a:lnTo>
                  <a:pt x="1438" y="280"/>
                </a:lnTo>
                <a:lnTo>
                  <a:pt x="1448" y="268"/>
                </a:lnTo>
                <a:lnTo>
                  <a:pt x="1456" y="254"/>
                </a:lnTo>
                <a:lnTo>
                  <a:pt x="1462" y="238"/>
                </a:lnTo>
                <a:lnTo>
                  <a:pt x="1416" y="232"/>
                </a:lnTo>
                <a:lnTo>
                  <a:pt x="1416" y="232"/>
                </a:lnTo>
                <a:lnTo>
                  <a:pt x="1408" y="248"/>
                </a:lnTo>
                <a:lnTo>
                  <a:pt x="1402" y="254"/>
                </a:lnTo>
                <a:lnTo>
                  <a:pt x="1396" y="260"/>
                </a:lnTo>
                <a:lnTo>
                  <a:pt x="1390" y="264"/>
                </a:lnTo>
                <a:lnTo>
                  <a:pt x="1384" y="266"/>
                </a:lnTo>
                <a:lnTo>
                  <a:pt x="1366" y="268"/>
                </a:lnTo>
                <a:lnTo>
                  <a:pt x="1366" y="268"/>
                </a:lnTo>
                <a:close/>
                <a:moveTo>
                  <a:pt x="1312" y="164"/>
                </a:moveTo>
                <a:lnTo>
                  <a:pt x="1312" y="164"/>
                </a:lnTo>
                <a:lnTo>
                  <a:pt x="1314" y="152"/>
                </a:lnTo>
                <a:lnTo>
                  <a:pt x="1318" y="142"/>
                </a:lnTo>
                <a:lnTo>
                  <a:pt x="1322" y="132"/>
                </a:lnTo>
                <a:lnTo>
                  <a:pt x="1328" y="124"/>
                </a:lnTo>
                <a:lnTo>
                  <a:pt x="1336" y="118"/>
                </a:lnTo>
                <a:lnTo>
                  <a:pt x="1344" y="114"/>
                </a:lnTo>
                <a:lnTo>
                  <a:pt x="1352" y="110"/>
                </a:lnTo>
                <a:lnTo>
                  <a:pt x="1364" y="110"/>
                </a:lnTo>
                <a:lnTo>
                  <a:pt x="1364" y="110"/>
                </a:lnTo>
                <a:lnTo>
                  <a:pt x="1374" y="110"/>
                </a:lnTo>
                <a:lnTo>
                  <a:pt x="1384" y="114"/>
                </a:lnTo>
                <a:lnTo>
                  <a:pt x="1392" y="118"/>
                </a:lnTo>
                <a:lnTo>
                  <a:pt x="1398" y="124"/>
                </a:lnTo>
                <a:lnTo>
                  <a:pt x="1404" y="132"/>
                </a:lnTo>
                <a:lnTo>
                  <a:pt x="1410" y="142"/>
                </a:lnTo>
                <a:lnTo>
                  <a:pt x="1412" y="152"/>
                </a:lnTo>
                <a:lnTo>
                  <a:pt x="1414" y="164"/>
                </a:lnTo>
                <a:lnTo>
                  <a:pt x="1312" y="164"/>
                </a:lnTo>
                <a:close/>
                <a:moveTo>
                  <a:pt x="1564" y="200"/>
                </a:moveTo>
                <a:lnTo>
                  <a:pt x="1564" y="200"/>
                </a:lnTo>
                <a:lnTo>
                  <a:pt x="1564" y="184"/>
                </a:lnTo>
                <a:lnTo>
                  <a:pt x="1568" y="170"/>
                </a:lnTo>
                <a:lnTo>
                  <a:pt x="1572" y="156"/>
                </a:lnTo>
                <a:lnTo>
                  <a:pt x="1580" y="146"/>
                </a:lnTo>
                <a:lnTo>
                  <a:pt x="1588" y="138"/>
                </a:lnTo>
                <a:lnTo>
                  <a:pt x="1600" y="132"/>
                </a:lnTo>
                <a:lnTo>
                  <a:pt x="1612" y="128"/>
                </a:lnTo>
                <a:lnTo>
                  <a:pt x="1624" y="126"/>
                </a:lnTo>
                <a:lnTo>
                  <a:pt x="1628" y="126"/>
                </a:lnTo>
                <a:lnTo>
                  <a:pt x="1628" y="72"/>
                </a:lnTo>
                <a:lnTo>
                  <a:pt x="1628" y="72"/>
                </a:lnTo>
                <a:lnTo>
                  <a:pt x="1620" y="72"/>
                </a:lnTo>
                <a:lnTo>
                  <a:pt x="1620" y="72"/>
                </a:lnTo>
                <a:lnTo>
                  <a:pt x="1608" y="74"/>
                </a:lnTo>
                <a:lnTo>
                  <a:pt x="1594" y="80"/>
                </a:lnTo>
                <a:lnTo>
                  <a:pt x="1594" y="80"/>
                </a:lnTo>
                <a:lnTo>
                  <a:pt x="1582" y="90"/>
                </a:lnTo>
                <a:lnTo>
                  <a:pt x="1572" y="100"/>
                </a:lnTo>
                <a:lnTo>
                  <a:pt x="1566" y="114"/>
                </a:lnTo>
                <a:lnTo>
                  <a:pt x="1560" y="132"/>
                </a:lnTo>
                <a:lnTo>
                  <a:pt x="1560" y="78"/>
                </a:lnTo>
                <a:lnTo>
                  <a:pt x="1512" y="78"/>
                </a:lnTo>
                <a:lnTo>
                  <a:pt x="1512" y="304"/>
                </a:lnTo>
                <a:lnTo>
                  <a:pt x="1564" y="304"/>
                </a:lnTo>
                <a:lnTo>
                  <a:pt x="1564" y="200"/>
                </a:lnTo>
                <a:close/>
                <a:moveTo>
                  <a:pt x="1766" y="264"/>
                </a:moveTo>
                <a:lnTo>
                  <a:pt x="1766" y="264"/>
                </a:lnTo>
                <a:lnTo>
                  <a:pt x="1748" y="262"/>
                </a:lnTo>
                <a:lnTo>
                  <a:pt x="1742" y="260"/>
                </a:lnTo>
                <a:lnTo>
                  <a:pt x="1738" y="256"/>
                </a:lnTo>
                <a:lnTo>
                  <a:pt x="1734" y="252"/>
                </a:lnTo>
                <a:lnTo>
                  <a:pt x="1732" y="246"/>
                </a:lnTo>
                <a:lnTo>
                  <a:pt x="1730" y="228"/>
                </a:lnTo>
                <a:lnTo>
                  <a:pt x="1730" y="118"/>
                </a:lnTo>
                <a:lnTo>
                  <a:pt x="1776" y="118"/>
                </a:lnTo>
                <a:lnTo>
                  <a:pt x="1776" y="78"/>
                </a:lnTo>
                <a:lnTo>
                  <a:pt x="1730" y="78"/>
                </a:lnTo>
                <a:lnTo>
                  <a:pt x="1730" y="16"/>
                </a:lnTo>
                <a:lnTo>
                  <a:pt x="1688" y="20"/>
                </a:lnTo>
                <a:lnTo>
                  <a:pt x="1684" y="78"/>
                </a:lnTo>
                <a:lnTo>
                  <a:pt x="1652" y="78"/>
                </a:lnTo>
                <a:lnTo>
                  <a:pt x="1652" y="118"/>
                </a:lnTo>
                <a:lnTo>
                  <a:pt x="1680" y="118"/>
                </a:lnTo>
                <a:lnTo>
                  <a:pt x="1680" y="234"/>
                </a:lnTo>
                <a:lnTo>
                  <a:pt x="1680" y="234"/>
                </a:lnTo>
                <a:lnTo>
                  <a:pt x="1682" y="254"/>
                </a:lnTo>
                <a:lnTo>
                  <a:pt x="1684" y="270"/>
                </a:lnTo>
                <a:lnTo>
                  <a:pt x="1688" y="280"/>
                </a:lnTo>
                <a:lnTo>
                  <a:pt x="1696" y="290"/>
                </a:lnTo>
                <a:lnTo>
                  <a:pt x="1696" y="290"/>
                </a:lnTo>
                <a:lnTo>
                  <a:pt x="1706" y="298"/>
                </a:lnTo>
                <a:lnTo>
                  <a:pt x="1716" y="304"/>
                </a:lnTo>
                <a:lnTo>
                  <a:pt x="1730" y="308"/>
                </a:lnTo>
                <a:lnTo>
                  <a:pt x="1744" y="308"/>
                </a:lnTo>
                <a:lnTo>
                  <a:pt x="1744" y="308"/>
                </a:lnTo>
                <a:lnTo>
                  <a:pt x="1758" y="308"/>
                </a:lnTo>
                <a:lnTo>
                  <a:pt x="1780" y="304"/>
                </a:lnTo>
                <a:lnTo>
                  <a:pt x="1780" y="264"/>
                </a:lnTo>
                <a:lnTo>
                  <a:pt x="1780" y="264"/>
                </a:lnTo>
                <a:lnTo>
                  <a:pt x="1766" y="264"/>
                </a:lnTo>
                <a:lnTo>
                  <a:pt x="1766" y="264"/>
                </a:lnTo>
                <a:close/>
                <a:moveTo>
                  <a:pt x="1958" y="78"/>
                </a:moveTo>
                <a:lnTo>
                  <a:pt x="1910" y="228"/>
                </a:lnTo>
                <a:lnTo>
                  <a:pt x="1856" y="78"/>
                </a:lnTo>
                <a:lnTo>
                  <a:pt x="1804" y="78"/>
                </a:lnTo>
                <a:lnTo>
                  <a:pt x="1880" y="290"/>
                </a:lnTo>
                <a:lnTo>
                  <a:pt x="1880" y="290"/>
                </a:lnTo>
                <a:lnTo>
                  <a:pt x="1884" y="304"/>
                </a:lnTo>
                <a:lnTo>
                  <a:pt x="1884" y="304"/>
                </a:lnTo>
                <a:lnTo>
                  <a:pt x="1884" y="312"/>
                </a:lnTo>
                <a:lnTo>
                  <a:pt x="1882" y="320"/>
                </a:lnTo>
                <a:lnTo>
                  <a:pt x="1878" y="326"/>
                </a:lnTo>
                <a:lnTo>
                  <a:pt x="1874" y="332"/>
                </a:lnTo>
                <a:lnTo>
                  <a:pt x="1868" y="336"/>
                </a:lnTo>
                <a:lnTo>
                  <a:pt x="1860" y="340"/>
                </a:lnTo>
                <a:lnTo>
                  <a:pt x="1854" y="342"/>
                </a:lnTo>
                <a:lnTo>
                  <a:pt x="1846" y="344"/>
                </a:lnTo>
                <a:lnTo>
                  <a:pt x="1846" y="344"/>
                </a:lnTo>
                <a:lnTo>
                  <a:pt x="1820" y="342"/>
                </a:lnTo>
                <a:lnTo>
                  <a:pt x="1820" y="384"/>
                </a:lnTo>
                <a:lnTo>
                  <a:pt x="1820" y="384"/>
                </a:lnTo>
                <a:lnTo>
                  <a:pt x="1850" y="384"/>
                </a:lnTo>
                <a:lnTo>
                  <a:pt x="1850" y="384"/>
                </a:lnTo>
                <a:lnTo>
                  <a:pt x="1860" y="384"/>
                </a:lnTo>
                <a:lnTo>
                  <a:pt x="1870" y="382"/>
                </a:lnTo>
                <a:lnTo>
                  <a:pt x="1880" y="378"/>
                </a:lnTo>
                <a:lnTo>
                  <a:pt x="1888" y="372"/>
                </a:lnTo>
                <a:lnTo>
                  <a:pt x="1894" y="366"/>
                </a:lnTo>
                <a:lnTo>
                  <a:pt x="1900" y="358"/>
                </a:lnTo>
                <a:lnTo>
                  <a:pt x="1906" y="346"/>
                </a:lnTo>
                <a:lnTo>
                  <a:pt x="1910" y="334"/>
                </a:lnTo>
                <a:lnTo>
                  <a:pt x="1998" y="78"/>
                </a:lnTo>
                <a:lnTo>
                  <a:pt x="1958" y="78"/>
                </a:lnTo>
                <a:close/>
                <a:moveTo>
                  <a:pt x="2106" y="302"/>
                </a:moveTo>
                <a:lnTo>
                  <a:pt x="2158" y="302"/>
                </a:lnTo>
                <a:lnTo>
                  <a:pt x="2158" y="302"/>
                </a:lnTo>
                <a:lnTo>
                  <a:pt x="2174" y="300"/>
                </a:lnTo>
                <a:lnTo>
                  <a:pt x="2182" y="298"/>
                </a:lnTo>
                <a:lnTo>
                  <a:pt x="2188" y="294"/>
                </a:lnTo>
                <a:lnTo>
                  <a:pt x="2192" y="290"/>
                </a:lnTo>
                <a:lnTo>
                  <a:pt x="2196" y="284"/>
                </a:lnTo>
                <a:lnTo>
                  <a:pt x="2198" y="278"/>
                </a:lnTo>
                <a:lnTo>
                  <a:pt x="2200" y="272"/>
                </a:lnTo>
                <a:lnTo>
                  <a:pt x="2200" y="272"/>
                </a:lnTo>
                <a:lnTo>
                  <a:pt x="2200" y="272"/>
                </a:lnTo>
                <a:lnTo>
                  <a:pt x="2198" y="262"/>
                </a:lnTo>
                <a:lnTo>
                  <a:pt x="2194" y="254"/>
                </a:lnTo>
                <a:lnTo>
                  <a:pt x="2186" y="248"/>
                </a:lnTo>
                <a:lnTo>
                  <a:pt x="2178" y="244"/>
                </a:lnTo>
                <a:lnTo>
                  <a:pt x="2178" y="244"/>
                </a:lnTo>
                <a:lnTo>
                  <a:pt x="2184" y="240"/>
                </a:lnTo>
                <a:lnTo>
                  <a:pt x="2188" y="234"/>
                </a:lnTo>
                <a:lnTo>
                  <a:pt x="2192" y="228"/>
                </a:lnTo>
                <a:lnTo>
                  <a:pt x="2194" y="218"/>
                </a:lnTo>
                <a:lnTo>
                  <a:pt x="2194" y="218"/>
                </a:lnTo>
                <a:lnTo>
                  <a:pt x="2194" y="218"/>
                </a:lnTo>
                <a:lnTo>
                  <a:pt x="2192" y="208"/>
                </a:lnTo>
                <a:lnTo>
                  <a:pt x="2186" y="200"/>
                </a:lnTo>
                <a:lnTo>
                  <a:pt x="2186" y="200"/>
                </a:lnTo>
                <a:lnTo>
                  <a:pt x="2180" y="196"/>
                </a:lnTo>
                <a:lnTo>
                  <a:pt x="2174" y="192"/>
                </a:lnTo>
                <a:lnTo>
                  <a:pt x="2166" y="190"/>
                </a:lnTo>
                <a:lnTo>
                  <a:pt x="2156" y="190"/>
                </a:lnTo>
                <a:lnTo>
                  <a:pt x="2106" y="190"/>
                </a:lnTo>
                <a:lnTo>
                  <a:pt x="2106" y="302"/>
                </a:lnTo>
                <a:close/>
                <a:moveTo>
                  <a:pt x="2126" y="238"/>
                </a:moveTo>
                <a:lnTo>
                  <a:pt x="2126" y="208"/>
                </a:lnTo>
                <a:lnTo>
                  <a:pt x="2154" y="208"/>
                </a:lnTo>
                <a:lnTo>
                  <a:pt x="2154" y="208"/>
                </a:lnTo>
                <a:lnTo>
                  <a:pt x="2162" y="208"/>
                </a:lnTo>
                <a:lnTo>
                  <a:pt x="2168" y="212"/>
                </a:lnTo>
                <a:lnTo>
                  <a:pt x="2172" y="216"/>
                </a:lnTo>
                <a:lnTo>
                  <a:pt x="2174" y="222"/>
                </a:lnTo>
                <a:lnTo>
                  <a:pt x="2174" y="222"/>
                </a:lnTo>
                <a:lnTo>
                  <a:pt x="2174" y="222"/>
                </a:lnTo>
                <a:lnTo>
                  <a:pt x="2172" y="228"/>
                </a:lnTo>
                <a:lnTo>
                  <a:pt x="2168" y="234"/>
                </a:lnTo>
                <a:lnTo>
                  <a:pt x="2160" y="236"/>
                </a:lnTo>
                <a:lnTo>
                  <a:pt x="2152" y="238"/>
                </a:lnTo>
                <a:lnTo>
                  <a:pt x="2126" y="238"/>
                </a:lnTo>
                <a:close/>
                <a:moveTo>
                  <a:pt x="2126" y="284"/>
                </a:moveTo>
                <a:lnTo>
                  <a:pt x="2126" y="254"/>
                </a:lnTo>
                <a:lnTo>
                  <a:pt x="2156" y="254"/>
                </a:lnTo>
                <a:lnTo>
                  <a:pt x="2156" y="254"/>
                </a:lnTo>
                <a:lnTo>
                  <a:pt x="2166" y="256"/>
                </a:lnTo>
                <a:lnTo>
                  <a:pt x="2174" y="258"/>
                </a:lnTo>
                <a:lnTo>
                  <a:pt x="2178" y="262"/>
                </a:lnTo>
                <a:lnTo>
                  <a:pt x="2180" y="270"/>
                </a:lnTo>
                <a:lnTo>
                  <a:pt x="2180" y="270"/>
                </a:lnTo>
                <a:lnTo>
                  <a:pt x="2180" y="270"/>
                </a:lnTo>
                <a:lnTo>
                  <a:pt x="2178" y="276"/>
                </a:lnTo>
                <a:lnTo>
                  <a:pt x="2174" y="280"/>
                </a:lnTo>
                <a:lnTo>
                  <a:pt x="2168" y="284"/>
                </a:lnTo>
                <a:lnTo>
                  <a:pt x="2158" y="284"/>
                </a:lnTo>
                <a:lnTo>
                  <a:pt x="2126" y="284"/>
                </a:lnTo>
                <a:close/>
                <a:moveTo>
                  <a:pt x="2276" y="304"/>
                </a:moveTo>
                <a:lnTo>
                  <a:pt x="2276" y="304"/>
                </a:lnTo>
                <a:lnTo>
                  <a:pt x="2286" y="304"/>
                </a:lnTo>
                <a:lnTo>
                  <a:pt x="2294" y="300"/>
                </a:lnTo>
                <a:lnTo>
                  <a:pt x="2304" y="296"/>
                </a:lnTo>
                <a:lnTo>
                  <a:pt x="2310" y="292"/>
                </a:lnTo>
                <a:lnTo>
                  <a:pt x="2316" y="284"/>
                </a:lnTo>
                <a:lnTo>
                  <a:pt x="2320" y="276"/>
                </a:lnTo>
                <a:lnTo>
                  <a:pt x="2322" y="266"/>
                </a:lnTo>
                <a:lnTo>
                  <a:pt x="2324" y="254"/>
                </a:lnTo>
                <a:lnTo>
                  <a:pt x="2324" y="190"/>
                </a:lnTo>
                <a:lnTo>
                  <a:pt x="2304" y="190"/>
                </a:lnTo>
                <a:lnTo>
                  <a:pt x="2304" y="254"/>
                </a:lnTo>
                <a:lnTo>
                  <a:pt x="2304" y="254"/>
                </a:lnTo>
                <a:lnTo>
                  <a:pt x="2302" y="268"/>
                </a:lnTo>
                <a:lnTo>
                  <a:pt x="2300" y="274"/>
                </a:lnTo>
                <a:lnTo>
                  <a:pt x="2296" y="278"/>
                </a:lnTo>
                <a:lnTo>
                  <a:pt x="2292" y="282"/>
                </a:lnTo>
                <a:lnTo>
                  <a:pt x="2288" y="284"/>
                </a:lnTo>
                <a:lnTo>
                  <a:pt x="2276" y="286"/>
                </a:lnTo>
                <a:lnTo>
                  <a:pt x="2276" y="286"/>
                </a:lnTo>
                <a:lnTo>
                  <a:pt x="2264" y="284"/>
                </a:lnTo>
                <a:lnTo>
                  <a:pt x="2258" y="282"/>
                </a:lnTo>
                <a:lnTo>
                  <a:pt x="2254" y="278"/>
                </a:lnTo>
                <a:lnTo>
                  <a:pt x="2252" y="274"/>
                </a:lnTo>
                <a:lnTo>
                  <a:pt x="2248" y="268"/>
                </a:lnTo>
                <a:lnTo>
                  <a:pt x="2248" y="254"/>
                </a:lnTo>
                <a:lnTo>
                  <a:pt x="2248" y="190"/>
                </a:lnTo>
                <a:lnTo>
                  <a:pt x="2228" y="190"/>
                </a:lnTo>
                <a:lnTo>
                  <a:pt x="2228" y="254"/>
                </a:lnTo>
                <a:lnTo>
                  <a:pt x="2228" y="254"/>
                </a:lnTo>
                <a:lnTo>
                  <a:pt x="2228" y="266"/>
                </a:lnTo>
                <a:lnTo>
                  <a:pt x="2230" y="276"/>
                </a:lnTo>
                <a:lnTo>
                  <a:pt x="2234" y="284"/>
                </a:lnTo>
                <a:lnTo>
                  <a:pt x="2240" y="292"/>
                </a:lnTo>
                <a:lnTo>
                  <a:pt x="2248" y="296"/>
                </a:lnTo>
                <a:lnTo>
                  <a:pt x="2256" y="300"/>
                </a:lnTo>
                <a:lnTo>
                  <a:pt x="2264" y="304"/>
                </a:lnTo>
                <a:lnTo>
                  <a:pt x="2276" y="304"/>
                </a:lnTo>
                <a:lnTo>
                  <a:pt x="2276" y="304"/>
                </a:lnTo>
                <a:close/>
                <a:moveTo>
                  <a:pt x="2396" y="304"/>
                </a:moveTo>
                <a:lnTo>
                  <a:pt x="2396" y="304"/>
                </a:lnTo>
                <a:lnTo>
                  <a:pt x="2404" y="304"/>
                </a:lnTo>
                <a:lnTo>
                  <a:pt x="2412" y="302"/>
                </a:lnTo>
                <a:lnTo>
                  <a:pt x="2420" y="298"/>
                </a:lnTo>
                <a:lnTo>
                  <a:pt x="2426" y="294"/>
                </a:lnTo>
                <a:lnTo>
                  <a:pt x="2430" y="290"/>
                </a:lnTo>
                <a:lnTo>
                  <a:pt x="2434" y="284"/>
                </a:lnTo>
                <a:lnTo>
                  <a:pt x="2436" y="278"/>
                </a:lnTo>
                <a:lnTo>
                  <a:pt x="2436" y="270"/>
                </a:lnTo>
                <a:lnTo>
                  <a:pt x="2436" y="270"/>
                </a:lnTo>
                <a:lnTo>
                  <a:pt x="2436" y="270"/>
                </a:lnTo>
                <a:lnTo>
                  <a:pt x="2436" y="264"/>
                </a:lnTo>
                <a:lnTo>
                  <a:pt x="2434" y="258"/>
                </a:lnTo>
                <a:lnTo>
                  <a:pt x="2432" y="254"/>
                </a:lnTo>
                <a:lnTo>
                  <a:pt x="2428" y="248"/>
                </a:lnTo>
                <a:lnTo>
                  <a:pt x="2416" y="242"/>
                </a:lnTo>
                <a:lnTo>
                  <a:pt x="2400" y="238"/>
                </a:lnTo>
                <a:lnTo>
                  <a:pt x="2400" y="238"/>
                </a:lnTo>
                <a:lnTo>
                  <a:pt x="2388" y="234"/>
                </a:lnTo>
                <a:lnTo>
                  <a:pt x="2378" y="230"/>
                </a:lnTo>
                <a:lnTo>
                  <a:pt x="2374" y="226"/>
                </a:lnTo>
                <a:lnTo>
                  <a:pt x="2374" y="220"/>
                </a:lnTo>
                <a:lnTo>
                  <a:pt x="2374" y="220"/>
                </a:lnTo>
                <a:lnTo>
                  <a:pt x="2374" y="220"/>
                </a:lnTo>
                <a:lnTo>
                  <a:pt x="2374" y="214"/>
                </a:lnTo>
                <a:lnTo>
                  <a:pt x="2378" y="210"/>
                </a:lnTo>
                <a:lnTo>
                  <a:pt x="2384" y="208"/>
                </a:lnTo>
                <a:lnTo>
                  <a:pt x="2392" y="206"/>
                </a:lnTo>
                <a:lnTo>
                  <a:pt x="2392" y="206"/>
                </a:lnTo>
                <a:lnTo>
                  <a:pt x="2400" y="206"/>
                </a:lnTo>
                <a:lnTo>
                  <a:pt x="2408" y="208"/>
                </a:lnTo>
                <a:lnTo>
                  <a:pt x="2414" y="212"/>
                </a:lnTo>
                <a:lnTo>
                  <a:pt x="2422" y="218"/>
                </a:lnTo>
                <a:lnTo>
                  <a:pt x="2432" y="202"/>
                </a:lnTo>
                <a:lnTo>
                  <a:pt x="2432" y="202"/>
                </a:lnTo>
                <a:lnTo>
                  <a:pt x="2424" y="196"/>
                </a:lnTo>
                <a:lnTo>
                  <a:pt x="2414" y="192"/>
                </a:lnTo>
                <a:lnTo>
                  <a:pt x="2404" y="190"/>
                </a:lnTo>
                <a:lnTo>
                  <a:pt x="2392" y="188"/>
                </a:lnTo>
                <a:lnTo>
                  <a:pt x="2392" y="188"/>
                </a:lnTo>
                <a:lnTo>
                  <a:pt x="2384" y="190"/>
                </a:lnTo>
                <a:lnTo>
                  <a:pt x="2376" y="190"/>
                </a:lnTo>
                <a:lnTo>
                  <a:pt x="2370" y="194"/>
                </a:lnTo>
                <a:lnTo>
                  <a:pt x="2364" y="198"/>
                </a:lnTo>
                <a:lnTo>
                  <a:pt x="2360" y="202"/>
                </a:lnTo>
                <a:lnTo>
                  <a:pt x="2356" y="208"/>
                </a:lnTo>
                <a:lnTo>
                  <a:pt x="2354" y="214"/>
                </a:lnTo>
                <a:lnTo>
                  <a:pt x="2354" y="222"/>
                </a:lnTo>
                <a:lnTo>
                  <a:pt x="2354" y="222"/>
                </a:lnTo>
                <a:lnTo>
                  <a:pt x="2354" y="222"/>
                </a:lnTo>
                <a:lnTo>
                  <a:pt x="2354" y="228"/>
                </a:lnTo>
                <a:lnTo>
                  <a:pt x="2356" y="234"/>
                </a:lnTo>
                <a:lnTo>
                  <a:pt x="2360" y="240"/>
                </a:lnTo>
                <a:lnTo>
                  <a:pt x="2364" y="244"/>
                </a:lnTo>
                <a:lnTo>
                  <a:pt x="2376" y="250"/>
                </a:lnTo>
                <a:lnTo>
                  <a:pt x="2392" y="254"/>
                </a:lnTo>
                <a:lnTo>
                  <a:pt x="2392" y="254"/>
                </a:lnTo>
                <a:lnTo>
                  <a:pt x="2404" y="258"/>
                </a:lnTo>
                <a:lnTo>
                  <a:pt x="2412" y="262"/>
                </a:lnTo>
                <a:lnTo>
                  <a:pt x="2416" y="266"/>
                </a:lnTo>
                <a:lnTo>
                  <a:pt x="2416" y="272"/>
                </a:lnTo>
                <a:lnTo>
                  <a:pt x="2416" y="272"/>
                </a:lnTo>
                <a:lnTo>
                  <a:pt x="2416" y="272"/>
                </a:lnTo>
                <a:lnTo>
                  <a:pt x="2416" y="278"/>
                </a:lnTo>
                <a:lnTo>
                  <a:pt x="2412" y="282"/>
                </a:lnTo>
                <a:lnTo>
                  <a:pt x="2404" y="286"/>
                </a:lnTo>
                <a:lnTo>
                  <a:pt x="2396" y="286"/>
                </a:lnTo>
                <a:lnTo>
                  <a:pt x="2396" y="286"/>
                </a:lnTo>
                <a:lnTo>
                  <a:pt x="2386" y="286"/>
                </a:lnTo>
                <a:lnTo>
                  <a:pt x="2378" y="282"/>
                </a:lnTo>
                <a:lnTo>
                  <a:pt x="2370" y="278"/>
                </a:lnTo>
                <a:lnTo>
                  <a:pt x="2362" y="272"/>
                </a:lnTo>
                <a:lnTo>
                  <a:pt x="2350" y="286"/>
                </a:lnTo>
                <a:lnTo>
                  <a:pt x="2350" y="286"/>
                </a:lnTo>
                <a:lnTo>
                  <a:pt x="2360" y="294"/>
                </a:lnTo>
                <a:lnTo>
                  <a:pt x="2372" y="300"/>
                </a:lnTo>
                <a:lnTo>
                  <a:pt x="2384" y="302"/>
                </a:lnTo>
                <a:lnTo>
                  <a:pt x="2396" y="304"/>
                </a:lnTo>
                <a:lnTo>
                  <a:pt x="2396" y="304"/>
                </a:lnTo>
                <a:close/>
                <a:moveTo>
                  <a:pt x="2468" y="302"/>
                </a:moveTo>
                <a:lnTo>
                  <a:pt x="2488" y="302"/>
                </a:lnTo>
                <a:lnTo>
                  <a:pt x="2488" y="190"/>
                </a:lnTo>
                <a:lnTo>
                  <a:pt x="2468" y="190"/>
                </a:lnTo>
                <a:lnTo>
                  <a:pt x="2468" y="302"/>
                </a:lnTo>
                <a:close/>
                <a:moveTo>
                  <a:pt x="2524" y="302"/>
                </a:moveTo>
                <a:lnTo>
                  <a:pt x="2544" y="302"/>
                </a:lnTo>
                <a:lnTo>
                  <a:pt x="2544" y="222"/>
                </a:lnTo>
                <a:lnTo>
                  <a:pt x="2606" y="302"/>
                </a:lnTo>
                <a:lnTo>
                  <a:pt x="2622" y="302"/>
                </a:lnTo>
                <a:lnTo>
                  <a:pt x="2622" y="190"/>
                </a:lnTo>
                <a:lnTo>
                  <a:pt x="2602" y="190"/>
                </a:lnTo>
                <a:lnTo>
                  <a:pt x="2602" y="268"/>
                </a:lnTo>
                <a:lnTo>
                  <a:pt x="2542" y="190"/>
                </a:lnTo>
                <a:lnTo>
                  <a:pt x="2524" y="190"/>
                </a:lnTo>
                <a:lnTo>
                  <a:pt x="2524" y="302"/>
                </a:lnTo>
                <a:close/>
                <a:moveTo>
                  <a:pt x="2658" y="302"/>
                </a:moveTo>
                <a:lnTo>
                  <a:pt x="2742" y="302"/>
                </a:lnTo>
                <a:lnTo>
                  <a:pt x="2742" y="284"/>
                </a:lnTo>
                <a:lnTo>
                  <a:pt x="2678" y="284"/>
                </a:lnTo>
                <a:lnTo>
                  <a:pt x="2678" y="254"/>
                </a:lnTo>
                <a:lnTo>
                  <a:pt x="2734" y="254"/>
                </a:lnTo>
                <a:lnTo>
                  <a:pt x="2734" y="236"/>
                </a:lnTo>
                <a:lnTo>
                  <a:pt x="2678" y="236"/>
                </a:lnTo>
                <a:lnTo>
                  <a:pt x="2678" y="208"/>
                </a:lnTo>
                <a:lnTo>
                  <a:pt x="2742" y="208"/>
                </a:lnTo>
                <a:lnTo>
                  <a:pt x="2742" y="190"/>
                </a:lnTo>
                <a:lnTo>
                  <a:pt x="2658" y="190"/>
                </a:lnTo>
                <a:lnTo>
                  <a:pt x="2658" y="302"/>
                </a:lnTo>
                <a:close/>
                <a:moveTo>
                  <a:pt x="2812" y="304"/>
                </a:moveTo>
                <a:lnTo>
                  <a:pt x="2812" y="304"/>
                </a:lnTo>
                <a:lnTo>
                  <a:pt x="2822" y="304"/>
                </a:lnTo>
                <a:lnTo>
                  <a:pt x="2828" y="302"/>
                </a:lnTo>
                <a:lnTo>
                  <a:pt x="2836" y="298"/>
                </a:lnTo>
                <a:lnTo>
                  <a:pt x="2842" y="294"/>
                </a:lnTo>
                <a:lnTo>
                  <a:pt x="2846" y="290"/>
                </a:lnTo>
                <a:lnTo>
                  <a:pt x="2850" y="284"/>
                </a:lnTo>
                <a:lnTo>
                  <a:pt x="2852" y="278"/>
                </a:lnTo>
                <a:lnTo>
                  <a:pt x="2852" y="270"/>
                </a:lnTo>
                <a:lnTo>
                  <a:pt x="2852" y="270"/>
                </a:lnTo>
                <a:lnTo>
                  <a:pt x="2852" y="270"/>
                </a:lnTo>
                <a:lnTo>
                  <a:pt x="2852" y="264"/>
                </a:lnTo>
                <a:lnTo>
                  <a:pt x="2850" y="258"/>
                </a:lnTo>
                <a:lnTo>
                  <a:pt x="2848" y="254"/>
                </a:lnTo>
                <a:lnTo>
                  <a:pt x="2844" y="248"/>
                </a:lnTo>
                <a:lnTo>
                  <a:pt x="2832" y="242"/>
                </a:lnTo>
                <a:lnTo>
                  <a:pt x="2816" y="238"/>
                </a:lnTo>
                <a:lnTo>
                  <a:pt x="2816" y="238"/>
                </a:lnTo>
                <a:lnTo>
                  <a:pt x="2804" y="234"/>
                </a:lnTo>
                <a:lnTo>
                  <a:pt x="2796" y="230"/>
                </a:lnTo>
                <a:lnTo>
                  <a:pt x="2792" y="226"/>
                </a:lnTo>
                <a:lnTo>
                  <a:pt x="2790" y="220"/>
                </a:lnTo>
                <a:lnTo>
                  <a:pt x="2790" y="220"/>
                </a:lnTo>
                <a:lnTo>
                  <a:pt x="2790" y="220"/>
                </a:lnTo>
                <a:lnTo>
                  <a:pt x="2792" y="214"/>
                </a:lnTo>
                <a:lnTo>
                  <a:pt x="2794" y="210"/>
                </a:lnTo>
                <a:lnTo>
                  <a:pt x="2800" y="208"/>
                </a:lnTo>
                <a:lnTo>
                  <a:pt x="2808" y="206"/>
                </a:lnTo>
                <a:lnTo>
                  <a:pt x="2808" y="206"/>
                </a:lnTo>
                <a:lnTo>
                  <a:pt x="2816" y="206"/>
                </a:lnTo>
                <a:lnTo>
                  <a:pt x="2824" y="208"/>
                </a:lnTo>
                <a:lnTo>
                  <a:pt x="2832" y="212"/>
                </a:lnTo>
                <a:lnTo>
                  <a:pt x="2838" y="218"/>
                </a:lnTo>
                <a:lnTo>
                  <a:pt x="2850" y="202"/>
                </a:lnTo>
                <a:lnTo>
                  <a:pt x="2850" y="202"/>
                </a:lnTo>
                <a:lnTo>
                  <a:pt x="2840" y="196"/>
                </a:lnTo>
                <a:lnTo>
                  <a:pt x="2830" y="192"/>
                </a:lnTo>
                <a:lnTo>
                  <a:pt x="2820" y="190"/>
                </a:lnTo>
                <a:lnTo>
                  <a:pt x="2808" y="188"/>
                </a:lnTo>
                <a:lnTo>
                  <a:pt x="2808" y="188"/>
                </a:lnTo>
                <a:lnTo>
                  <a:pt x="2800" y="190"/>
                </a:lnTo>
                <a:lnTo>
                  <a:pt x="2794" y="190"/>
                </a:lnTo>
                <a:lnTo>
                  <a:pt x="2786" y="194"/>
                </a:lnTo>
                <a:lnTo>
                  <a:pt x="2782" y="198"/>
                </a:lnTo>
                <a:lnTo>
                  <a:pt x="2776" y="202"/>
                </a:lnTo>
                <a:lnTo>
                  <a:pt x="2774" y="208"/>
                </a:lnTo>
                <a:lnTo>
                  <a:pt x="2772" y="214"/>
                </a:lnTo>
                <a:lnTo>
                  <a:pt x="2770" y="222"/>
                </a:lnTo>
                <a:lnTo>
                  <a:pt x="2770" y="222"/>
                </a:lnTo>
                <a:lnTo>
                  <a:pt x="2770" y="222"/>
                </a:lnTo>
                <a:lnTo>
                  <a:pt x="2772" y="228"/>
                </a:lnTo>
                <a:lnTo>
                  <a:pt x="2772" y="234"/>
                </a:lnTo>
                <a:lnTo>
                  <a:pt x="2776" y="240"/>
                </a:lnTo>
                <a:lnTo>
                  <a:pt x="2780" y="244"/>
                </a:lnTo>
                <a:lnTo>
                  <a:pt x="2792" y="250"/>
                </a:lnTo>
                <a:lnTo>
                  <a:pt x="2808" y="254"/>
                </a:lnTo>
                <a:lnTo>
                  <a:pt x="2808" y="254"/>
                </a:lnTo>
                <a:lnTo>
                  <a:pt x="2820" y="258"/>
                </a:lnTo>
                <a:lnTo>
                  <a:pt x="2828" y="262"/>
                </a:lnTo>
                <a:lnTo>
                  <a:pt x="2832" y="266"/>
                </a:lnTo>
                <a:lnTo>
                  <a:pt x="2834" y="272"/>
                </a:lnTo>
                <a:lnTo>
                  <a:pt x="2834" y="272"/>
                </a:lnTo>
                <a:lnTo>
                  <a:pt x="2834" y="272"/>
                </a:lnTo>
                <a:lnTo>
                  <a:pt x="2832" y="278"/>
                </a:lnTo>
                <a:lnTo>
                  <a:pt x="2828" y="282"/>
                </a:lnTo>
                <a:lnTo>
                  <a:pt x="2822" y="286"/>
                </a:lnTo>
                <a:lnTo>
                  <a:pt x="2814" y="286"/>
                </a:lnTo>
                <a:lnTo>
                  <a:pt x="2814" y="286"/>
                </a:lnTo>
                <a:lnTo>
                  <a:pt x="2804" y="286"/>
                </a:lnTo>
                <a:lnTo>
                  <a:pt x="2794" y="282"/>
                </a:lnTo>
                <a:lnTo>
                  <a:pt x="2786" y="278"/>
                </a:lnTo>
                <a:lnTo>
                  <a:pt x="2778" y="272"/>
                </a:lnTo>
                <a:lnTo>
                  <a:pt x="2766" y="286"/>
                </a:lnTo>
                <a:lnTo>
                  <a:pt x="2766" y="286"/>
                </a:lnTo>
                <a:lnTo>
                  <a:pt x="2776" y="294"/>
                </a:lnTo>
                <a:lnTo>
                  <a:pt x="2788" y="300"/>
                </a:lnTo>
                <a:lnTo>
                  <a:pt x="2800" y="302"/>
                </a:lnTo>
                <a:lnTo>
                  <a:pt x="2812" y="304"/>
                </a:lnTo>
                <a:lnTo>
                  <a:pt x="2812" y="304"/>
                </a:lnTo>
                <a:close/>
                <a:moveTo>
                  <a:pt x="2922" y="304"/>
                </a:moveTo>
                <a:lnTo>
                  <a:pt x="2922" y="304"/>
                </a:lnTo>
                <a:lnTo>
                  <a:pt x="2930" y="304"/>
                </a:lnTo>
                <a:lnTo>
                  <a:pt x="2938" y="302"/>
                </a:lnTo>
                <a:lnTo>
                  <a:pt x="2944" y="298"/>
                </a:lnTo>
                <a:lnTo>
                  <a:pt x="2950" y="294"/>
                </a:lnTo>
                <a:lnTo>
                  <a:pt x="2956" y="290"/>
                </a:lnTo>
                <a:lnTo>
                  <a:pt x="2958" y="284"/>
                </a:lnTo>
                <a:lnTo>
                  <a:pt x="2962" y="278"/>
                </a:lnTo>
                <a:lnTo>
                  <a:pt x="2962" y="270"/>
                </a:lnTo>
                <a:lnTo>
                  <a:pt x="2962" y="270"/>
                </a:lnTo>
                <a:lnTo>
                  <a:pt x="2962" y="270"/>
                </a:lnTo>
                <a:lnTo>
                  <a:pt x="2962" y="264"/>
                </a:lnTo>
                <a:lnTo>
                  <a:pt x="2960" y="258"/>
                </a:lnTo>
                <a:lnTo>
                  <a:pt x="2956" y="254"/>
                </a:lnTo>
                <a:lnTo>
                  <a:pt x="2952" y="248"/>
                </a:lnTo>
                <a:lnTo>
                  <a:pt x="2942" y="242"/>
                </a:lnTo>
                <a:lnTo>
                  <a:pt x="2926" y="238"/>
                </a:lnTo>
                <a:lnTo>
                  <a:pt x="2926" y="238"/>
                </a:lnTo>
                <a:lnTo>
                  <a:pt x="2912" y="234"/>
                </a:lnTo>
                <a:lnTo>
                  <a:pt x="2904" y="230"/>
                </a:lnTo>
                <a:lnTo>
                  <a:pt x="2900" y="226"/>
                </a:lnTo>
                <a:lnTo>
                  <a:pt x="2900" y="220"/>
                </a:lnTo>
                <a:lnTo>
                  <a:pt x="2900" y="220"/>
                </a:lnTo>
                <a:lnTo>
                  <a:pt x="2900" y="220"/>
                </a:lnTo>
                <a:lnTo>
                  <a:pt x="2900" y="214"/>
                </a:lnTo>
                <a:lnTo>
                  <a:pt x="2904" y="210"/>
                </a:lnTo>
                <a:lnTo>
                  <a:pt x="2910" y="208"/>
                </a:lnTo>
                <a:lnTo>
                  <a:pt x="2918" y="206"/>
                </a:lnTo>
                <a:lnTo>
                  <a:pt x="2918" y="206"/>
                </a:lnTo>
                <a:lnTo>
                  <a:pt x="2926" y="206"/>
                </a:lnTo>
                <a:lnTo>
                  <a:pt x="2932" y="208"/>
                </a:lnTo>
                <a:lnTo>
                  <a:pt x="2948" y="218"/>
                </a:lnTo>
                <a:lnTo>
                  <a:pt x="2958" y="202"/>
                </a:lnTo>
                <a:lnTo>
                  <a:pt x="2958" y="202"/>
                </a:lnTo>
                <a:lnTo>
                  <a:pt x="2950" y="196"/>
                </a:lnTo>
                <a:lnTo>
                  <a:pt x="2940" y="192"/>
                </a:lnTo>
                <a:lnTo>
                  <a:pt x="2930" y="190"/>
                </a:lnTo>
                <a:lnTo>
                  <a:pt x="2918" y="188"/>
                </a:lnTo>
                <a:lnTo>
                  <a:pt x="2918" y="188"/>
                </a:lnTo>
                <a:lnTo>
                  <a:pt x="2910" y="190"/>
                </a:lnTo>
                <a:lnTo>
                  <a:pt x="2902" y="190"/>
                </a:lnTo>
                <a:lnTo>
                  <a:pt x="2896" y="194"/>
                </a:lnTo>
                <a:lnTo>
                  <a:pt x="2890" y="198"/>
                </a:lnTo>
                <a:lnTo>
                  <a:pt x="2886" y="202"/>
                </a:lnTo>
                <a:lnTo>
                  <a:pt x="2882" y="208"/>
                </a:lnTo>
                <a:lnTo>
                  <a:pt x="2880" y="214"/>
                </a:lnTo>
                <a:lnTo>
                  <a:pt x="2880" y="222"/>
                </a:lnTo>
                <a:lnTo>
                  <a:pt x="2880" y="222"/>
                </a:lnTo>
                <a:lnTo>
                  <a:pt x="2880" y="222"/>
                </a:lnTo>
                <a:lnTo>
                  <a:pt x="2880" y="228"/>
                </a:lnTo>
                <a:lnTo>
                  <a:pt x="2882" y="234"/>
                </a:lnTo>
                <a:lnTo>
                  <a:pt x="2886" y="240"/>
                </a:lnTo>
                <a:lnTo>
                  <a:pt x="2890" y="244"/>
                </a:lnTo>
                <a:lnTo>
                  <a:pt x="2900" y="250"/>
                </a:lnTo>
                <a:lnTo>
                  <a:pt x="2916" y="254"/>
                </a:lnTo>
                <a:lnTo>
                  <a:pt x="2916" y="254"/>
                </a:lnTo>
                <a:lnTo>
                  <a:pt x="2930" y="258"/>
                </a:lnTo>
                <a:lnTo>
                  <a:pt x="2938" y="262"/>
                </a:lnTo>
                <a:lnTo>
                  <a:pt x="2942" y="266"/>
                </a:lnTo>
                <a:lnTo>
                  <a:pt x="2942" y="272"/>
                </a:lnTo>
                <a:lnTo>
                  <a:pt x="2942" y="272"/>
                </a:lnTo>
                <a:lnTo>
                  <a:pt x="2942" y="272"/>
                </a:lnTo>
                <a:lnTo>
                  <a:pt x="2940" y="278"/>
                </a:lnTo>
                <a:lnTo>
                  <a:pt x="2936" y="282"/>
                </a:lnTo>
                <a:lnTo>
                  <a:pt x="2930" y="286"/>
                </a:lnTo>
                <a:lnTo>
                  <a:pt x="2922" y="286"/>
                </a:lnTo>
                <a:lnTo>
                  <a:pt x="2922" y="286"/>
                </a:lnTo>
                <a:lnTo>
                  <a:pt x="2912" y="286"/>
                </a:lnTo>
                <a:lnTo>
                  <a:pt x="2904" y="282"/>
                </a:lnTo>
                <a:lnTo>
                  <a:pt x="2894" y="278"/>
                </a:lnTo>
                <a:lnTo>
                  <a:pt x="2886" y="272"/>
                </a:lnTo>
                <a:lnTo>
                  <a:pt x="2876" y="286"/>
                </a:lnTo>
                <a:lnTo>
                  <a:pt x="2876" y="286"/>
                </a:lnTo>
                <a:lnTo>
                  <a:pt x="2886" y="294"/>
                </a:lnTo>
                <a:lnTo>
                  <a:pt x="2898" y="300"/>
                </a:lnTo>
                <a:lnTo>
                  <a:pt x="2910" y="302"/>
                </a:lnTo>
                <a:lnTo>
                  <a:pt x="2922" y="304"/>
                </a:lnTo>
                <a:lnTo>
                  <a:pt x="2922" y="304"/>
                </a:lnTo>
                <a:close/>
                <a:moveTo>
                  <a:pt x="3086" y="304"/>
                </a:moveTo>
                <a:lnTo>
                  <a:pt x="3086" y="304"/>
                </a:lnTo>
                <a:lnTo>
                  <a:pt x="3094" y="304"/>
                </a:lnTo>
                <a:lnTo>
                  <a:pt x="3102" y="302"/>
                </a:lnTo>
                <a:lnTo>
                  <a:pt x="3108" y="298"/>
                </a:lnTo>
                <a:lnTo>
                  <a:pt x="3114" y="294"/>
                </a:lnTo>
                <a:lnTo>
                  <a:pt x="3118" y="290"/>
                </a:lnTo>
                <a:lnTo>
                  <a:pt x="3122" y="284"/>
                </a:lnTo>
                <a:lnTo>
                  <a:pt x="3124" y="278"/>
                </a:lnTo>
                <a:lnTo>
                  <a:pt x="3126" y="270"/>
                </a:lnTo>
                <a:lnTo>
                  <a:pt x="3126" y="270"/>
                </a:lnTo>
                <a:lnTo>
                  <a:pt x="3126" y="270"/>
                </a:lnTo>
                <a:lnTo>
                  <a:pt x="3124" y="264"/>
                </a:lnTo>
                <a:lnTo>
                  <a:pt x="3122" y="258"/>
                </a:lnTo>
                <a:lnTo>
                  <a:pt x="3120" y="254"/>
                </a:lnTo>
                <a:lnTo>
                  <a:pt x="3116" y="248"/>
                </a:lnTo>
                <a:lnTo>
                  <a:pt x="3104" y="242"/>
                </a:lnTo>
                <a:lnTo>
                  <a:pt x="3090" y="238"/>
                </a:lnTo>
                <a:lnTo>
                  <a:pt x="3090" y="238"/>
                </a:lnTo>
                <a:lnTo>
                  <a:pt x="3076" y="234"/>
                </a:lnTo>
                <a:lnTo>
                  <a:pt x="3068" y="230"/>
                </a:lnTo>
                <a:lnTo>
                  <a:pt x="3064" y="226"/>
                </a:lnTo>
                <a:lnTo>
                  <a:pt x="3062" y="220"/>
                </a:lnTo>
                <a:lnTo>
                  <a:pt x="3062" y="220"/>
                </a:lnTo>
                <a:lnTo>
                  <a:pt x="3062" y="220"/>
                </a:lnTo>
                <a:lnTo>
                  <a:pt x="3064" y="214"/>
                </a:lnTo>
                <a:lnTo>
                  <a:pt x="3068" y="210"/>
                </a:lnTo>
                <a:lnTo>
                  <a:pt x="3074" y="208"/>
                </a:lnTo>
                <a:lnTo>
                  <a:pt x="3080" y="206"/>
                </a:lnTo>
                <a:lnTo>
                  <a:pt x="3080" y="206"/>
                </a:lnTo>
                <a:lnTo>
                  <a:pt x="3088" y="206"/>
                </a:lnTo>
                <a:lnTo>
                  <a:pt x="3096" y="208"/>
                </a:lnTo>
                <a:lnTo>
                  <a:pt x="3104" y="212"/>
                </a:lnTo>
                <a:lnTo>
                  <a:pt x="3112" y="218"/>
                </a:lnTo>
                <a:lnTo>
                  <a:pt x="3122" y="202"/>
                </a:lnTo>
                <a:lnTo>
                  <a:pt x="3122" y="202"/>
                </a:lnTo>
                <a:lnTo>
                  <a:pt x="3112" y="196"/>
                </a:lnTo>
                <a:lnTo>
                  <a:pt x="3104" y="192"/>
                </a:lnTo>
                <a:lnTo>
                  <a:pt x="3092" y="190"/>
                </a:lnTo>
                <a:lnTo>
                  <a:pt x="3082" y="188"/>
                </a:lnTo>
                <a:lnTo>
                  <a:pt x="3082" y="188"/>
                </a:lnTo>
                <a:lnTo>
                  <a:pt x="3074" y="190"/>
                </a:lnTo>
                <a:lnTo>
                  <a:pt x="3066" y="190"/>
                </a:lnTo>
                <a:lnTo>
                  <a:pt x="3060" y="194"/>
                </a:lnTo>
                <a:lnTo>
                  <a:pt x="3054" y="198"/>
                </a:lnTo>
                <a:lnTo>
                  <a:pt x="3050" y="202"/>
                </a:lnTo>
                <a:lnTo>
                  <a:pt x="3046" y="208"/>
                </a:lnTo>
                <a:lnTo>
                  <a:pt x="3044" y="214"/>
                </a:lnTo>
                <a:lnTo>
                  <a:pt x="3042" y="222"/>
                </a:lnTo>
                <a:lnTo>
                  <a:pt x="3042" y="222"/>
                </a:lnTo>
                <a:lnTo>
                  <a:pt x="3042" y="222"/>
                </a:lnTo>
                <a:lnTo>
                  <a:pt x="3044" y="228"/>
                </a:lnTo>
                <a:lnTo>
                  <a:pt x="3046" y="234"/>
                </a:lnTo>
                <a:lnTo>
                  <a:pt x="3048" y="240"/>
                </a:lnTo>
                <a:lnTo>
                  <a:pt x="3052" y="244"/>
                </a:lnTo>
                <a:lnTo>
                  <a:pt x="3064" y="250"/>
                </a:lnTo>
                <a:lnTo>
                  <a:pt x="3080" y="254"/>
                </a:lnTo>
                <a:lnTo>
                  <a:pt x="3080" y="254"/>
                </a:lnTo>
                <a:lnTo>
                  <a:pt x="3092" y="258"/>
                </a:lnTo>
                <a:lnTo>
                  <a:pt x="3100" y="262"/>
                </a:lnTo>
                <a:lnTo>
                  <a:pt x="3104" y="266"/>
                </a:lnTo>
                <a:lnTo>
                  <a:pt x="3106" y="272"/>
                </a:lnTo>
                <a:lnTo>
                  <a:pt x="3106" y="272"/>
                </a:lnTo>
                <a:lnTo>
                  <a:pt x="3106" y="272"/>
                </a:lnTo>
                <a:lnTo>
                  <a:pt x="3104" y="278"/>
                </a:lnTo>
                <a:lnTo>
                  <a:pt x="3100" y="282"/>
                </a:lnTo>
                <a:lnTo>
                  <a:pt x="3094" y="286"/>
                </a:lnTo>
                <a:lnTo>
                  <a:pt x="3086" y="286"/>
                </a:lnTo>
                <a:lnTo>
                  <a:pt x="3086" y="286"/>
                </a:lnTo>
                <a:lnTo>
                  <a:pt x="3076" y="286"/>
                </a:lnTo>
                <a:lnTo>
                  <a:pt x="3066" y="282"/>
                </a:lnTo>
                <a:lnTo>
                  <a:pt x="3058" y="278"/>
                </a:lnTo>
                <a:lnTo>
                  <a:pt x="3050" y="272"/>
                </a:lnTo>
                <a:lnTo>
                  <a:pt x="3038" y="286"/>
                </a:lnTo>
                <a:lnTo>
                  <a:pt x="3038" y="286"/>
                </a:lnTo>
                <a:lnTo>
                  <a:pt x="3048" y="294"/>
                </a:lnTo>
                <a:lnTo>
                  <a:pt x="3060" y="300"/>
                </a:lnTo>
                <a:lnTo>
                  <a:pt x="3072" y="302"/>
                </a:lnTo>
                <a:lnTo>
                  <a:pt x="3086" y="304"/>
                </a:lnTo>
                <a:lnTo>
                  <a:pt x="3086" y="304"/>
                </a:lnTo>
                <a:close/>
                <a:moveTo>
                  <a:pt x="3208" y="304"/>
                </a:moveTo>
                <a:lnTo>
                  <a:pt x="3208" y="304"/>
                </a:lnTo>
                <a:lnTo>
                  <a:pt x="3220" y="302"/>
                </a:lnTo>
                <a:lnTo>
                  <a:pt x="3230" y="300"/>
                </a:lnTo>
                <a:lnTo>
                  <a:pt x="3240" y="294"/>
                </a:lnTo>
                <a:lnTo>
                  <a:pt x="3250" y="288"/>
                </a:lnTo>
                <a:lnTo>
                  <a:pt x="3256" y="278"/>
                </a:lnTo>
                <a:lnTo>
                  <a:pt x="3262" y="268"/>
                </a:lnTo>
                <a:lnTo>
                  <a:pt x="3264" y="258"/>
                </a:lnTo>
                <a:lnTo>
                  <a:pt x="3266" y="246"/>
                </a:lnTo>
                <a:lnTo>
                  <a:pt x="3266" y="246"/>
                </a:lnTo>
                <a:lnTo>
                  <a:pt x="3266" y="246"/>
                </a:lnTo>
                <a:lnTo>
                  <a:pt x="3264" y="234"/>
                </a:lnTo>
                <a:lnTo>
                  <a:pt x="3262" y="224"/>
                </a:lnTo>
                <a:lnTo>
                  <a:pt x="3256" y="214"/>
                </a:lnTo>
                <a:lnTo>
                  <a:pt x="3250" y="206"/>
                </a:lnTo>
                <a:lnTo>
                  <a:pt x="3242" y="198"/>
                </a:lnTo>
                <a:lnTo>
                  <a:pt x="3232" y="192"/>
                </a:lnTo>
                <a:lnTo>
                  <a:pt x="3220" y="190"/>
                </a:lnTo>
                <a:lnTo>
                  <a:pt x="3208" y="188"/>
                </a:lnTo>
                <a:lnTo>
                  <a:pt x="3208" y="188"/>
                </a:lnTo>
                <a:lnTo>
                  <a:pt x="3196" y="190"/>
                </a:lnTo>
                <a:lnTo>
                  <a:pt x="3184" y="192"/>
                </a:lnTo>
                <a:lnTo>
                  <a:pt x="3174" y="198"/>
                </a:lnTo>
                <a:lnTo>
                  <a:pt x="3166" y="206"/>
                </a:lnTo>
                <a:lnTo>
                  <a:pt x="3158" y="214"/>
                </a:lnTo>
                <a:lnTo>
                  <a:pt x="3154" y="224"/>
                </a:lnTo>
                <a:lnTo>
                  <a:pt x="3150" y="234"/>
                </a:lnTo>
                <a:lnTo>
                  <a:pt x="3148" y="246"/>
                </a:lnTo>
                <a:lnTo>
                  <a:pt x="3148" y="246"/>
                </a:lnTo>
                <a:lnTo>
                  <a:pt x="3148" y="246"/>
                </a:lnTo>
                <a:lnTo>
                  <a:pt x="3150" y="258"/>
                </a:lnTo>
                <a:lnTo>
                  <a:pt x="3154" y="268"/>
                </a:lnTo>
                <a:lnTo>
                  <a:pt x="3158" y="278"/>
                </a:lnTo>
                <a:lnTo>
                  <a:pt x="3166" y="288"/>
                </a:lnTo>
                <a:lnTo>
                  <a:pt x="3174" y="294"/>
                </a:lnTo>
                <a:lnTo>
                  <a:pt x="3184" y="300"/>
                </a:lnTo>
                <a:lnTo>
                  <a:pt x="3194" y="302"/>
                </a:lnTo>
                <a:lnTo>
                  <a:pt x="3208" y="304"/>
                </a:lnTo>
                <a:lnTo>
                  <a:pt x="3208" y="304"/>
                </a:lnTo>
                <a:close/>
                <a:moveTo>
                  <a:pt x="3208" y="286"/>
                </a:moveTo>
                <a:lnTo>
                  <a:pt x="3208" y="286"/>
                </a:lnTo>
                <a:lnTo>
                  <a:pt x="3200" y="286"/>
                </a:lnTo>
                <a:lnTo>
                  <a:pt x="3192" y="282"/>
                </a:lnTo>
                <a:lnTo>
                  <a:pt x="3186" y="280"/>
                </a:lnTo>
                <a:lnTo>
                  <a:pt x="3180" y="274"/>
                </a:lnTo>
                <a:lnTo>
                  <a:pt x="3176" y="268"/>
                </a:lnTo>
                <a:lnTo>
                  <a:pt x="3172" y="262"/>
                </a:lnTo>
                <a:lnTo>
                  <a:pt x="3170" y="254"/>
                </a:lnTo>
                <a:lnTo>
                  <a:pt x="3170" y="246"/>
                </a:lnTo>
                <a:lnTo>
                  <a:pt x="3170" y="246"/>
                </a:lnTo>
                <a:lnTo>
                  <a:pt x="3170" y="246"/>
                </a:lnTo>
                <a:lnTo>
                  <a:pt x="3170" y="238"/>
                </a:lnTo>
                <a:lnTo>
                  <a:pt x="3172" y="230"/>
                </a:lnTo>
                <a:lnTo>
                  <a:pt x="3176" y="224"/>
                </a:lnTo>
                <a:lnTo>
                  <a:pt x="3180" y="218"/>
                </a:lnTo>
                <a:lnTo>
                  <a:pt x="3186" y="214"/>
                </a:lnTo>
                <a:lnTo>
                  <a:pt x="3192" y="210"/>
                </a:lnTo>
                <a:lnTo>
                  <a:pt x="3200" y="208"/>
                </a:lnTo>
                <a:lnTo>
                  <a:pt x="3208" y="206"/>
                </a:lnTo>
                <a:lnTo>
                  <a:pt x="3208" y="206"/>
                </a:lnTo>
                <a:lnTo>
                  <a:pt x="3216" y="208"/>
                </a:lnTo>
                <a:lnTo>
                  <a:pt x="3222" y="210"/>
                </a:lnTo>
                <a:lnTo>
                  <a:pt x="3230" y="214"/>
                </a:lnTo>
                <a:lnTo>
                  <a:pt x="3234" y="218"/>
                </a:lnTo>
                <a:lnTo>
                  <a:pt x="3240" y="224"/>
                </a:lnTo>
                <a:lnTo>
                  <a:pt x="3242" y="230"/>
                </a:lnTo>
                <a:lnTo>
                  <a:pt x="3244" y="238"/>
                </a:lnTo>
                <a:lnTo>
                  <a:pt x="3246" y="246"/>
                </a:lnTo>
                <a:lnTo>
                  <a:pt x="3246" y="246"/>
                </a:lnTo>
                <a:lnTo>
                  <a:pt x="3246" y="246"/>
                </a:lnTo>
                <a:lnTo>
                  <a:pt x="3244" y="254"/>
                </a:lnTo>
                <a:lnTo>
                  <a:pt x="3242" y="262"/>
                </a:lnTo>
                <a:lnTo>
                  <a:pt x="3240" y="268"/>
                </a:lnTo>
                <a:lnTo>
                  <a:pt x="3234" y="274"/>
                </a:lnTo>
                <a:lnTo>
                  <a:pt x="3230" y="280"/>
                </a:lnTo>
                <a:lnTo>
                  <a:pt x="3222" y="282"/>
                </a:lnTo>
                <a:lnTo>
                  <a:pt x="3216" y="286"/>
                </a:lnTo>
                <a:lnTo>
                  <a:pt x="3208" y="286"/>
                </a:lnTo>
                <a:lnTo>
                  <a:pt x="3208" y="286"/>
                </a:lnTo>
                <a:close/>
                <a:moveTo>
                  <a:pt x="3298" y="302"/>
                </a:moveTo>
                <a:lnTo>
                  <a:pt x="3376" y="302"/>
                </a:lnTo>
                <a:lnTo>
                  <a:pt x="3376" y="284"/>
                </a:lnTo>
                <a:lnTo>
                  <a:pt x="3316" y="284"/>
                </a:lnTo>
                <a:lnTo>
                  <a:pt x="3316" y="190"/>
                </a:lnTo>
                <a:lnTo>
                  <a:pt x="3298" y="190"/>
                </a:lnTo>
                <a:lnTo>
                  <a:pt x="3298" y="302"/>
                </a:lnTo>
                <a:close/>
                <a:moveTo>
                  <a:pt x="3446" y="304"/>
                </a:moveTo>
                <a:lnTo>
                  <a:pt x="3446" y="304"/>
                </a:lnTo>
                <a:lnTo>
                  <a:pt x="3456" y="304"/>
                </a:lnTo>
                <a:lnTo>
                  <a:pt x="3466" y="300"/>
                </a:lnTo>
                <a:lnTo>
                  <a:pt x="3474" y="296"/>
                </a:lnTo>
                <a:lnTo>
                  <a:pt x="3480" y="292"/>
                </a:lnTo>
                <a:lnTo>
                  <a:pt x="3486" y="284"/>
                </a:lnTo>
                <a:lnTo>
                  <a:pt x="3490" y="276"/>
                </a:lnTo>
                <a:lnTo>
                  <a:pt x="3492" y="266"/>
                </a:lnTo>
                <a:lnTo>
                  <a:pt x="3494" y="254"/>
                </a:lnTo>
                <a:lnTo>
                  <a:pt x="3494" y="190"/>
                </a:lnTo>
                <a:lnTo>
                  <a:pt x="3474" y="190"/>
                </a:lnTo>
                <a:lnTo>
                  <a:pt x="3474" y="254"/>
                </a:lnTo>
                <a:lnTo>
                  <a:pt x="3474" y="254"/>
                </a:lnTo>
                <a:lnTo>
                  <a:pt x="3472" y="268"/>
                </a:lnTo>
                <a:lnTo>
                  <a:pt x="3470" y="274"/>
                </a:lnTo>
                <a:lnTo>
                  <a:pt x="3466" y="278"/>
                </a:lnTo>
                <a:lnTo>
                  <a:pt x="3462" y="282"/>
                </a:lnTo>
                <a:lnTo>
                  <a:pt x="3458" y="284"/>
                </a:lnTo>
                <a:lnTo>
                  <a:pt x="3446" y="286"/>
                </a:lnTo>
                <a:lnTo>
                  <a:pt x="3446" y="286"/>
                </a:lnTo>
                <a:lnTo>
                  <a:pt x="3434" y="284"/>
                </a:lnTo>
                <a:lnTo>
                  <a:pt x="3430" y="282"/>
                </a:lnTo>
                <a:lnTo>
                  <a:pt x="3426" y="278"/>
                </a:lnTo>
                <a:lnTo>
                  <a:pt x="3422" y="274"/>
                </a:lnTo>
                <a:lnTo>
                  <a:pt x="3420" y="268"/>
                </a:lnTo>
                <a:lnTo>
                  <a:pt x="3418" y="254"/>
                </a:lnTo>
                <a:lnTo>
                  <a:pt x="3418" y="190"/>
                </a:lnTo>
                <a:lnTo>
                  <a:pt x="3398" y="190"/>
                </a:lnTo>
                <a:lnTo>
                  <a:pt x="3398" y="254"/>
                </a:lnTo>
                <a:lnTo>
                  <a:pt x="3398" y="254"/>
                </a:lnTo>
                <a:lnTo>
                  <a:pt x="3398" y="266"/>
                </a:lnTo>
                <a:lnTo>
                  <a:pt x="3402" y="276"/>
                </a:lnTo>
                <a:lnTo>
                  <a:pt x="3406" y="284"/>
                </a:lnTo>
                <a:lnTo>
                  <a:pt x="3410" y="292"/>
                </a:lnTo>
                <a:lnTo>
                  <a:pt x="3418" y="296"/>
                </a:lnTo>
                <a:lnTo>
                  <a:pt x="3426" y="300"/>
                </a:lnTo>
                <a:lnTo>
                  <a:pt x="3436" y="304"/>
                </a:lnTo>
                <a:lnTo>
                  <a:pt x="3446" y="304"/>
                </a:lnTo>
                <a:lnTo>
                  <a:pt x="3446" y="304"/>
                </a:lnTo>
                <a:close/>
                <a:moveTo>
                  <a:pt x="3554" y="302"/>
                </a:moveTo>
                <a:lnTo>
                  <a:pt x="3574" y="302"/>
                </a:lnTo>
                <a:lnTo>
                  <a:pt x="3574" y="208"/>
                </a:lnTo>
                <a:lnTo>
                  <a:pt x="3610" y="208"/>
                </a:lnTo>
                <a:lnTo>
                  <a:pt x="3610" y="190"/>
                </a:lnTo>
                <a:lnTo>
                  <a:pt x="3518" y="190"/>
                </a:lnTo>
                <a:lnTo>
                  <a:pt x="3518" y="208"/>
                </a:lnTo>
                <a:lnTo>
                  <a:pt x="3554" y="208"/>
                </a:lnTo>
                <a:lnTo>
                  <a:pt x="3554" y="302"/>
                </a:lnTo>
                <a:close/>
                <a:moveTo>
                  <a:pt x="3636" y="302"/>
                </a:moveTo>
                <a:lnTo>
                  <a:pt x="3656" y="302"/>
                </a:lnTo>
                <a:lnTo>
                  <a:pt x="3656" y="190"/>
                </a:lnTo>
                <a:lnTo>
                  <a:pt x="3636" y="190"/>
                </a:lnTo>
                <a:lnTo>
                  <a:pt x="3636" y="302"/>
                </a:lnTo>
                <a:close/>
                <a:moveTo>
                  <a:pt x="3746" y="304"/>
                </a:moveTo>
                <a:lnTo>
                  <a:pt x="3746" y="304"/>
                </a:lnTo>
                <a:lnTo>
                  <a:pt x="3758" y="302"/>
                </a:lnTo>
                <a:lnTo>
                  <a:pt x="3770" y="300"/>
                </a:lnTo>
                <a:lnTo>
                  <a:pt x="3780" y="294"/>
                </a:lnTo>
                <a:lnTo>
                  <a:pt x="3788" y="288"/>
                </a:lnTo>
                <a:lnTo>
                  <a:pt x="3794" y="278"/>
                </a:lnTo>
                <a:lnTo>
                  <a:pt x="3800" y="268"/>
                </a:lnTo>
                <a:lnTo>
                  <a:pt x="3804" y="258"/>
                </a:lnTo>
                <a:lnTo>
                  <a:pt x="3804" y="246"/>
                </a:lnTo>
                <a:lnTo>
                  <a:pt x="3804" y="246"/>
                </a:lnTo>
                <a:lnTo>
                  <a:pt x="3804" y="246"/>
                </a:lnTo>
                <a:lnTo>
                  <a:pt x="3804" y="234"/>
                </a:lnTo>
                <a:lnTo>
                  <a:pt x="3800" y="224"/>
                </a:lnTo>
                <a:lnTo>
                  <a:pt x="3796" y="214"/>
                </a:lnTo>
                <a:lnTo>
                  <a:pt x="3788" y="206"/>
                </a:lnTo>
                <a:lnTo>
                  <a:pt x="3780" y="198"/>
                </a:lnTo>
                <a:lnTo>
                  <a:pt x="3770" y="192"/>
                </a:lnTo>
                <a:lnTo>
                  <a:pt x="3758" y="190"/>
                </a:lnTo>
                <a:lnTo>
                  <a:pt x="3746" y="188"/>
                </a:lnTo>
                <a:lnTo>
                  <a:pt x="3746" y="188"/>
                </a:lnTo>
                <a:lnTo>
                  <a:pt x="3734" y="190"/>
                </a:lnTo>
                <a:lnTo>
                  <a:pt x="3722" y="192"/>
                </a:lnTo>
                <a:lnTo>
                  <a:pt x="3712" y="198"/>
                </a:lnTo>
                <a:lnTo>
                  <a:pt x="3704" y="206"/>
                </a:lnTo>
                <a:lnTo>
                  <a:pt x="3696" y="214"/>
                </a:lnTo>
                <a:lnTo>
                  <a:pt x="3692" y="224"/>
                </a:lnTo>
                <a:lnTo>
                  <a:pt x="3688" y="234"/>
                </a:lnTo>
                <a:lnTo>
                  <a:pt x="3688" y="246"/>
                </a:lnTo>
                <a:lnTo>
                  <a:pt x="3688" y="246"/>
                </a:lnTo>
                <a:lnTo>
                  <a:pt x="3688" y="246"/>
                </a:lnTo>
                <a:lnTo>
                  <a:pt x="3688" y="258"/>
                </a:lnTo>
                <a:lnTo>
                  <a:pt x="3692" y="268"/>
                </a:lnTo>
                <a:lnTo>
                  <a:pt x="3696" y="278"/>
                </a:lnTo>
                <a:lnTo>
                  <a:pt x="3704" y="288"/>
                </a:lnTo>
                <a:lnTo>
                  <a:pt x="3712" y="294"/>
                </a:lnTo>
                <a:lnTo>
                  <a:pt x="3722" y="300"/>
                </a:lnTo>
                <a:lnTo>
                  <a:pt x="3734" y="302"/>
                </a:lnTo>
                <a:lnTo>
                  <a:pt x="3746" y="304"/>
                </a:lnTo>
                <a:lnTo>
                  <a:pt x="3746" y="304"/>
                </a:lnTo>
                <a:close/>
                <a:moveTo>
                  <a:pt x="3746" y="286"/>
                </a:moveTo>
                <a:lnTo>
                  <a:pt x="3746" y="286"/>
                </a:lnTo>
                <a:lnTo>
                  <a:pt x="3738" y="286"/>
                </a:lnTo>
                <a:lnTo>
                  <a:pt x="3730" y="282"/>
                </a:lnTo>
                <a:lnTo>
                  <a:pt x="3724" y="280"/>
                </a:lnTo>
                <a:lnTo>
                  <a:pt x="3718" y="274"/>
                </a:lnTo>
                <a:lnTo>
                  <a:pt x="3714" y="268"/>
                </a:lnTo>
                <a:lnTo>
                  <a:pt x="3710" y="262"/>
                </a:lnTo>
                <a:lnTo>
                  <a:pt x="3708" y="254"/>
                </a:lnTo>
                <a:lnTo>
                  <a:pt x="3708" y="246"/>
                </a:lnTo>
                <a:lnTo>
                  <a:pt x="3708" y="246"/>
                </a:lnTo>
                <a:lnTo>
                  <a:pt x="3708" y="246"/>
                </a:lnTo>
                <a:lnTo>
                  <a:pt x="3708" y="238"/>
                </a:lnTo>
                <a:lnTo>
                  <a:pt x="3710" y="230"/>
                </a:lnTo>
                <a:lnTo>
                  <a:pt x="3714" y="224"/>
                </a:lnTo>
                <a:lnTo>
                  <a:pt x="3718" y="218"/>
                </a:lnTo>
                <a:lnTo>
                  <a:pt x="3724" y="214"/>
                </a:lnTo>
                <a:lnTo>
                  <a:pt x="3730" y="210"/>
                </a:lnTo>
                <a:lnTo>
                  <a:pt x="3738" y="208"/>
                </a:lnTo>
                <a:lnTo>
                  <a:pt x="3746" y="206"/>
                </a:lnTo>
                <a:lnTo>
                  <a:pt x="3746" y="206"/>
                </a:lnTo>
                <a:lnTo>
                  <a:pt x="3754" y="208"/>
                </a:lnTo>
                <a:lnTo>
                  <a:pt x="3762" y="210"/>
                </a:lnTo>
                <a:lnTo>
                  <a:pt x="3768" y="214"/>
                </a:lnTo>
                <a:lnTo>
                  <a:pt x="3774" y="218"/>
                </a:lnTo>
                <a:lnTo>
                  <a:pt x="3778" y="224"/>
                </a:lnTo>
                <a:lnTo>
                  <a:pt x="3782" y="230"/>
                </a:lnTo>
                <a:lnTo>
                  <a:pt x="3784" y="238"/>
                </a:lnTo>
                <a:lnTo>
                  <a:pt x="3784" y="246"/>
                </a:lnTo>
                <a:lnTo>
                  <a:pt x="3784" y="246"/>
                </a:lnTo>
                <a:lnTo>
                  <a:pt x="3784" y="246"/>
                </a:lnTo>
                <a:lnTo>
                  <a:pt x="3784" y="254"/>
                </a:lnTo>
                <a:lnTo>
                  <a:pt x="3782" y="262"/>
                </a:lnTo>
                <a:lnTo>
                  <a:pt x="3778" y="268"/>
                </a:lnTo>
                <a:lnTo>
                  <a:pt x="3774" y="274"/>
                </a:lnTo>
                <a:lnTo>
                  <a:pt x="3768" y="280"/>
                </a:lnTo>
                <a:lnTo>
                  <a:pt x="3762" y="282"/>
                </a:lnTo>
                <a:lnTo>
                  <a:pt x="3754" y="286"/>
                </a:lnTo>
                <a:lnTo>
                  <a:pt x="3746" y="286"/>
                </a:lnTo>
                <a:lnTo>
                  <a:pt x="3746" y="286"/>
                </a:lnTo>
                <a:close/>
                <a:moveTo>
                  <a:pt x="3836" y="302"/>
                </a:moveTo>
                <a:lnTo>
                  <a:pt x="3856" y="302"/>
                </a:lnTo>
                <a:lnTo>
                  <a:pt x="3856" y="222"/>
                </a:lnTo>
                <a:lnTo>
                  <a:pt x="3916" y="302"/>
                </a:lnTo>
                <a:lnTo>
                  <a:pt x="3934" y="302"/>
                </a:lnTo>
                <a:lnTo>
                  <a:pt x="3934" y="190"/>
                </a:lnTo>
                <a:lnTo>
                  <a:pt x="3914" y="190"/>
                </a:lnTo>
                <a:lnTo>
                  <a:pt x="3914" y="268"/>
                </a:lnTo>
                <a:lnTo>
                  <a:pt x="3854" y="190"/>
                </a:lnTo>
                <a:lnTo>
                  <a:pt x="3836" y="190"/>
                </a:lnTo>
                <a:lnTo>
                  <a:pt x="3836" y="302"/>
                </a:lnTo>
                <a:close/>
                <a:moveTo>
                  <a:pt x="4008" y="304"/>
                </a:moveTo>
                <a:lnTo>
                  <a:pt x="4008" y="304"/>
                </a:lnTo>
                <a:lnTo>
                  <a:pt x="4016" y="304"/>
                </a:lnTo>
                <a:lnTo>
                  <a:pt x="4024" y="302"/>
                </a:lnTo>
                <a:lnTo>
                  <a:pt x="4032" y="298"/>
                </a:lnTo>
                <a:lnTo>
                  <a:pt x="4038" y="294"/>
                </a:lnTo>
                <a:lnTo>
                  <a:pt x="4042" y="290"/>
                </a:lnTo>
                <a:lnTo>
                  <a:pt x="4046" y="284"/>
                </a:lnTo>
                <a:lnTo>
                  <a:pt x="4048" y="278"/>
                </a:lnTo>
                <a:lnTo>
                  <a:pt x="4048" y="270"/>
                </a:lnTo>
                <a:lnTo>
                  <a:pt x="4048" y="270"/>
                </a:lnTo>
                <a:lnTo>
                  <a:pt x="4048" y="270"/>
                </a:lnTo>
                <a:lnTo>
                  <a:pt x="4048" y="264"/>
                </a:lnTo>
                <a:lnTo>
                  <a:pt x="4046" y="258"/>
                </a:lnTo>
                <a:lnTo>
                  <a:pt x="4044" y="254"/>
                </a:lnTo>
                <a:lnTo>
                  <a:pt x="4040" y="248"/>
                </a:lnTo>
                <a:lnTo>
                  <a:pt x="4028" y="242"/>
                </a:lnTo>
                <a:lnTo>
                  <a:pt x="4012" y="238"/>
                </a:lnTo>
                <a:lnTo>
                  <a:pt x="4012" y="238"/>
                </a:lnTo>
                <a:lnTo>
                  <a:pt x="4000" y="234"/>
                </a:lnTo>
                <a:lnTo>
                  <a:pt x="3992" y="230"/>
                </a:lnTo>
                <a:lnTo>
                  <a:pt x="3988" y="226"/>
                </a:lnTo>
                <a:lnTo>
                  <a:pt x="3986" y="220"/>
                </a:lnTo>
                <a:lnTo>
                  <a:pt x="3986" y="220"/>
                </a:lnTo>
                <a:lnTo>
                  <a:pt x="3986" y="220"/>
                </a:lnTo>
                <a:lnTo>
                  <a:pt x="3988" y="214"/>
                </a:lnTo>
                <a:lnTo>
                  <a:pt x="3990" y="210"/>
                </a:lnTo>
                <a:lnTo>
                  <a:pt x="3996" y="208"/>
                </a:lnTo>
                <a:lnTo>
                  <a:pt x="4004" y="206"/>
                </a:lnTo>
                <a:lnTo>
                  <a:pt x="4004" y="206"/>
                </a:lnTo>
                <a:lnTo>
                  <a:pt x="4012" y="206"/>
                </a:lnTo>
                <a:lnTo>
                  <a:pt x="4020" y="208"/>
                </a:lnTo>
                <a:lnTo>
                  <a:pt x="4028" y="212"/>
                </a:lnTo>
                <a:lnTo>
                  <a:pt x="4034" y="218"/>
                </a:lnTo>
                <a:lnTo>
                  <a:pt x="4046" y="202"/>
                </a:lnTo>
                <a:lnTo>
                  <a:pt x="4046" y="202"/>
                </a:lnTo>
                <a:lnTo>
                  <a:pt x="4036" y="196"/>
                </a:lnTo>
                <a:lnTo>
                  <a:pt x="4026" y="192"/>
                </a:lnTo>
                <a:lnTo>
                  <a:pt x="4016" y="190"/>
                </a:lnTo>
                <a:lnTo>
                  <a:pt x="4004" y="188"/>
                </a:lnTo>
                <a:lnTo>
                  <a:pt x="4004" y="188"/>
                </a:lnTo>
                <a:lnTo>
                  <a:pt x="3996" y="190"/>
                </a:lnTo>
                <a:lnTo>
                  <a:pt x="3990" y="190"/>
                </a:lnTo>
                <a:lnTo>
                  <a:pt x="3982" y="194"/>
                </a:lnTo>
                <a:lnTo>
                  <a:pt x="3976" y="198"/>
                </a:lnTo>
                <a:lnTo>
                  <a:pt x="3972" y="202"/>
                </a:lnTo>
                <a:lnTo>
                  <a:pt x="3970" y="208"/>
                </a:lnTo>
                <a:lnTo>
                  <a:pt x="3966" y="214"/>
                </a:lnTo>
                <a:lnTo>
                  <a:pt x="3966" y="222"/>
                </a:lnTo>
                <a:lnTo>
                  <a:pt x="3966" y="222"/>
                </a:lnTo>
                <a:lnTo>
                  <a:pt x="3966" y="222"/>
                </a:lnTo>
                <a:lnTo>
                  <a:pt x="3966" y="228"/>
                </a:lnTo>
                <a:lnTo>
                  <a:pt x="3968" y="234"/>
                </a:lnTo>
                <a:lnTo>
                  <a:pt x="3972" y="240"/>
                </a:lnTo>
                <a:lnTo>
                  <a:pt x="3976" y="244"/>
                </a:lnTo>
                <a:lnTo>
                  <a:pt x="3988" y="250"/>
                </a:lnTo>
                <a:lnTo>
                  <a:pt x="4004" y="254"/>
                </a:lnTo>
                <a:lnTo>
                  <a:pt x="4004" y="254"/>
                </a:lnTo>
                <a:lnTo>
                  <a:pt x="4016" y="258"/>
                </a:lnTo>
                <a:lnTo>
                  <a:pt x="4024" y="262"/>
                </a:lnTo>
                <a:lnTo>
                  <a:pt x="4028" y="266"/>
                </a:lnTo>
                <a:lnTo>
                  <a:pt x="4028" y="272"/>
                </a:lnTo>
                <a:lnTo>
                  <a:pt x="4028" y="272"/>
                </a:lnTo>
                <a:lnTo>
                  <a:pt x="4028" y="272"/>
                </a:lnTo>
                <a:lnTo>
                  <a:pt x="4028" y="278"/>
                </a:lnTo>
                <a:lnTo>
                  <a:pt x="4024" y="282"/>
                </a:lnTo>
                <a:lnTo>
                  <a:pt x="4018" y="286"/>
                </a:lnTo>
                <a:lnTo>
                  <a:pt x="4008" y="286"/>
                </a:lnTo>
                <a:lnTo>
                  <a:pt x="4008" y="286"/>
                </a:lnTo>
                <a:lnTo>
                  <a:pt x="4000" y="286"/>
                </a:lnTo>
                <a:lnTo>
                  <a:pt x="3990" y="282"/>
                </a:lnTo>
                <a:lnTo>
                  <a:pt x="3982" y="278"/>
                </a:lnTo>
                <a:lnTo>
                  <a:pt x="3974" y="272"/>
                </a:lnTo>
                <a:lnTo>
                  <a:pt x="3962" y="286"/>
                </a:lnTo>
                <a:lnTo>
                  <a:pt x="3962" y="286"/>
                </a:lnTo>
                <a:lnTo>
                  <a:pt x="3972" y="294"/>
                </a:lnTo>
                <a:lnTo>
                  <a:pt x="3984" y="300"/>
                </a:lnTo>
                <a:lnTo>
                  <a:pt x="3996" y="302"/>
                </a:lnTo>
                <a:lnTo>
                  <a:pt x="4008" y="304"/>
                </a:lnTo>
                <a:lnTo>
                  <a:pt x="4008" y="30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6">
          <p15:clr>
            <a:srgbClr val="F26B43"/>
          </p15:clr>
        </p15:guide>
        <p15:guide id="2" pos="587">
          <p15:clr>
            <a:srgbClr val="F26B43"/>
          </p15:clr>
        </p15:guide>
        <p15:guide id="3" pos="728">
          <p15:clr>
            <a:srgbClr val="F26B43"/>
          </p15:clr>
        </p15:guide>
        <p15:guide id="4" pos="1029">
          <p15:clr>
            <a:srgbClr val="F26B43"/>
          </p15:clr>
        </p15:guide>
        <p15:guide id="5" pos="1174">
          <p15:clr>
            <a:srgbClr val="F26B43"/>
          </p15:clr>
        </p15:guide>
        <p15:guide id="6" pos="1474">
          <p15:clr>
            <a:srgbClr val="F26B43"/>
          </p15:clr>
        </p15:guide>
        <p15:guide id="7" pos="1616">
          <p15:clr>
            <a:srgbClr val="F26B43"/>
          </p15:clr>
        </p15:guide>
        <p15:guide id="8" pos="1920">
          <p15:clr>
            <a:srgbClr val="F26B43"/>
          </p15:clr>
        </p15:guide>
        <p15:guide id="9" pos="2061">
          <p15:clr>
            <a:srgbClr val="F26B43"/>
          </p15:clr>
        </p15:guide>
        <p15:guide id="10" pos="2362">
          <p15:clr>
            <a:srgbClr val="F26B43"/>
          </p15:clr>
        </p15:guide>
        <p15:guide id="11" pos="2507">
          <p15:clr>
            <a:srgbClr val="F26B43"/>
          </p15:clr>
        </p15:guide>
        <p15:guide id="12" pos="2808">
          <p15:clr>
            <a:srgbClr val="F26B43"/>
          </p15:clr>
        </p15:guide>
        <p15:guide id="13" pos="2949">
          <p15:clr>
            <a:srgbClr val="F26B43"/>
          </p15:clr>
        </p15:guide>
        <p15:guide id="14" pos="3250">
          <p15:clr>
            <a:srgbClr val="F26B43"/>
          </p15:clr>
        </p15:guide>
        <p15:guide id="15" pos="3394">
          <p15:clr>
            <a:srgbClr val="F26B43"/>
          </p15:clr>
        </p15:guide>
        <p15:guide id="16" pos="3695">
          <p15:clr>
            <a:srgbClr val="F26B43"/>
          </p15:clr>
        </p15:guide>
        <p15:guide id="17" pos="3840">
          <p15:clr>
            <a:srgbClr val="F26B43"/>
          </p15:clr>
        </p15:guide>
        <p15:guide id="18" pos="4141">
          <p15:clr>
            <a:srgbClr val="F26B43"/>
          </p15:clr>
        </p15:guide>
        <p15:guide id="19" pos="4282">
          <p15:clr>
            <a:srgbClr val="F26B43"/>
          </p15:clr>
        </p15:guide>
        <p15:guide id="20" pos="4583">
          <p15:clr>
            <a:srgbClr val="F26B43"/>
          </p15:clr>
        </p15:guide>
        <p15:guide id="21" pos="4728">
          <p15:clr>
            <a:srgbClr val="F26B43"/>
          </p15:clr>
        </p15:guide>
        <p15:guide id="22" pos="5025">
          <p15:clr>
            <a:srgbClr val="F26B43"/>
          </p15:clr>
        </p15:guide>
        <p15:guide id="23" pos="5170">
          <p15:clr>
            <a:srgbClr val="F26B43"/>
          </p15:clr>
        </p15:guide>
        <p15:guide id="24" pos="547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35"/>
        <p:cNvGrpSpPr/>
        <p:nvPr/>
      </p:nvGrpSpPr>
      <p:grpSpPr>
        <a:xfrm>
          <a:off x="0" y="0"/>
          <a:ext cx="0" cy="0"/>
          <a:chOff x="0" y="0"/>
          <a:chExt cx="0" cy="0"/>
        </a:xfrm>
      </p:grpSpPr>
      <p:sp>
        <p:nvSpPr>
          <p:cNvPr id="236" name="Google Shape;236;p16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37" name="Google Shape;237;p16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38" name="Google Shape;238;p16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107.xml"/><Relationship Id="rId1" Type="http://schemas.openxmlformats.org/officeDocument/2006/relationships/slideLayout" Target="../slideLayouts/slideLayout7.xml"/><Relationship Id="rId4" Type="http://schemas.openxmlformats.org/officeDocument/2006/relationships/hyperlink" Target="https://www.baeldung.com/java-abstract-factory-pattern"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hyperlink" Target="https://github.com/DDDDevNexus2020/FirstGrade/blob/master/docs/Section-3-Exercise.md" TargetMode="External"/><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19.gif"/><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hyperlink" Target="https://github.com/DDDDevNexus2020/FirstGrade/blob/master/docs/Section-4-Exercise.md" TargetMode="External"/><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hyperlink" Target="https://github.com/heynickc/awesome-ddd" TargetMode="External"/><Relationship Id="rId2" Type="http://schemas.openxmlformats.org/officeDocument/2006/relationships/notesSlide" Target="../notesSlides/notesSlide135.xml"/><Relationship Id="rId1" Type="http://schemas.openxmlformats.org/officeDocument/2006/relationships/slideLayout" Target="../slideLayouts/slideLayout7.xml"/><Relationship Id="rId6" Type="http://schemas.openxmlformats.org/officeDocument/2006/relationships/hyperlink" Target="https://www.kenneth-truyers.net/2013/12/05/introduction-to-domain-driven-design-cqrs-and-event-sourcing/" TargetMode="External"/><Relationship Id="rId5" Type="http://schemas.openxmlformats.org/officeDocument/2006/relationships/hyperlink" Target="https://docs.microsoft.com/en-us/dotnet/standard/microservices-architecture/microservice-ddd-cqrs-patterns/" TargetMode="External"/><Relationship Id="rId4" Type="http://schemas.openxmlformats.org/officeDocument/2006/relationships/hyperlink" Target="https://contextmapper.org/" TargetMode="Externa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8" Type="http://schemas.openxmlformats.org/officeDocument/2006/relationships/image" Target="../media/image50.jpg"/><Relationship Id="rId3" Type="http://schemas.openxmlformats.org/officeDocument/2006/relationships/image" Target="../media/image45.jpg"/><Relationship Id="rId7" Type="http://schemas.openxmlformats.org/officeDocument/2006/relationships/image" Target="../media/image49.jp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8.jpg"/><Relationship Id="rId5" Type="http://schemas.openxmlformats.org/officeDocument/2006/relationships/image" Target="../media/image47.jpg"/><Relationship Id="rId4" Type="http://schemas.openxmlformats.org/officeDocument/2006/relationships/image" Target="../media/image46.jpg"/></Relationships>
</file>

<file path=ppt/slides/_rels/slide16.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jp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5.jpg"/><Relationship Id="rId5" Type="http://schemas.openxmlformats.org/officeDocument/2006/relationships/image" Target="../media/image54.png"/><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8" Type="http://schemas.openxmlformats.org/officeDocument/2006/relationships/comments" Target="../comments/comment4.xml"/><Relationship Id="rId3" Type="http://schemas.openxmlformats.org/officeDocument/2006/relationships/image" Target="../media/image52.png"/><Relationship Id="rId7" Type="http://schemas.openxmlformats.org/officeDocument/2006/relationships/image" Target="../media/image56.jp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5.jpg"/><Relationship Id="rId5" Type="http://schemas.openxmlformats.org/officeDocument/2006/relationships/image" Target="../media/image54.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61.jpg"/></Relationships>
</file>

<file path=ppt/slides/_rels/slide21.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6.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74.jpg"/><Relationship Id="rId13" Type="http://schemas.openxmlformats.org/officeDocument/2006/relationships/image" Target="../media/image79.jpg"/><Relationship Id="rId3" Type="http://schemas.openxmlformats.org/officeDocument/2006/relationships/image" Target="../media/image69.jpg"/><Relationship Id="rId7" Type="http://schemas.openxmlformats.org/officeDocument/2006/relationships/image" Target="../media/image73.jpg"/><Relationship Id="rId12" Type="http://schemas.openxmlformats.org/officeDocument/2006/relationships/image" Target="../media/image78.jpg"/><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72.jpg"/><Relationship Id="rId11" Type="http://schemas.openxmlformats.org/officeDocument/2006/relationships/image" Target="../media/image77.jpg"/><Relationship Id="rId5" Type="http://schemas.openxmlformats.org/officeDocument/2006/relationships/image" Target="../media/image71.jpg"/><Relationship Id="rId10" Type="http://schemas.openxmlformats.org/officeDocument/2006/relationships/image" Target="../media/image76.jpg"/><Relationship Id="rId4" Type="http://schemas.openxmlformats.org/officeDocument/2006/relationships/image" Target="../media/image70.jpg"/><Relationship Id="rId9" Type="http://schemas.openxmlformats.org/officeDocument/2006/relationships/image" Target="../media/image75.jpg"/><Relationship Id="rId14" Type="http://schemas.openxmlformats.org/officeDocument/2006/relationships/image" Target="../media/image80.jpg"/></Relationships>
</file>

<file path=ppt/slides/_rels/slide29.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82.jpg"/></Relationships>
</file>

<file path=ppt/slides/_rels/slide31.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4.xml"/><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jp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47.xml"/><Relationship Id="rId1" Type="http://schemas.openxmlformats.org/officeDocument/2006/relationships/slideLayout" Target="../slideLayouts/slideLayout8.xml"/><Relationship Id="rId6" Type="http://schemas.openxmlformats.org/officeDocument/2006/relationships/image" Target="../media/image92.jpg"/><Relationship Id="rId5" Type="http://schemas.openxmlformats.org/officeDocument/2006/relationships/image" Target="../media/image91.png"/><Relationship Id="rId4" Type="http://schemas.openxmlformats.org/officeDocument/2006/relationships/image" Target="../media/image43.jpg"/></Relationships>
</file>

<file path=ppt/slides/_rels/slide48.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49.xml"/><Relationship Id="rId1" Type="http://schemas.openxmlformats.org/officeDocument/2006/relationships/slideLayout" Target="../slideLayouts/slideLayout8.xml"/><Relationship Id="rId6" Type="http://schemas.openxmlformats.org/officeDocument/2006/relationships/image" Target="../media/image94.png"/><Relationship Id="rId5" Type="http://schemas.openxmlformats.org/officeDocument/2006/relationships/image" Target="../media/image44.png"/><Relationship Id="rId4" Type="http://schemas.openxmlformats.org/officeDocument/2006/relationships/image" Target="../media/image43.jp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23.jpg"/><Relationship Id="rId3" Type="http://schemas.openxmlformats.org/officeDocument/2006/relationships/image" Target="../media/image17.jpg"/><Relationship Id="rId7" Type="http://schemas.openxmlformats.org/officeDocument/2006/relationships/image" Target="../media/image20.png"/><Relationship Id="rId12"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21.png"/><Relationship Id="rId5" Type="http://schemas.openxmlformats.org/officeDocument/2006/relationships/image" Target="../media/image19.jpg"/><Relationship Id="rId10" Type="http://schemas.openxmlformats.org/officeDocument/2006/relationships/image" Target="../media/image5.jpg"/><Relationship Id="rId4" Type="http://schemas.openxmlformats.org/officeDocument/2006/relationships/image" Target="../media/image18.png"/><Relationship Id="rId9" Type="http://schemas.openxmlformats.org/officeDocument/2006/relationships/image" Target="../media/image1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4.jpg"/><Relationship Id="rId13" Type="http://schemas.openxmlformats.org/officeDocument/2006/relationships/image" Target="../media/image29.png"/><Relationship Id="rId3" Type="http://schemas.openxmlformats.org/officeDocument/2006/relationships/image" Target="../media/image3.png"/><Relationship Id="rId7" Type="http://schemas.openxmlformats.org/officeDocument/2006/relationships/image" Target="../media/image16.png"/><Relationship Id="rId12"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27.jpg"/><Relationship Id="rId5" Type="http://schemas.openxmlformats.org/officeDocument/2006/relationships/image" Target="../media/image7.png"/><Relationship Id="rId10" Type="http://schemas.openxmlformats.org/officeDocument/2006/relationships/image" Target="../media/image26.jpg"/><Relationship Id="rId4" Type="http://schemas.openxmlformats.org/officeDocument/2006/relationships/image" Target="../media/image5.jpg"/><Relationship Id="rId9" Type="http://schemas.openxmlformats.org/officeDocument/2006/relationships/image" Target="../media/image25.png"/><Relationship Id="rId14" Type="http://schemas.openxmlformats.org/officeDocument/2006/relationships/comments" Target="../comments/comment2.xml"/></Relationships>
</file>

<file path=ppt/slides/_rels/slide60.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hyperlink" Target="https://wordart.com/create" TargetMode="External"/><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46.jpg"/></Relationships>
</file>

<file path=ppt/slides/_rels/slide62.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DDDDevNexus2020/FirstGrade/blob/master/docs/Section-1-Exercise.md" TargetMode="External"/><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jpg"/><Relationship Id="rId3" Type="http://schemas.openxmlformats.org/officeDocument/2006/relationships/image" Target="../media/image16.png"/><Relationship Id="rId7" Type="http://schemas.openxmlformats.org/officeDocument/2006/relationships/image" Target="../media/image32.jpg"/><Relationship Id="rId12" Type="http://schemas.openxmlformats.org/officeDocument/2006/relationships/image" Target="../media/image37.png"/><Relationship Id="rId2" Type="http://schemas.openxmlformats.org/officeDocument/2006/relationships/notesSlide" Target="../notesSlides/notesSlide7.xml"/><Relationship Id="rId16" Type="http://schemas.openxmlformats.org/officeDocument/2006/relationships/comments" Target="../comments/comment3.xml"/><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jpg"/><Relationship Id="rId5" Type="http://schemas.openxmlformats.org/officeDocument/2006/relationships/image" Target="../media/image30.png"/><Relationship Id="rId15" Type="http://schemas.openxmlformats.org/officeDocument/2006/relationships/image" Target="../media/image40.jpg"/><Relationship Id="rId10" Type="http://schemas.openxmlformats.org/officeDocument/2006/relationships/image" Target="../media/image35.jpg"/><Relationship Id="rId4" Type="http://schemas.openxmlformats.org/officeDocument/2006/relationships/image" Target="../media/image5.jpg"/><Relationship Id="rId9" Type="http://schemas.openxmlformats.org/officeDocument/2006/relationships/image" Target="../media/image34.gif"/><Relationship Id="rId14" Type="http://schemas.openxmlformats.org/officeDocument/2006/relationships/image" Target="../media/image39.jpg"/></Relationships>
</file>

<file path=ppt/slides/_rels/slide7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jpg"/><Relationship Id="rId2" Type="http://schemas.openxmlformats.org/officeDocument/2006/relationships/notesSlide" Target="../notesSlides/notesSlide70.xml"/><Relationship Id="rId1" Type="http://schemas.openxmlformats.org/officeDocument/2006/relationships/slideLayout" Target="../slideLayouts/slideLayout7.xml"/><Relationship Id="rId6" Type="http://schemas.openxmlformats.org/officeDocument/2006/relationships/image" Target="../media/image55.jpg"/><Relationship Id="rId5" Type="http://schemas.openxmlformats.org/officeDocument/2006/relationships/image" Target="../media/image54.png"/><Relationship Id="rId4" Type="http://schemas.openxmlformats.org/officeDocument/2006/relationships/image" Target="../media/image53.png"/></Relationships>
</file>

<file path=ppt/slides/_rels/slide71.xml.rels><?xml version="1.0" encoding="UTF-8" standalone="yes"?>
<Relationships xmlns="http://schemas.openxmlformats.org/package/2006/relationships"><Relationship Id="rId8" Type="http://schemas.openxmlformats.org/officeDocument/2006/relationships/image" Target="../media/image55.jpg"/><Relationship Id="rId3" Type="http://schemas.openxmlformats.org/officeDocument/2006/relationships/image" Target="../media/image98.png"/><Relationship Id="rId7" Type="http://schemas.openxmlformats.org/officeDocument/2006/relationships/image" Target="../media/image57.pn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6.jp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DDDDevNexus2020/FirstGrade/blob/master/docs/Section-2-Exercise.md" TargetMode="External"/><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0.xml"/><Relationship Id="rId1" Type="http://schemas.openxmlformats.org/officeDocument/2006/relationships/slideLayout" Target="../slideLayouts/slideLayout11.xml"/><Relationship Id="rId4" Type="http://schemas.openxmlformats.org/officeDocument/2006/relationships/image" Target="../media/image102.png"/></Relationships>
</file>

<file path=ppt/slides/_rels/slide9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hyperlink" Target="https://projectlombok.org/"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99.xml"/><Relationship Id="rId1" Type="http://schemas.openxmlformats.org/officeDocument/2006/relationships/slideLayout" Target="../slideLayouts/slideLayout7.xml"/><Relationship Id="rId4" Type="http://schemas.openxmlformats.org/officeDocument/2006/relationships/image" Target="../media/image1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1"/>
          <p:cNvSpPr txBox="1">
            <a:spLocks noGrp="1"/>
          </p:cNvSpPr>
          <p:nvPr>
            <p:ph type="body" idx="1"/>
          </p:nvPr>
        </p:nvSpPr>
        <p:spPr>
          <a:xfrm>
            <a:off x="454026" y="4670425"/>
            <a:ext cx="4705350" cy="282573"/>
          </a:xfrm>
          <a:prstGeom prst="rect">
            <a:avLst/>
          </a:prstGeom>
          <a:noFill/>
          <a:ln>
            <a:noFill/>
          </a:ln>
        </p:spPr>
        <p:txBody>
          <a:bodyPr spcFirstLastPara="1" wrap="square" lIns="0" tIns="91425" rIns="0" bIns="91425" anchor="b" anchorCtr="0">
            <a:noAutofit/>
          </a:bodyPr>
          <a:lstStyle/>
          <a:p>
            <a:pPr marL="0" lvl="0" indent="0" algn="l" rtl="0">
              <a:lnSpc>
                <a:spcPct val="80000"/>
              </a:lnSpc>
              <a:spcBef>
                <a:spcPts val="0"/>
              </a:spcBef>
              <a:spcAft>
                <a:spcPts val="0"/>
              </a:spcAft>
              <a:buClr>
                <a:srgbClr val="B5D084"/>
              </a:buClr>
              <a:buSzPts val="1400"/>
              <a:buNone/>
            </a:pPr>
            <a:r>
              <a:rPr lang="en" sz="1400"/>
              <a:t>February 19, 2020</a:t>
            </a:r>
            <a:endParaRPr sz="1400"/>
          </a:p>
        </p:txBody>
      </p:sp>
      <p:sp>
        <p:nvSpPr>
          <p:cNvPr id="285" name="Google Shape;285;p1"/>
          <p:cNvSpPr txBox="1">
            <a:spLocks noGrp="1"/>
          </p:cNvSpPr>
          <p:nvPr>
            <p:ph type="body" idx="2"/>
          </p:nvPr>
        </p:nvSpPr>
        <p:spPr>
          <a:xfrm>
            <a:off x="454026" y="3571100"/>
            <a:ext cx="5880600" cy="870000"/>
          </a:xfrm>
          <a:prstGeom prst="rect">
            <a:avLst/>
          </a:prstGeom>
          <a:noFill/>
          <a:ln>
            <a:noFill/>
          </a:ln>
        </p:spPr>
        <p:txBody>
          <a:bodyPr spcFirstLastPara="1" wrap="square" lIns="0" tIns="91425" rIns="0" bIns="91425" anchor="ctr" anchorCtr="0">
            <a:noAutofit/>
          </a:bodyPr>
          <a:lstStyle/>
          <a:p>
            <a:pPr marL="0" lvl="0" indent="0" algn="l" rtl="0">
              <a:lnSpc>
                <a:spcPct val="100000"/>
              </a:lnSpc>
              <a:spcBef>
                <a:spcPts val="0"/>
              </a:spcBef>
              <a:spcAft>
                <a:spcPts val="0"/>
              </a:spcAft>
              <a:buClr>
                <a:srgbClr val="FFFFFF"/>
              </a:buClr>
              <a:buSzPts val="2800"/>
              <a:buNone/>
            </a:pPr>
            <a:r>
              <a:rPr lang="en">
                <a:solidFill>
                  <a:srgbClr val="FFFFFF"/>
                </a:solidFill>
              </a:rPr>
              <a:t>Domain-Driven Design Workshop</a:t>
            </a:r>
            <a:endParaRPr>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pic>
        <p:nvPicPr>
          <p:cNvPr id="398" name="Google Shape;398;p10"/>
          <p:cNvPicPr preferRelativeResize="0"/>
          <p:nvPr/>
        </p:nvPicPr>
        <p:blipFill rotWithShape="1">
          <a:blip r:embed="rId3">
            <a:alphaModFix/>
          </a:blip>
          <a:srcRect/>
          <a:stretch/>
        </p:blipFill>
        <p:spPr>
          <a:xfrm>
            <a:off x="279175" y="582700"/>
            <a:ext cx="8585648" cy="4211174"/>
          </a:xfrm>
          <a:prstGeom prst="rect">
            <a:avLst/>
          </a:prstGeom>
          <a:noFill/>
          <a:ln>
            <a:noFill/>
          </a:ln>
        </p:spPr>
      </p:pic>
      <p:sp>
        <p:nvSpPr>
          <p:cNvPr id="399" name="Google Shape;399;p10"/>
          <p:cNvSpPr txBox="1">
            <a:spLocks noGrp="1"/>
          </p:cNvSpPr>
          <p:nvPr>
            <p:ph type="title"/>
          </p:nvPr>
        </p:nvSpPr>
        <p:spPr>
          <a:xfrm>
            <a:off x="-56025" y="1"/>
            <a:ext cx="9144000" cy="597000"/>
          </a:xfrm>
          <a:prstGeom prst="rect">
            <a:avLst/>
          </a:prstGeom>
          <a:noFill/>
          <a:ln>
            <a:noFill/>
          </a:ln>
        </p:spPr>
        <p:txBody>
          <a:bodyPr spcFirstLastPara="1" wrap="square" lIns="457200" tIns="45700" rIns="274300" bIns="45700" anchor="ctr" anchorCtr="0">
            <a:noAutofit/>
          </a:bodyPr>
          <a:lstStyle/>
          <a:p>
            <a:pPr marL="0" lvl="0" indent="0" algn="l" rtl="0">
              <a:lnSpc>
                <a:spcPct val="100000"/>
              </a:lnSpc>
              <a:spcBef>
                <a:spcPts val="0"/>
              </a:spcBef>
              <a:spcAft>
                <a:spcPts val="0"/>
              </a:spcAft>
              <a:buSzPts val="2000"/>
              <a:buNone/>
            </a:pPr>
            <a:r>
              <a:rPr lang="en"/>
              <a:t>And, of course...</a:t>
            </a:r>
            <a:endParaRPr/>
          </a:p>
        </p:txBody>
      </p:sp>
      <p:sp>
        <p:nvSpPr>
          <p:cNvPr id="400" name="Google Shape;400;p10"/>
          <p:cNvSpPr/>
          <p:nvPr/>
        </p:nvSpPr>
        <p:spPr>
          <a:xfrm>
            <a:off x="5768325" y="168100"/>
            <a:ext cx="3014400" cy="1960800"/>
          </a:xfrm>
          <a:prstGeom prst="wedgeRectCallout">
            <a:avLst>
              <a:gd name="adj1" fmla="val -75932"/>
              <a:gd name="adj2" fmla="val 48116"/>
            </a:avLst>
          </a:prstGeom>
          <a:solidFill>
            <a:srgbClr val="6AA84F"/>
          </a:solidFill>
          <a:ln w="9525" cap="flat" cmpd="sng">
            <a:solidFill>
              <a:srgbClr val="000000"/>
            </a:solidFill>
            <a:prstDash val="solid"/>
            <a:round/>
            <a:headEnd type="none" w="sm" len="sm"/>
            <a:tailEnd type="none" w="sm" len="sm"/>
          </a:ln>
          <a:effectLst>
            <a:outerShdw blurRad="57150" dist="952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000000"/>
                </a:solidFill>
                <a:latin typeface="Arial"/>
                <a:ea typeface="Arial"/>
                <a:cs typeface="Arial"/>
                <a:sym typeface="Arial"/>
              </a:rPr>
              <a:t>Oh, and if you could do it without a lot of technical mumbo jumbo, that would be terrific, mmmmkay?</a:t>
            </a:r>
            <a:endParaRPr sz="1800" b="1" i="0" u="none" strike="noStrike" cap="none">
              <a:solidFill>
                <a:srgbClr val="000000"/>
              </a:solidFill>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100"/>
          <p:cNvSpPr txBox="1">
            <a:spLocks noGrp="1"/>
          </p:cNvSpPr>
          <p:nvPr>
            <p:ph type="sldNum" idx="12"/>
          </p:nvPr>
        </p:nvSpPr>
        <p:spPr>
          <a:xfrm>
            <a:off x="8158690" y="4828032"/>
            <a:ext cx="5250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100</a:t>
            </a:fld>
            <a:endParaRPr/>
          </a:p>
        </p:txBody>
      </p:sp>
      <p:sp>
        <p:nvSpPr>
          <p:cNvPr id="1219" name="Google Shape;1219;p100"/>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538C3F"/>
              </a:buClr>
              <a:buSzPts val="2000"/>
              <a:buFont typeface="Century Gothic"/>
              <a:buNone/>
            </a:pPr>
            <a:r>
              <a:rPr lang="en"/>
              <a:t>Aggregates</a:t>
            </a:r>
            <a:endParaRPr/>
          </a:p>
        </p:txBody>
      </p:sp>
      <p:sp>
        <p:nvSpPr>
          <p:cNvPr id="1220" name="Google Shape;1220;p100"/>
          <p:cNvSpPr/>
          <p:nvPr/>
        </p:nvSpPr>
        <p:spPr>
          <a:xfrm>
            <a:off x="7426050" y="2077050"/>
            <a:ext cx="1349700" cy="951900"/>
          </a:xfrm>
          <a:prstGeom prst="rect">
            <a:avLst/>
          </a:prstGeom>
          <a:gradFill>
            <a:gsLst>
              <a:gs pos="0">
                <a:srgbClr val="FDECDB"/>
              </a:gs>
              <a:gs pos="100000">
                <a:srgbClr val="F0A963"/>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rgbClr val="000000"/>
                </a:solidFill>
                <a:latin typeface="Arial"/>
                <a:ea typeface="Arial"/>
                <a:cs typeface="Arial"/>
                <a:sym typeface="Arial"/>
              </a:rPr>
              <a:t>Customer Name</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First Name</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Middle Initial</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Last Name</a:t>
            </a:r>
            <a:endParaRPr sz="1000" b="0" i="0" u="none" strike="noStrike" cap="none">
              <a:solidFill>
                <a:srgbClr val="000000"/>
              </a:solidFill>
              <a:latin typeface="Arial"/>
              <a:ea typeface="Arial"/>
              <a:cs typeface="Arial"/>
              <a:sym typeface="Arial"/>
            </a:endParaRPr>
          </a:p>
        </p:txBody>
      </p:sp>
      <p:cxnSp>
        <p:nvCxnSpPr>
          <p:cNvPr id="1221" name="Google Shape;1221;p100"/>
          <p:cNvCxnSpPr/>
          <p:nvPr/>
        </p:nvCxnSpPr>
        <p:spPr>
          <a:xfrm>
            <a:off x="7448525" y="2387375"/>
            <a:ext cx="1296600" cy="8100"/>
          </a:xfrm>
          <a:prstGeom prst="straightConnector1">
            <a:avLst/>
          </a:prstGeom>
          <a:noFill/>
          <a:ln w="9525" cap="flat" cmpd="sng">
            <a:solidFill>
              <a:schemeClr val="dk2"/>
            </a:solidFill>
            <a:prstDash val="solid"/>
            <a:round/>
            <a:headEnd type="none" w="sm" len="sm"/>
            <a:tailEnd type="none" w="sm" len="sm"/>
          </a:ln>
        </p:spPr>
      </p:cxnSp>
      <p:sp>
        <p:nvSpPr>
          <p:cNvPr id="1222" name="Google Shape;1222;p100"/>
          <p:cNvSpPr/>
          <p:nvPr/>
        </p:nvSpPr>
        <p:spPr>
          <a:xfrm>
            <a:off x="6436250" y="3359050"/>
            <a:ext cx="1349700" cy="1062600"/>
          </a:xfrm>
          <a:prstGeom prst="rect">
            <a:avLst/>
          </a:prstGeom>
          <a:gradFill>
            <a:gsLst>
              <a:gs pos="0">
                <a:srgbClr val="FDECDB"/>
              </a:gs>
              <a:gs pos="100000">
                <a:srgbClr val="F0A963"/>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rgbClr val="000000"/>
                </a:solidFill>
                <a:latin typeface="Arial"/>
                <a:ea typeface="Arial"/>
                <a:cs typeface="Arial"/>
                <a:sym typeface="Arial"/>
              </a:rPr>
              <a:t>Address </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Street Name</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City</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State</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Postal Code</a:t>
            </a:r>
            <a:endParaRPr sz="1000" b="0" i="0" u="none" strike="noStrike" cap="none">
              <a:solidFill>
                <a:srgbClr val="000000"/>
              </a:solidFill>
              <a:latin typeface="Arial"/>
              <a:ea typeface="Arial"/>
              <a:cs typeface="Arial"/>
              <a:sym typeface="Arial"/>
            </a:endParaRPr>
          </a:p>
        </p:txBody>
      </p:sp>
      <p:cxnSp>
        <p:nvCxnSpPr>
          <p:cNvPr id="1223" name="Google Shape;1223;p100"/>
          <p:cNvCxnSpPr/>
          <p:nvPr/>
        </p:nvCxnSpPr>
        <p:spPr>
          <a:xfrm rot="10800000" flipH="1">
            <a:off x="6436250" y="3638700"/>
            <a:ext cx="1349700" cy="6000"/>
          </a:xfrm>
          <a:prstGeom prst="straightConnector1">
            <a:avLst/>
          </a:prstGeom>
          <a:noFill/>
          <a:ln w="9525" cap="flat" cmpd="sng">
            <a:solidFill>
              <a:schemeClr val="dk2"/>
            </a:solidFill>
            <a:prstDash val="solid"/>
            <a:round/>
            <a:headEnd type="none" w="sm" len="sm"/>
            <a:tailEnd type="none" w="sm" len="sm"/>
          </a:ln>
        </p:spPr>
      </p:cxnSp>
      <p:sp>
        <p:nvSpPr>
          <p:cNvPr id="1224" name="Google Shape;1224;p100"/>
          <p:cNvSpPr/>
          <p:nvPr/>
        </p:nvSpPr>
        <p:spPr>
          <a:xfrm>
            <a:off x="6305925" y="445600"/>
            <a:ext cx="1349700" cy="1062600"/>
          </a:xfrm>
          <a:prstGeom prst="rect">
            <a:avLst/>
          </a:prstGeom>
          <a:gradFill>
            <a:gsLst>
              <a:gs pos="0">
                <a:srgbClr val="FFF6DB"/>
              </a:gs>
              <a:gs pos="100000">
                <a:srgbClr val="FAD25C"/>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rgbClr val="000000"/>
                </a:solidFill>
                <a:latin typeface="Arial"/>
                <a:ea typeface="Arial"/>
                <a:cs typeface="Arial"/>
                <a:sym typeface="Arial"/>
              </a:rPr>
              <a:t>Customer</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Id</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Customer Name</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Address</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Favorite Color</a:t>
            </a:r>
            <a:endParaRPr sz="1000" b="0" i="0" u="none" strike="noStrike" cap="none">
              <a:solidFill>
                <a:srgbClr val="000000"/>
              </a:solidFill>
              <a:latin typeface="Arial"/>
              <a:ea typeface="Arial"/>
              <a:cs typeface="Arial"/>
              <a:sym typeface="Arial"/>
            </a:endParaRPr>
          </a:p>
        </p:txBody>
      </p:sp>
      <p:cxnSp>
        <p:nvCxnSpPr>
          <p:cNvPr id="1225" name="Google Shape;1225;p100"/>
          <p:cNvCxnSpPr/>
          <p:nvPr/>
        </p:nvCxnSpPr>
        <p:spPr>
          <a:xfrm>
            <a:off x="6328400" y="755925"/>
            <a:ext cx="1296600" cy="8100"/>
          </a:xfrm>
          <a:prstGeom prst="straightConnector1">
            <a:avLst/>
          </a:prstGeom>
          <a:noFill/>
          <a:ln w="9525" cap="flat" cmpd="sng">
            <a:solidFill>
              <a:schemeClr val="dk2"/>
            </a:solidFill>
            <a:prstDash val="solid"/>
            <a:round/>
            <a:headEnd type="none" w="sm" len="sm"/>
            <a:tailEnd type="none" w="sm" len="sm"/>
          </a:ln>
        </p:spPr>
      </p:cxnSp>
      <p:cxnSp>
        <p:nvCxnSpPr>
          <p:cNvPr id="1226" name="Google Shape;1226;p100"/>
          <p:cNvCxnSpPr/>
          <p:nvPr/>
        </p:nvCxnSpPr>
        <p:spPr>
          <a:xfrm flipH="1">
            <a:off x="6720325" y="1522400"/>
            <a:ext cx="10800" cy="1838100"/>
          </a:xfrm>
          <a:prstGeom prst="straightConnector1">
            <a:avLst/>
          </a:prstGeom>
          <a:noFill/>
          <a:ln w="9525" cap="flat" cmpd="sng">
            <a:solidFill>
              <a:schemeClr val="dk2"/>
            </a:solidFill>
            <a:prstDash val="solid"/>
            <a:round/>
            <a:headEnd type="none" w="sm" len="sm"/>
            <a:tailEnd type="triangle" w="med" len="med"/>
          </a:ln>
        </p:spPr>
      </p:cxnSp>
      <p:cxnSp>
        <p:nvCxnSpPr>
          <p:cNvPr id="1227" name="Google Shape;1227;p100"/>
          <p:cNvCxnSpPr/>
          <p:nvPr/>
        </p:nvCxnSpPr>
        <p:spPr>
          <a:xfrm>
            <a:off x="7524950" y="1500650"/>
            <a:ext cx="0" cy="609000"/>
          </a:xfrm>
          <a:prstGeom prst="straightConnector1">
            <a:avLst/>
          </a:prstGeom>
          <a:noFill/>
          <a:ln w="9525" cap="flat" cmpd="sng">
            <a:solidFill>
              <a:schemeClr val="dk2"/>
            </a:solidFill>
            <a:prstDash val="solid"/>
            <a:round/>
            <a:headEnd type="none" w="sm" len="sm"/>
            <a:tailEnd type="triangle" w="med" len="med"/>
          </a:ln>
        </p:spPr>
      </p:cxnSp>
      <p:sp>
        <p:nvSpPr>
          <p:cNvPr id="1228" name="Google Shape;1228;p100"/>
          <p:cNvSpPr txBox="1"/>
          <p:nvPr/>
        </p:nvSpPr>
        <p:spPr>
          <a:xfrm>
            <a:off x="459475" y="597000"/>
            <a:ext cx="5636400" cy="951900"/>
          </a:xfrm>
          <a:prstGeom prst="rect">
            <a:avLst/>
          </a:prstGeom>
          <a:noFill/>
          <a:ln>
            <a:noFill/>
          </a:ln>
        </p:spPr>
        <p:txBody>
          <a:bodyPr spcFirstLastPara="1" wrap="square" lIns="91425" tIns="91425" rIns="91425" bIns="91425" anchor="t" anchorCtr="0">
            <a:noAutofit/>
          </a:bodyPr>
          <a:lstStyle/>
          <a:p>
            <a:pPr marL="342900" marR="0" lvl="0" indent="-342900" algn="l" rtl="0">
              <a:lnSpc>
                <a:spcPct val="100000"/>
              </a:lnSpc>
              <a:spcBef>
                <a:spcPts val="0"/>
              </a:spcBef>
              <a:spcAft>
                <a:spcPts val="0"/>
              </a:spcAft>
              <a:buClr>
                <a:srgbClr val="181818"/>
              </a:buClr>
              <a:buSzPts val="1600"/>
              <a:buFont typeface="Arial"/>
              <a:buChar char="•"/>
            </a:pPr>
            <a:r>
              <a:rPr lang="en" sz="1600" b="0" i="0" u="none" strike="noStrike" cap="none">
                <a:solidFill>
                  <a:srgbClr val="181818"/>
                </a:solidFill>
                <a:latin typeface="Arial"/>
                <a:ea typeface="Arial"/>
                <a:cs typeface="Arial"/>
                <a:sym typeface="Arial"/>
              </a:rPr>
              <a:t>A group of objects that </a:t>
            </a:r>
            <a:r>
              <a:rPr lang="en" sz="1600" b="1" i="0" u="none" strike="noStrike" cap="none">
                <a:solidFill>
                  <a:srgbClr val="181818"/>
                </a:solidFill>
                <a:latin typeface="Arial"/>
                <a:ea typeface="Arial"/>
                <a:cs typeface="Arial"/>
                <a:sym typeface="Arial"/>
              </a:rPr>
              <a:t>function as a single unit</a:t>
            </a:r>
            <a:endParaRPr sz="1600" b="1" i="0" u="none" strike="noStrike" cap="none">
              <a:solidFill>
                <a:srgbClr val="181818"/>
              </a:solidFill>
              <a:latin typeface="Arial"/>
              <a:ea typeface="Arial"/>
              <a:cs typeface="Arial"/>
              <a:sym typeface="Arial"/>
            </a:endParaRPr>
          </a:p>
          <a:p>
            <a:pPr marL="742950" marR="0" lvl="1" indent="-285750" algn="l" rtl="0">
              <a:lnSpc>
                <a:spcPct val="100000"/>
              </a:lnSpc>
              <a:spcBef>
                <a:spcPts val="280"/>
              </a:spcBef>
              <a:spcAft>
                <a:spcPts val="0"/>
              </a:spcAft>
              <a:buClr>
                <a:schemeClr val="dk1"/>
              </a:buClr>
              <a:buSzPts val="1400"/>
              <a:buFont typeface="Arial"/>
              <a:buChar char="–"/>
            </a:pPr>
            <a:r>
              <a:rPr lang="en" sz="1400" b="0" i="0" u="none" strike="noStrike" cap="none">
                <a:solidFill>
                  <a:schemeClr val="dk1"/>
                </a:solidFill>
                <a:latin typeface="Arial"/>
                <a:ea typeface="Arial"/>
                <a:cs typeface="Arial"/>
                <a:sym typeface="Arial"/>
              </a:rPr>
              <a:t>Has an Entity as the root object</a:t>
            </a:r>
            <a:endParaRPr sz="1400" b="0" i="0" u="none" strike="noStrike" cap="none">
              <a:solidFill>
                <a:schemeClr val="dk1"/>
              </a:solidFill>
              <a:latin typeface="Arial"/>
              <a:ea typeface="Arial"/>
              <a:cs typeface="Arial"/>
              <a:sym typeface="Arial"/>
            </a:endParaRPr>
          </a:p>
          <a:p>
            <a:pPr marL="742950" marR="0" lvl="1" indent="-285750" algn="l" rtl="0">
              <a:lnSpc>
                <a:spcPct val="100000"/>
              </a:lnSpc>
              <a:spcBef>
                <a:spcPts val="280"/>
              </a:spcBef>
              <a:spcAft>
                <a:spcPts val="0"/>
              </a:spcAft>
              <a:buClr>
                <a:schemeClr val="dk1"/>
              </a:buClr>
              <a:buSzPts val="1400"/>
              <a:buFont typeface="Arial"/>
              <a:buChar char="–"/>
            </a:pPr>
            <a:r>
              <a:rPr lang="en" sz="1400" b="0" i="0" u="none" strike="noStrike" cap="none">
                <a:solidFill>
                  <a:schemeClr val="dk1"/>
                </a:solidFill>
                <a:latin typeface="Arial"/>
                <a:ea typeface="Arial"/>
                <a:cs typeface="Arial"/>
                <a:sym typeface="Arial"/>
              </a:rPr>
              <a:t>May have other Entities and Value Objects that it controls</a:t>
            </a:r>
            <a:endParaRPr sz="1400" b="0" i="0" u="none" strike="noStrike" cap="none">
              <a:solidFill>
                <a:schemeClr val="dk1"/>
              </a:solidFill>
              <a:latin typeface="Arial"/>
              <a:ea typeface="Arial"/>
              <a:cs typeface="Arial"/>
              <a:sym typeface="Arial"/>
            </a:endParaRPr>
          </a:p>
        </p:txBody>
      </p:sp>
      <p:sp>
        <p:nvSpPr>
          <p:cNvPr id="1229" name="Google Shape;1229;p100"/>
          <p:cNvSpPr txBox="1"/>
          <p:nvPr/>
        </p:nvSpPr>
        <p:spPr>
          <a:xfrm>
            <a:off x="459475" y="1548900"/>
            <a:ext cx="5846400" cy="1246800"/>
          </a:xfrm>
          <a:prstGeom prst="rect">
            <a:avLst/>
          </a:prstGeom>
          <a:noFill/>
          <a:ln>
            <a:noFill/>
          </a:ln>
        </p:spPr>
        <p:txBody>
          <a:bodyPr spcFirstLastPara="1" wrap="square" lIns="91425" tIns="91425" rIns="91425" bIns="91425" anchor="t" anchorCtr="0">
            <a:noAutofit/>
          </a:bodyPr>
          <a:lstStyle/>
          <a:p>
            <a:pPr marL="342900" marR="0" lvl="0" indent="-342900" algn="l" rtl="0">
              <a:lnSpc>
                <a:spcPct val="100000"/>
              </a:lnSpc>
              <a:spcBef>
                <a:spcPts val="280"/>
              </a:spcBef>
              <a:spcAft>
                <a:spcPts val="0"/>
              </a:spcAft>
              <a:buClr>
                <a:srgbClr val="181818"/>
              </a:buClr>
              <a:buSzPts val="1600"/>
              <a:buFont typeface="Arial"/>
              <a:buChar char="•"/>
            </a:pPr>
            <a:r>
              <a:rPr lang="en" sz="1600" b="0" i="0" u="none" strike="noStrike" cap="none">
                <a:solidFill>
                  <a:srgbClr val="181818"/>
                </a:solidFill>
                <a:latin typeface="Arial"/>
                <a:ea typeface="Arial"/>
                <a:cs typeface="Arial"/>
                <a:sym typeface="Arial"/>
              </a:rPr>
              <a:t>Managed by the </a:t>
            </a:r>
            <a:r>
              <a:rPr lang="en" sz="1600" b="1" i="0" u="none" strike="noStrike" cap="none">
                <a:solidFill>
                  <a:srgbClr val="181818"/>
                </a:solidFill>
                <a:latin typeface="Arial"/>
                <a:ea typeface="Arial"/>
                <a:cs typeface="Arial"/>
                <a:sym typeface="Arial"/>
              </a:rPr>
              <a:t>root Entity</a:t>
            </a:r>
            <a:endParaRPr sz="1600" b="0" i="0" u="none" strike="noStrike" cap="none">
              <a:solidFill>
                <a:srgbClr val="181818"/>
              </a:solidFill>
              <a:latin typeface="Arial"/>
              <a:ea typeface="Arial"/>
              <a:cs typeface="Arial"/>
              <a:sym typeface="Arial"/>
            </a:endParaRPr>
          </a:p>
          <a:p>
            <a:pPr marL="742950" marR="0" lvl="1" indent="-260350" algn="l" rtl="0">
              <a:lnSpc>
                <a:spcPct val="100000"/>
              </a:lnSpc>
              <a:spcBef>
                <a:spcPts val="280"/>
              </a:spcBef>
              <a:spcAft>
                <a:spcPts val="0"/>
              </a:spcAft>
              <a:buClr>
                <a:schemeClr val="dk1"/>
              </a:buClr>
              <a:buSzPts val="1400"/>
              <a:buFont typeface="Arial"/>
              <a:buChar char="–"/>
            </a:pPr>
            <a:r>
              <a:rPr lang="en" sz="1400" b="0" i="0" u="none" strike="noStrike" cap="none">
                <a:solidFill>
                  <a:schemeClr val="dk1"/>
                </a:solidFill>
                <a:latin typeface="Arial"/>
                <a:ea typeface="Arial"/>
                <a:cs typeface="Arial"/>
                <a:sym typeface="Arial"/>
              </a:rPr>
              <a:t>Other objects access child object through the root entity</a:t>
            </a:r>
            <a:endParaRPr sz="1400" b="0" i="0" u="none" strike="noStrike" cap="none">
              <a:solidFill>
                <a:schemeClr val="dk1"/>
              </a:solidFill>
              <a:latin typeface="Arial"/>
              <a:ea typeface="Arial"/>
              <a:cs typeface="Arial"/>
              <a:sym typeface="Arial"/>
            </a:endParaRPr>
          </a:p>
          <a:p>
            <a:pPr marL="742950" marR="0" lvl="1" indent="-260350" algn="l" rtl="0">
              <a:lnSpc>
                <a:spcPct val="100000"/>
              </a:lnSpc>
              <a:spcBef>
                <a:spcPts val="280"/>
              </a:spcBef>
              <a:spcAft>
                <a:spcPts val="0"/>
              </a:spcAft>
              <a:buClr>
                <a:schemeClr val="dk1"/>
              </a:buClr>
              <a:buSzPts val="1400"/>
              <a:buFont typeface="Arial"/>
              <a:buChar char="–"/>
            </a:pPr>
            <a:r>
              <a:rPr lang="en" sz="1400" b="0" i="0" u="none" strike="noStrike" cap="none">
                <a:solidFill>
                  <a:schemeClr val="dk1"/>
                </a:solidFill>
                <a:latin typeface="Arial"/>
                <a:ea typeface="Arial"/>
                <a:cs typeface="Arial"/>
                <a:sym typeface="Arial"/>
              </a:rPr>
              <a:t>Changes to child objects are made through the root entity</a:t>
            </a:r>
            <a:endParaRPr sz="1400" b="0" i="0" u="none" strike="noStrike" cap="none">
              <a:solidFill>
                <a:schemeClr val="dk1"/>
              </a:solidFill>
              <a:latin typeface="Arial"/>
              <a:ea typeface="Arial"/>
              <a:cs typeface="Arial"/>
              <a:sym typeface="Arial"/>
            </a:endParaRPr>
          </a:p>
          <a:p>
            <a:pPr marL="742950" marR="0" lvl="1" indent="-285750" algn="l" rtl="0">
              <a:lnSpc>
                <a:spcPct val="100000"/>
              </a:lnSpc>
              <a:spcBef>
                <a:spcPts val="280"/>
              </a:spcBef>
              <a:spcAft>
                <a:spcPts val="0"/>
              </a:spcAft>
              <a:buClr>
                <a:schemeClr val="dk1"/>
              </a:buClr>
              <a:buSzPts val="1400"/>
              <a:buFont typeface="Arial"/>
              <a:buChar char="–"/>
            </a:pPr>
            <a:r>
              <a:rPr lang="en" sz="1400" b="0" i="0" u="none" strike="noStrike" cap="none">
                <a:solidFill>
                  <a:schemeClr val="dk1"/>
                </a:solidFill>
                <a:latin typeface="Arial"/>
                <a:ea typeface="Arial"/>
                <a:cs typeface="Arial"/>
                <a:sym typeface="Arial"/>
              </a:rPr>
              <a:t>May enforce invariants on its children</a:t>
            </a:r>
            <a:endParaRPr sz="1400" b="0" i="0" u="none" strike="noStrike" cap="none">
              <a:solidFill>
                <a:srgbClr val="000000"/>
              </a:solidFill>
              <a:latin typeface="Arial"/>
              <a:ea typeface="Arial"/>
              <a:cs typeface="Arial"/>
              <a:sym typeface="Arial"/>
            </a:endParaRPr>
          </a:p>
        </p:txBody>
      </p:sp>
      <p:sp>
        <p:nvSpPr>
          <p:cNvPr id="1230" name="Google Shape;1230;p100"/>
          <p:cNvSpPr txBox="1"/>
          <p:nvPr/>
        </p:nvSpPr>
        <p:spPr>
          <a:xfrm>
            <a:off x="459475" y="2795700"/>
            <a:ext cx="5636400" cy="1742400"/>
          </a:xfrm>
          <a:prstGeom prst="rect">
            <a:avLst/>
          </a:prstGeom>
          <a:noFill/>
          <a:ln>
            <a:noFill/>
          </a:ln>
        </p:spPr>
        <p:txBody>
          <a:bodyPr spcFirstLastPara="1" wrap="square" lIns="91425" tIns="91425" rIns="91425" bIns="91425" anchor="t" anchorCtr="0">
            <a:noAutofit/>
          </a:bodyPr>
          <a:lstStyle/>
          <a:p>
            <a:pPr marL="342900" marR="0" lvl="0" indent="-342900" algn="l" rtl="0">
              <a:lnSpc>
                <a:spcPct val="100000"/>
              </a:lnSpc>
              <a:spcBef>
                <a:spcPts val="320"/>
              </a:spcBef>
              <a:spcAft>
                <a:spcPts val="0"/>
              </a:spcAft>
              <a:buClr>
                <a:srgbClr val="181818"/>
              </a:buClr>
              <a:buSzPts val="1600"/>
              <a:buFont typeface="Arial"/>
              <a:buChar char="•"/>
            </a:pPr>
            <a:r>
              <a:rPr lang="en" sz="1600" b="1" i="0" u="none" strike="noStrike" cap="none">
                <a:solidFill>
                  <a:srgbClr val="181818"/>
                </a:solidFill>
                <a:latin typeface="Arial"/>
                <a:ea typeface="Arial"/>
                <a:cs typeface="Arial"/>
                <a:sym typeface="Arial"/>
              </a:rPr>
              <a:t>Transacted</a:t>
            </a:r>
            <a:r>
              <a:rPr lang="en" sz="1600" b="0" i="0" u="none" strike="noStrike" cap="none">
                <a:solidFill>
                  <a:srgbClr val="181818"/>
                </a:solidFill>
                <a:latin typeface="Arial"/>
                <a:ea typeface="Arial"/>
                <a:cs typeface="Arial"/>
                <a:sym typeface="Arial"/>
              </a:rPr>
              <a:t> as a single unit</a:t>
            </a:r>
            <a:endParaRPr sz="1600" b="0" i="0" u="none" strike="noStrike" cap="none">
              <a:solidFill>
                <a:srgbClr val="181818"/>
              </a:solidFill>
              <a:latin typeface="Arial"/>
              <a:ea typeface="Arial"/>
              <a:cs typeface="Arial"/>
              <a:sym typeface="Arial"/>
            </a:endParaRPr>
          </a:p>
          <a:p>
            <a:pPr marL="742950" marR="0" lvl="1" indent="-285750" algn="l" rtl="0">
              <a:lnSpc>
                <a:spcPct val="100000"/>
              </a:lnSpc>
              <a:spcBef>
                <a:spcPts val="320"/>
              </a:spcBef>
              <a:spcAft>
                <a:spcPts val="0"/>
              </a:spcAft>
              <a:buClr>
                <a:schemeClr val="dk1"/>
              </a:buClr>
              <a:buSzPts val="1800"/>
              <a:buFont typeface="Arial"/>
              <a:buChar char="–"/>
            </a:pPr>
            <a:r>
              <a:rPr lang="en" sz="1400" b="0" i="0" u="none" strike="noStrike" cap="none">
                <a:solidFill>
                  <a:schemeClr val="dk1"/>
                </a:solidFill>
                <a:latin typeface="Arial"/>
                <a:ea typeface="Arial"/>
                <a:cs typeface="Arial"/>
                <a:sym typeface="Arial"/>
              </a:rPr>
              <a:t>All or nothing commit/rollback/delete</a:t>
            </a:r>
            <a:endParaRPr sz="1400" b="0" i="0" u="none" strike="noStrike" cap="none">
              <a:solidFill>
                <a:schemeClr val="dk1"/>
              </a:solidFill>
              <a:latin typeface="Arial"/>
              <a:ea typeface="Arial"/>
              <a:cs typeface="Arial"/>
              <a:sym typeface="Arial"/>
            </a:endParaRPr>
          </a:p>
          <a:p>
            <a:pPr marL="742950" marR="0" lvl="1" indent="-285750" algn="l" rtl="0">
              <a:lnSpc>
                <a:spcPct val="100000"/>
              </a:lnSpc>
              <a:spcBef>
                <a:spcPts val="320"/>
              </a:spcBef>
              <a:spcAft>
                <a:spcPts val="0"/>
              </a:spcAft>
              <a:buClr>
                <a:schemeClr val="dk1"/>
              </a:buClr>
              <a:buSzPts val="1800"/>
              <a:buFont typeface="Arial"/>
              <a:buChar char="–"/>
            </a:pPr>
            <a:r>
              <a:rPr lang="en" sz="1400" b="0" i="0" u="none" strike="noStrike" cap="none">
                <a:solidFill>
                  <a:schemeClr val="dk1"/>
                </a:solidFill>
                <a:latin typeface="Arial"/>
                <a:ea typeface="Arial"/>
                <a:cs typeface="Arial"/>
                <a:sym typeface="Arial"/>
              </a:rPr>
              <a:t>If child objects can be modified outside of the root entity, then the aggregate should only hold references (entity IDs), and child modifications should be modified via own transactions.</a:t>
            </a:r>
            <a:endParaRPr sz="1400" b="0" i="0" u="none" strike="noStrike" cap="none">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28"/>
                                        </p:tgtEl>
                                        <p:attrNameLst>
                                          <p:attrName>style.visibility</p:attrName>
                                        </p:attrNameLst>
                                      </p:cBhvr>
                                      <p:to>
                                        <p:strVal val="visible"/>
                                      </p:to>
                                    </p:set>
                                    <p:anim calcmode="lin" valueType="num">
                                      <p:cBhvr additive="base">
                                        <p:cTn id="7" dur="1000"/>
                                        <p:tgtEl>
                                          <p:spTgt spid="122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229"/>
                                        </p:tgtEl>
                                        <p:attrNameLst>
                                          <p:attrName>style.visibility</p:attrName>
                                        </p:attrNameLst>
                                      </p:cBhvr>
                                      <p:to>
                                        <p:strVal val="visible"/>
                                      </p:to>
                                    </p:set>
                                    <p:anim calcmode="lin" valueType="num">
                                      <p:cBhvr additive="base">
                                        <p:cTn id="12" dur="1000"/>
                                        <p:tgtEl>
                                          <p:spTgt spid="1229"/>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230"/>
                                        </p:tgtEl>
                                        <p:attrNameLst>
                                          <p:attrName>style.visibility</p:attrName>
                                        </p:attrNameLst>
                                      </p:cBhvr>
                                      <p:to>
                                        <p:strVal val="visible"/>
                                      </p:to>
                                    </p:set>
                                    <p:anim calcmode="lin" valueType="num">
                                      <p:cBhvr additive="base">
                                        <p:cTn id="17" dur="1000"/>
                                        <p:tgtEl>
                                          <p:spTgt spid="123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pic>
        <p:nvPicPr>
          <p:cNvPr id="1235" name="Google Shape;1235;p101"/>
          <p:cNvPicPr preferRelativeResize="0"/>
          <p:nvPr/>
        </p:nvPicPr>
        <p:blipFill rotWithShape="1">
          <a:blip r:embed="rId3">
            <a:alphaModFix/>
          </a:blip>
          <a:srcRect/>
          <a:stretch/>
        </p:blipFill>
        <p:spPr>
          <a:xfrm>
            <a:off x="5070725" y="980725"/>
            <a:ext cx="3873149" cy="2814100"/>
          </a:xfrm>
          <a:prstGeom prst="rect">
            <a:avLst/>
          </a:prstGeom>
          <a:noFill/>
          <a:ln>
            <a:noFill/>
          </a:ln>
        </p:spPr>
      </p:pic>
      <p:sp>
        <p:nvSpPr>
          <p:cNvPr id="1236" name="Google Shape;1236;p101"/>
          <p:cNvSpPr txBox="1">
            <a:spLocks noGrp="1"/>
          </p:cNvSpPr>
          <p:nvPr>
            <p:ph type="body" idx="1"/>
          </p:nvPr>
        </p:nvSpPr>
        <p:spPr>
          <a:xfrm>
            <a:off x="459375" y="603500"/>
            <a:ext cx="8237400" cy="4117800"/>
          </a:xfrm>
          <a:prstGeom prst="rect">
            <a:avLst/>
          </a:prstGeom>
          <a:noFill/>
          <a:ln>
            <a:noFill/>
          </a:ln>
        </p:spPr>
        <p:txBody>
          <a:bodyPr spcFirstLastPara="1" wrap="square" lIns="0" tIns="45700" rIns="0" bIns="45700" anchor="t" anchorCtr="0">
            <a:noAutofit/>
          </a:bodyPr>
          <a:lstStyle/>
          <a:p>
            <a:pPr marL="0" lvl="0" indent="0" algn="l" rtl="0">
              <a:lnSpc>
                <a:spcPct val="100000"/>
              </a:lnSpc>
              <a:spcBef>
                <a:spcPts val="320"/>
              </a:spcBef>
              <a:spcAft>
                <a:spcPts val="0"/>
              </a:spcAft>
              <a:buSzPts val="1600"/>
              <a:buNone/>
            </a:pPr>
            <a:r>
              <a:rPr lang="en" sz="1400">
                <a:solidFill>
                  <a:srgbClr val="808000"/>
                </a:solidFill>
                <a:highlight>
                  <a:srgbClr val="FFFFFF"/>
                </a:highlight>
                <a:latin typeface="Courier New"/>
                <a:ea typeface="Courier New"/>
                <a:cs typeface="Courier New"/>
                <a:sym typeface="Courier New"/>
              </a:rPr>
              <a:t>@Getter</a:t>
            </a:r>
            <a:endParaRPr sz="1400" i="1">
              <a:solidFill>
                <a:srgbClr val="80808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400">
                <a:solidFill>
                  <a:srgbClr val="808000"/>
                </a:solidFill>
                <a:highlight>
                  <a:srgbClr val="FFFFFF"/>
                </a:highlight>
                <a:latin typeface="Courier New"/>
                <a:ea typeface="Courier New"/>
                <a:cs typeface="Courier New"/>
                <a:sym typeface="Courier New"/>
              </a:rPr>
              <a:t>@NoArgsConstructor</a:t>
            </a:r>
            <a:r>
              <a:rPr lang="en" sz="1400">
                <a:solidFill>
                  <a:srgbClr val="000000"/>
                </a:solidFill>
                <a:highlight>
                  <a:srgbClr val="FFFFFF"/>
                </a:highlight>
                <a:latin typeface="Courier New"/>
                <a:ea typeface="Courier New"/>
                <a:cs typeface="Courier New"/>
                <a:sym typeface="Courier New"/>
              </a:rPr>
              <a:t>(access = AccessLevel.</a:t>
            </a:r>
            <a:r>
              <a:rPr lang="en" sz="1400" b="1" i="1">
                <a:solidFill>
                  <a:srgbClr val="660E7A"/>
                </a:solidFill>
                <a:highlight>
                  <a:srgbClr val="FFFFFF"/>
                </a:highlight>
                <a:latin typeface="Courier New"/>
                <a:ea typeface="Courier New"/>
                <a:cs typeface="Courier New"/>
                <a:sym typeface="Courier New"/>
              </a:rPr>
              <a:t>PRIVATE</a:t>
            </a:r>
            <a:r>
              <a:rPr lang="en" sz="1400">
                <a:solidFill>
                  <a:srgbClr val="000000"/>
                </a:solidFill>
                <a:highlight>
                  <a:srgbClr val="FFFFFF"/>
                </a:highlight>
                <a:latin typeface="Courier New"/>
                <a:ea typeface="Courier New"/>
                <a:cs typeface="Courier New"/>
                <a:sym typeface="Courier New"/>
              </a:rPr>
              <a:t>) </a:t>
            </a:r>
            <a:endParaRPr sz="1400" i="1">
              <a:solidFill>
                <a:srgbClr val="80808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400" b="1">
                <a:solidFill>
                  <a:srgbClr val="000080"/>
                </a:solidFill>
                <a:highlight>
                  <a:srgbClr val="FFFFFF"/>
                </a:highlight>
                <a:latin typeface="Courier New"/>
                <a:ea typeface="Courier New"/>
                <a:cs typeface="Courier New"/>
                <a:sym typeface="Courier New"/>
              </a:rPr>
              <a:t>public class </a:t>
            </a:r>
            <a:r>
              <a:rPr lang="en" sz="1400">
                <a:solidFill>
                  <a:srgbClr val="000000"/>
                </a:solidFill>
                <a:highlight>
                  <a:srgbClr val="FFFFFF"/>
                </a:highlight>
                <a:latin typeface="Courier New"/>
                <a:ea typeface="Courier New"/>
                <a:cs typeface="Courier New"/>
                <a:sym typeface="Courier New"/>
              </a:rPr>
              <a:t>Teacher {</a:t>
            </a:r>
            <a:endParaRPr sz="14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400" i="1">
                <a:solidFill>
                  <a:srgbClr val="808080"/>
                </a:solidFill>
                <a:highlight>
                  <a:srgbClr val="FFFFFF"/>
                </a:highlight>
                <a:latin typeface="Courier New"/>
                <a:ea typeface="Courier New"/>
                <a:cs typeface="Courier New"/>
                <a:sym typeface="Courier New"/>
              </a:rPr>
              <a:t>    </a:t>
            </a:r>
            <a:r>
              <a:rPr lang="en" sz="1400" b="1">
                <a:solidFill>
                  <a:srgbClr val="000080"/>
                </a:solidFill>
                <a:highlight>
                  <a:srgbClr val="FFFFFF"/>
                </a:highlight>
                <a:latin typeface="Courier New"/>
                <a:ea typeface="Courier New"/>
                <a:cs typeface="Courier New"/>
                <a:sym typeface="Courier New"/>
              </a:rPr>
              <a:t>private </a:t>
            </a:r>
            <a:r>
              <a:rPr lang="en" sz="1400">
                <a:solidFill>
                  <a:srgbClr val="000000"/>
                </a:solidFill>
                <a:highlight>
                  <a:srgbClr val="FFFFFF"/>
                </a:highlight>
                <a:latin typeface="Courier New"/>
                <a:ea typeface="Courier New"/>
                <a:cs typeface="Courier New"/>
                <a:sym typeface="Courier New"/>
              </a:rPr>
              <a:t>UUID </a:t>
            </a:r>
            <a:r>
              <a:rPr lang="en" sz="1400" b="1">
                <a:solidFill>
                  <a:srgbClr val="660E7A"/>
                </a:solidFill>
                <a:highlight>
                  <a:srgbClr val="FFFFFF"/>
                </a:highlight>
                <a:latin typeface="Courier New"/>
                <a:ea typeface="Courier New"/>
                <a:cs typeface="Courier New"/>
                <a:sym typeface="Courier New"/>
              </a:rPr>
              <a:t>id</a:t>
            </a:r>
            <a:r>
              <a:rPr lang="en" sz="1400">
                <a:solidFill>
                  <a:srgbClr val="000000"/>
                </a:solidFill>
                <a:highlight>
                  <a:srgbClr val="FFFFFF"/>
                </a:highlight>
                <a:latin typeface="Courier New"/>
                <a:ea typeface="Courier New"/>
                <a:cs typeface="Courier New"/>
                <a:sym typeface="Courier New"/>
              </a:rPr>
              <a:t>;</a:t>
            </a:r>
            <a:endParaRPr sz="1400" i="1">
              <a:solidFill>
                <a:srgbClr val="80808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400" i="1">
                <a:solidFill>
                  <a:srgbClr val="808080"/>
                </a:solidFill>
                <a:highlight>
                  <a:srgbClr val="FFFFFF"/>
                </a:highlight>
                <a:latin typeface="Courier New"/>
                <a:ea typeface="Courier New"/>
                <a:cs typeface="Courier New"/>
                <a:sym typeface="Courier New"/>
              </a:rPr>
              <a:t>    </a:t>
            </a:r>
            <a:r>
              <a:rPr lang="en" sz="1400" b="1">
                <a:solidFill>
                  <a:srgbClr val="000080"/>
                </a:solidFill>
                <a:highlight>
                  <a:srgbClr val="FFFFFF"/>
                </a:highlight>
                <a:latin typeface="Courier New"/>
                <a:ea typeface="Courier New"/>
                <a:cs typeface="Courier New"/>
                <a:sym typeface="Courier New"/>
              </a:rPr>
              <a:t>private </a:t>
            </a:r>
            <a:r>
              <a:rPr lang="en" sz="1400">
                <a:solidFill>
                  <a:srgbClr val="000000"/>
                </a:solidFill>
                <a:highlight>
                  <a:srgbClr val="FFFFFF"/>
                </a:highlight>
                <a:latin typeface="Courier New"/>
                <a:ea typeface="Courier New"/>
                <a:cs typeface="Courier New"/>
                <a:sym typeface="Courier New"/>
              </a:rPr>
              <a:t>String </a:t>
            </a:r>
            <a:r>
              <a:rPr lang="en" sz="1400" b="1">
                <a:solidFill>
                  <a:srgbClr val="660E7A"/>
                </a:solidFill>
                <a:highlight>
                  <a:srgbClr val="FFFFFF"/>
                </a:highlight>
                <a:latin typeface="Courier New"/>
                <a:ea typeface="Courier New"/>
                <a:cs typeface="Courier New"/>
                <a:sym typeface="Courier New"/>
              </a:rPr>
              <a:t>name</a:t>
            </a:r>
            <a:r>
              <a:rPr lang="en" sz="1400">
                <a:solidFill>
                  <a:srgbClr val="000000"/>
                </a:solidFill>
                <a:highlight>
                  <a:srgbClr val="FFFFFF"/>
                </a:highlight>
                <a:latin typeface="Courier New"/>
                <a:ea typeface="Courier New"/>
                <a:cs typeface="Courier New"/>
                <a:sym typeface="Courier New"/>
              </a:rPr>
              <a:t>;</a:t>
            </a:r>
            <a:endParaRPr sz="14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400">
                <a:solidFill>
                  <a:srgbClr val="000000"/>
                </a:solidFill>
                <a:highlight>
                  <a:srgbClr val="FFFFFF"/>
                </a:highlight>
                <a:latin typeface="Courier New"/>
                <a:ea typeface="Courier New"/>
                <a:cs typeface="Courier New"/>
                <a:sym typeface="Courier New"/>
              </a:rPr>
              <a:t>    </a:t>
            </a:r>
            <a:r>
              <a:rPr lang="en" sz="1400" b="1">
                <a:solidFill>
                  <a:srgbClr val="000080"/>
                </a:solidFill>
                <a:highlight>
                  <a:srgbClr val="FFFFFF"/>
                </a:highlight>
                <a:latin typeface="Courier New"/>
                <a:ea typeface="Courier New"/>
                <a:cs typeface="Courier New"/>
                <a:sym typeface="Courier New"/>
              </a:rPr>
              <a:t>private </a:t>
            </a:r>
            <a:r>
              <a:rPr lang="en" sz="1400">
                <a:solidFill>
                  <a:srgbClr val="000000"/>
                </a:solidFill>
                <a:highlight>
                  <a:srgbClr val="FFFFFF"/>
                </a:highlight>
                <a:latin typeface="Courier New"/>
                <a:ea typeface="Courier New"/>
                <a:cs typeface="Courier New"/>
                <a:sym typeface="Courier New"/>
              </a:rPr>
              <a:t>Address </a:t>
            </a:r>
            <a:r>
              <a:rPr lang="en" sz="1400" b="1">
                <a:solidFill>
                  <a:srgbClr val="660E7A"/>
                </a:solidFill>
                <a:highlight>
                  <a:srgbClr val="FFFFFF"/>
                </a:highlight>
                <a:latin typeface="Courier New"/>
                <a:ea typeface="Courier New"/>
                <a:cs typeface="Courier New"/>
                <a:sym typeface="Courier New"/>
              </a:rPr>
              <a:t>homeAddress</a:t>
            </a:r>
            <a:r>
              <a:rPr lang="en" sz="1400">
                <a:solidFill>
                  <a:srgbClr val="000000"/>
                </a:solidFill>
                <a:highlight>
                  <a:srgbClr val="FFFFFF"/>
                </a:highlight>
                <a:latin typeface="Courier New"/>
                <a:ea typeface="Courier New"/>
                <a:cs typeface="Courier New"/>
                <a:sym typeface="Courier New"/>
              </a:rPr>
              <a:t>;</a:t>
            </a:r>
            <a:endParaRPr sz="14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400">
                <a:solidFill>
                  <a:srgbClr val="000000"/>
                </a:solidFill>
                <a:highlight>
                  <a:srgbClr val="FFFFFF"/>
                </a:highlight>
                <a:latin typeface="Courier New"/>
                <a:ea typeface="Courier New"/>
                <a:cs typeface="Courier New"/>
                <a:sym typeface="Courier New"/>
              </a:rPr>
              <a:t> </a:t>
            </a:r>
            <a:endParaRPr sz="1400" i="1">
              <a:solidFill>
                <a:srgbClr val="80808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400" i="1">
                <a:solidFill>
                  <a:srgbClr val="808080"/>
                </a:solidFill>
                <a:highlight>
                  <a:srgbClr val="FFFFFF"/>
                </a:highlight>
                <a:latin typeface="Courier New"/>
                <a:ea typeface="Courier New"/>
                <a:cs typeface="Courier New"/>
                <a:sym typeface="Courier New"/>
              </a:rPr>
              <a:t>    </a:t>
            </a:r>
            <a:r>
              <a:rPr lang="en" sz="1400" b="1">
                <a:solidFill>
                  <a:srgbClr val="000080"/>
                </a:solidFill>
                <a:highlight>
                  <a:srgbClr val="FFFFFF"/>
                </a:highlight>
                <a:latin typeface="Courier New"/>
                <a:ea typeface="Courier New"/>
                <a:cs typeface="Courier New"/>
                <a:sym typeface="Courier New"/>
              </a:rPr>
              <a:t>public </a:t>
            </a:r>
            <a:r>
              <a:rPr lang="en" sz="1400">
                <a:solidFill>
                  <a:srgbClr val="000000"/>
                </a:solidFill>
                <a:highlight>
                  <a:srgbClr val="FFFFFF"/>
                </a:highlight>
                <a:latin typeface="Courier New"/>
                <a:ea typeface="Courier New"/>
                <a:cs typeface="Courier New"/>
                <a:sym typeface="Courier New"/>
              </a:rPr>
              <a:t>Teacher(UUID id, String name) {</a:t>
            </a:r>
            <a:endParaRPr sz="14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400" b="1">
                <a:solidFill>
                  <a:srgbClr val="000080"/>
                </a:solidFill>
                <a:highlight>
                  <a:srgbClr val="FFFFFF"/>
                </a:highlight>
                <a:latin typeface="Courier New"/>
                <a:ea typeface="Courier New"/>
                <a:cs typeface="Courier New"/>
                <a:sym typeface="Courier New"/>
              </a:rPr>
              <a:t>        this</a:t>
            </a:r>
            <a:r>
              <a:rPr lang="en" sz="1400">
                <a:solidFill>
                  <a:srgbClr val="000000"/>
                </a:solidFill>
                <a:highlight>
                  <a:srgbClr val="FFFFFF"/>
                </a:highlight>
                <a:latin typeface="Courier New"/>
                <a:ea typeface="Courier New"/>
                <a:cs typeface="Courier New"/>
                <a:sym typeface="Courier New"/>
              </a:rPr>
              <a:t>.</a:t>
            </a:r>
            <a:r>
              <a:rPr lang="en" sz="1400" b="1">
                <a:solidFill>
                  <a:srgbClr val="660E7A"/>
                </a:solidFill>
                <a:highlight>
                  <a:srgbClr val="FFFFFF"/>
                </a:highlight>
                <a:latin typeface="Courier New"/>
                <a:ea typeface="Courier New"/>
                <a:cs typeface="Courier New"/>
                <a:sym typeface="Courier New"/>
              </a:rPr>
              <a:t>id </a:t>
            </a:r>
            <a:r>
              <a:rPr lang="en" sz="1400">
                <a:solidFill>
                  <a:srgbClr val="000000"/>
                </a:solidFill>
                <a:highlight>
                  <a:srgbClr val="FFFFFF"/>
                </a:highlight>
                <a:latin typeface="Courier New"/>
                <a:ea typeface="Courier New"/>
                <a:cs typeface="Courier New"/>
                <a:sym typeface="Courier New"/>
              </a:rPr>
              <a:t>= id;</a:t>
            </a:r>
            <a:endParaRPr sz="14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400">
                <a:solidFill>
                  <a:srgbClr val="000000"/>
                </a:solidFill>
                <a:highlight>
                  <a:srgbClr val="FFFFFF"/>
                </a:highlight>
                <a:latin typeface="Courier New"/>
                <a:ea typeface="Courier New"/>
                <a:cs typeface="Courier New"/>
                <a:sym typeface="Courier New"/>
              </a:rPr>
              <a:t>        </a:t>
            </a:r>
            <a:r>
              <a:rPr lang="en" sz="1400" b="1">
                <a:solidFill>
                  <a:srgbClr val="000080"/>
                </a:solidFill>
                <a:highlight>
                  <a:srgbClr val="FFFFFF"/>
                </a:highlight>
                <a:latin typeface="Courier New"/>
                <a:ea typeface="Courier New"/>
                <a:cs typeface="Courier New"/>
                <a:sym typeface="Courier New"/>
              </a:rPr>
              <a:t>this</a:t>
            </a:r>
            <a:r>
              <a:rPr lang="en" sz="1400">
                <a:solidFill>
                  <a:srgbClr val="000000"/>
                </a:solidFill>
                <a:highlight>
                  <a:srgbClr val="FFFFFF"/>
                </a:highlight>
                <a:latin typeface="Courier New"/>
                <a:ea typeface="Courier New"/>
                <a:cs typeface="Courier New"/>
                <a:sym typeface="Courier New"/>
              </a:rPr>
              <a:t>.</a:t>
            </a:r>
            <a:r>
              <a:rPr lang="en" sz="1400" b="1">
                <a:solidFill>
                  <a:srgbClr val="660E7A"/>
                </a:solidFill>
                <a:highlight>
                  <a:srgbClr val="FFFFFF"/>
                </a:highlight>
                <a:latin typeface="Courier New"/>
                <a:ea typeface="Courier New"/>
                <a:cs typeface="Courier New"/>
                <a:sym typeface="Courier New"/>
              </a:rPr>
              <a:t>name </a:t>
            </a:r>
            <a:r>
              <a:rPr lang="en" sz="1400">
                <a:solidFill>
                  <a:srgbClr val="000000"/>
                </a:solidFill>
                <a:highlight>
                  <a:srgbClr val="FFFFFF"/>
                </a:highlight>
                <a:latin typeface="Courier New"/>
                <a:ea typeface="Courier New"/>
                <a:cs typeface="Courier New"/>
                <a:sym typeface="Courier New"/>
              </a:rPr>
              <a:t>= name;</a:t>
            </a:r>
            <a:endParaRPr sz="14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400">
                <a:solidFill>
                  <a:srgbClr val="000000"/>
                </a:solidFill>
                <a:highlight>
                  <a:srgbClr val="FFFFFF"/>
                </a:highlight>
                <a:latin typeface="Courier New"/>
                <a:ea typeface="Courier New"/>
                <a:cs typeface="Courier New"/>
                <a:sym typeface="Courier New"/>
              </a:rPr>
              <a:t>    }</a:t>
            </a:r>
            <a:endParaRPr sz="14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400" i="1">
                <a:solidFill>
                  <a:srgbClr val="808080"/>
                </a:solidFill>
                <a:highlight>
                  <a:srgbClr val="FFFFFF"/>
                </a:highlight>
                <a:latin typeface="Courier New"/>
                <a:ea typeface="Courier New"/>
                <a:cs typeface="Courier New"/>
                <a:sym typeface="Courier New"/>
              </a:rPr>
              <a:t>   </a:t>
            </a:r>
            <a:endParaRPr sz="1400" i="1">
              <a:solidFill>
                <a:srgbClr val="80808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400" b="1">
                <a:solidFill>
                  <a:srgbClr val="000080"/>
                </a:solidFill>
                <a:highlight>
                  <a:srgbClr val="FFFFFF"/>
                </a:highlight>
                <a:latin typeface="Courier New"/>
                <a:ea typeface="Courier New"/>
                <a:cs typeface="Courier New"/>
                <a:sym typeface="Courier New"/>
              </a:rPr>
              <a:t>    public void </a:t>
            </a:r>
            <a:r>
              <a:rPr lang="en" sz="1400">
                <a:solidFill>
                  <a:srgbClr val="000000"/>
                </a:solidFill>
                <a:highlight>
                  <a:srgbClr val="FFFFFF"/>
                </a:highlight>
                <a:latin typeface="Courier New"/>
                <a:ea typeface="Courier New"/>
                <a:cs typeface="Courier New"/>
                <a:sym typeface="Courier New"/>
              </a:rPr>
              <a:t>changeHomeAddress(Address address) {</a:t>
            </a:r>
            <a:endParaRPr sz="14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400">
                <a:solidFill>
                  <a:srgbClr val="000000"/>
                </a:solidFill>
                <a:highlight>
                  <a:srgbClr val="FFFFFF"/>
                </a:highlight>
                <a:latin typeface="Courier New"/>
                <a:ea typeface="Courier New"/>
                <a:cs typeface="Courier New"/>
                <a:sym typeface="Courier New"/>
              </a:rPr>
              <a:t>        </a:t>
            </a:r>
            <a:r>
              <a:rPr lang="en" sz="1400" b="1">
                <a:solidFill>
                  <a:srgbClr val="000080"/>
                </a:solidFill>
                <a:highlight>
                  <a:srgbClr val="FFFFFF"/>
                </a:highlight>
                <a:latin typeface="Courier New"/>
                <a:ea typeface="Courier New"/>
                <a:cs typeface="Courier New"/>
                <a:sym typeface="Courier New"/>
              </a:rPr>
              <a:t>this</a:t>
            </a:r>
            <a:r>
              <a:rPr lang="en" sz="1400">
                <a:solidFill>
                  <a:srgbClr val="000000"/>
                </a:solidFill>
                <a:highlight>
                  <a:srgbClr val="FFFFFF"/>
                </a:highlight>
                <a:latin typeface="Courier New"/>
                <a:ea typeface="Courier New"/>
                <a:cs typeface="Courier New"/>
                <a:sym typeface="Courier New"/>
              </a:rPr>
              <a:t>.</a:t>
            </a:r>
            <a:r>
              <a:rPr lang="en" sz="1400" b="1">
                <a:solidFill>
                  <a:srgbClr val="660E7A"/>
                </a:solidFill>
                <a:highlight>
                  <a:srgbClr val="FFFFFF"/>
                </a:highlight>
                <a:latin typeface="Courier New"/>
                <a:ea typeface="Courier New"/>
                <a:cs typeface="Courier New"/>
                <a:sym typeface="Courier New"/>
              </a:rPr>
              <a:t>homeAddress </a:t>
            </a:r>
            <a:r>
              <a:rPr lang="en" sz="1400">
                <a:solidFill>
                  <a:srgbClr val="000000"/>
                </a:solidFill>
                <a:highlight>
                  <a:srgbClr val="FFFFFF"/>
                </a:highlight>
                <a:latin typeface="Courier New"/>
                <a:ea typeface="Courier New"/>
                <a:cs typeface="Courier New"/>
                <a:sym typeface="Courier New"/>
              </a:rPr>
              <a:t>= address;</a:t>
            </a:r>
            <a:endParaRPr sz="14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400">
                <a:solidFill>
                  <a:srgbClr val="000000"/>
                </a:solidFill>
                <a:highlight>
                  <a:srgbClr val="FFFFFF"/>
                </a:highlight>
                <a:latin typeface="Courier New"/>
                <a:ea typeface="Courier New"/>
                <a:cs typeface="Courier New"/>
                <a:sym typeface="Courier New"/>
              </a:rPr>
              <a:t>    }</a:t>
            </a:r>
            <a:endParaRPr sz="1400">
              <a:solidFill>
                <a:srgbClr val="808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400">
                <a:solidFill>
                  <a:srgbClr val="808000"/>
                </a:solidFill>
                <a:highlight>
                  <a:srgbClr val="FFFFFF"/>
                </a:highlight>
                <a:latin typeface="Courier New"/>
                <a:ea typeface="Courier New"/>
                <a:cs typeface="Courier New"/>
                <a:sym typeface="Courier New"/>
              </a:rPr>
              <a:t>}</a:t>
            </a:r>
            <a:endParaRPr sz="1400">
              <a:solidFill>
                <a:srgbClr val="808000"/>
              </a:solidFill>
              <a:highlight>
                <a:srgbClr val="FFFFFF"/>
              </a:highlight>
              <a:latin typeface="Courier New"/>
              <a:ea typeface="Courier New"/>
              <a:cs typeface="Courier New"/>
              <a:sym typeface="Courier New"/>
            </a:endParaRPr>
          </a:p>
        </p:txBody>
      </p:sp>
      <p:sp>
        <p:nvSpPr>
          <p:cNvPr id="1237" name="Google Shape;1237;p101"/>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2000"/>
              <a:buNone/>
            </a:pPr>
            <a:r>
              <a:rPr lang="en"/>
              <a:t>Aggregates</a:t>
            </a:r>
            <a:endParaRPr/>
          </a:p>
        </p:txBody>
      </p:sp>
      <p:sp>
        <p:nvSpPr>
          <p:cNvPr id="1238" name="Google Shape;1238;p101"/>
          <p:cNvSpPr txBox="1"/>
          <p:nvPr/>
        </p:nvSpPr>
        <p:spPr>
          <a:xfrm>
            <a:off x="7123125" y="1171375"/>
            <a:ext cx="1659600" cy="597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FF"/>
                </a:solidFill>
                <a:latin typeface="Century Gothic"/>
                <a:ea typeface="Century Gothic"/>
                <a:cs typeface="Century Gothic"/>
                <a:sym typeface="Century Gothic"/>
              </a:rPr>
              <a:t>09:31PM - Kimmy:</a:t>
            </a:r>
            <a:endParaRPr sz="1000" b="0" i="0" u="none" strike="noStrike" cap="none">
              <a:solidFill>
                <a:srgbClr val="0000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Century Gothic"/>
                <a:ea typeface="Century Gothic"/>
                <a:cs typeface="Century Gothic"/>
                <a:sym typeface="Century Gothic"/>
              </a:rPr>
              <a:t>MY KAT 8 MY HOMWRK CAN I HAZ AN *A* ANYWAY PLZ ???</a:t>
            </a:r>
            <a:endParaRPr sz="1000" b="0" i="0" u="none" strike="noStrike" cap="none">
              <a:solidFill>
                <a:srgbClr val="000000"/>
              </a:solidFill>
              <a:latin typeface="Century Gothic"/>
              <a:ea typeface="Century Gothic"/>
              <a:cs typeface="Century Gothic"/>
              <a:sym typeface="Century Gothic"/>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242"/>
        <p:cNvGrpSpPr/>
        <p:nvPr/>
      </p:nvGrpSpPr>
      <p:grpSpPr>
        <a:xfrm>
          <a:off x="0" y="0"/>
          <a:ext cx="0" cy="0"/>
          <a:chOff x="0" y="0"/>
          <a:chExt cx="0" cy="0"/>
        </a:xfrm>
      </p:grpSpPr>
      <p:sp>
        <p:nvSpPr>
          <p:cNvPr id="1243" name="Google Shape;1243;p102"/>
          <p:cNvSpPr txBox="1">
            <a:spLocks noGrp="1"/>
          </p:cNvSpPr>
          <p:nvPr>
            <p:ph type="body" idx="1"/>
          </p:nvPr>
        </p:nvSpPr>
        <p:spPr>
          <a:xfrm>
            <a:off x="459475" y="603500"/>
            <a:ext cx="8224200" cy="3996300"/>
          </a:xfrm>
          <a:prstGeom prst="rect">
            <a:avLst/>
          </a:prstGeom>
          <a:noFill/>
          <a:ln>
            <a:noFill/>
          </a:ln>
        </p:spPr>
        <p:txBody>
          <a:bodyPr spcFirstLastPara="1" wrap="square" lIns="0" tIns="45700" rIns="0" bIns="45700" anchor="t" anchorCtr="0">
            <a:noAutofit/>
          </a:bodyPr>
          <a:lstStyle/>
          <a:p>
            <a:pPr marL="342900" lvl="0" indent="-342900" algn="l" rtl="0">
              <a:lnSpc>
                <a:spcPct val="100000"/>
              </a:lnSpc>
              <a:spcBef>
                <a:spcPts val="320"/>
              </a:spcBef>
              <a:spcAft>
                <a:spcPts val="0"/>
              </a:spcAft>
              <a:buSzPts val="2200"/>
              <a:buChar char="•"/>
            </a:pPr>
            <a:r>
              <a:rPr lang="en" sz="2200">
                <a:latin typeface="Arial"/>
                <a:ea typeface="Arial"/>
                <a:cs typeface="Arial"/>
                <a:sym typeface="Arial"/>
              </a:rPr>
              <a:t>A </a:t>
            </a:r>
            <a:r>
              <a:rPr lang="en" sz="2200" b="1">
                <a:latin typeface="Arial"/>
                <a:ea typeface="Arial"/>
                <a:cs typeface="Arial"/>
                <a:sym typeface="Arial"/>
              </a:rPr>
              <a:t>Service</a:t>
            </a:r>
            <a:r>
              <a:rPr lang="en" sz="2200">
                <a:latin typeface="Arial"/>
                <a:ea typeface="Arial"/>
                <a:cs typeface="Arial"/>
                <a:sym typeface="Arial"/>
              </a:rPr>
              <a:t>:</a:t>
            </a:r>
            <a:endParaRPr sz="2200">
              <a:latin typeface="Arial"/>
              <a:ea typeface="Arial"/>
              <a:cs typeface="Arial"/>
              <a:sym typeface="Arial"/>
            </a:endParaRPr>
          </a:p>
          <a:p>
            <a:pPr marL="742950" lvl="1" indent="-311150" algn="l" rtl="0">
              <a:lnSpc>
                <a:spcPct val="100000"/>
              </a:lnSpc>
              <a:spcBef>
                <a:spcPts val="360"/>
              </a:spcBef>
              <a:spcAft>
                <a:spcPts val="0"/>
              </a:spcAft>
              <a:buSzPts val="2200"/>
              <a:buChar char="–"/>
            </a:pPr>
            <a:r>
              <a:rPr lang="en" sz="2200">
                <a:latin typeface="Arial"/>
                <a:ea typeface="Arial"/>
                <a:cs typeface="Arial"/>
                <a:sym typeface="Arial"/>
              </a:rPr>
              <a:t>Should be part of the Ubiquitous Language</a:t>
            </a:r>
            <a:endParaRPr sz="2200">
              <a:latin typeface="Arial"/>
              <a:ea typeface="Arial"/>
              <a:cs typeface="Arial"/>
              <a:sym typeface="Arial"/>
            </a:endParaRPr>
          </a:p>
          <a:p>
            <a:pPr marL="742950" lvl="1" indent="-311150" algn="l" rtl="0">
              <a:lnSpc>
                <a:spcPct val="100000"/>
              </a:lnSpc>
              <a:spcBef>
                <a:spcPts val="360"/>
              </a:spcBef>
              <a:spcAft>
                <a:spcPts val="0"/>
              </a:spcAft>
              <a:buSzPts val="2200"/>
              <a:buChar char="–"/>
            </a:pPr>
            <a:r>
              <a:rPr lang="en" sz="2200">
                <a:latin typeface="Arial"/>
                <a:ea typeface="Arial"/>
                <a:cs typeface="Arial"/>
                <a:sym typeface="Arial"/>
              </a:rPr>
              <a:t>Contains operations that don’t seem to fit in an Entity</a:t>
            </a:r>
            <a:endParaRPr sz="2200">
              <a:latin typeface="Arial"/>
              <a:ea typeface="Arial"/>
              <a:cs typeface="Arial"/>
              <a:sym typeface="Arial"/>
            </a:endParaRPr>
          </a:p>
          <a:p>
            <a:pPr marL="742950" lvl="1" indent="-311150" algn="l" rtl="0">
              <a:lnSpc>
                <a:spcPct val="100000"/>
              </a:lnSpc>
              <a:spcBef>
                <a:spcPts val="360"/>
              </a:spcBef>
              <a:spcAft>
                <a:spcPts val="0"/>
              </a:spcAft>
              <a:buSzPts val="2200"/>
              <a:buChar char="–"/>
            </a:pPr>
            <a:r>
              <a:rPr lang="en" sz="2200">
                <a:latin typeface="Arial"/>
                <a:ea typeface="Arial"/>
                <a:cs typeface="Arial"/>
                <a:sym typeface="Arial"/>
              </a:rPr>
              <a:t>Often references multiple Entities</a:t>
            </a:r>
            <a:endParaRPr sz="2200">
              <a:latin typeface="Arial"/>
              <a:ea typeface="Arial"/>
              <a:cs typeface="Arial"/>
              <a:sym typeface="Arial"/>
            </a:endParaRPr>
          </a:p>
          <a:p>
            <a:pPr marL="742950" lvl="0" indent="0" algn="l" rtl="0">
              <a:lnSpc>
                <a:spcPct val="100000"/>
              </a:lnSpc>
              <a:spcBef>
                <a:spcPts val="320"/>
              </a:spcBef>
              <a:spcAft>
                <a:spcPts val="0"/>
              </a:spcAft>
              <a:buSzPts val="1600"/>
              <a:buNone/>
            </a:pPr>
            <a:endParaRPr sz="2200">
              <a:latin typeface="Arial"/>
              <a:ea typeface="Arial"/>
              <a:cs typeface="Arial"/>
              <a:sym typeface="Arial"/>
            </a:endParaRPr>
          </a:p>
          <a:p>
            <a:pPr marL="342900" lvl="0" indent="-342900" algn="l" rtl="0">
              <a:lnSpc>
                <a:spcPct val="100000"/>
              </a:lnSpc>
              <a:spcBef>
                <a:spcPts val="320"/>
              </a:spcBef>
              <a:spcAft>
                <a:spcPts val="0"/>
              </a:spcAft>
              <a:buSzPts val="2200"/>
              <a:buChar char="•"/>
            </a:pPr>
            <a:r>
              <a:rPr lang="en" sz="2200">
                <a:latin typeface="Arial"/>
                <a:ea typeface="Arial"/>
                <a:cs typeface="Arial"/>
                <a:sym typeface="Arial"/>
              </a:rPr>
              <a:t>Use cases include: </a:t>
            </a:r>
            <a:endParaRPr sz="2200">
              <a:latin typeface="Arial"/>
              <a:ea typeface="Arial"/>
              <a:cs typeface="Arial"/>
              <a:sym typeface="Arial"/>
            </a:endParaRPr>
          </a:p>
          <a:p>
            <a:pPr marL="742950" lvl="1" indent="-311150" algn="l" rtl="0">
              <a:lnSpc>
                <a:spcPct val="100000"/>
              </a:lnSpc>
              <a:spcBef>
                <a:spcPts val="360"/>
              </a:spcBef>
              <a:spcAft>
                <a:spcPts val="0"/>
              </a:spcAft>
              <a:buSzPts val="2200"/>
              <a:buChar char="–"/>
            </a:pPr>
            <a:r>
              <a:rPr lang="en" sz="2200">
                <a:latin typeface="Arial"/>
                <a:ea typeface="Arial"/>
                <a:cs typeface="Arial"/>
                <a:sym typeface="Arial"/>
              </a:rPr>
              <a:t>Calculations that require multiple entities</a:t>
            </a:r>
            <a:endParaRPr sz="2200">
              <a:latin typeface="Arial"/>
              <a:ea typeface="Arial"/>
              <a:cs typeface="Arial"/>
              <a:sym typeface="Arial"/>
            </a:endParaRPr>
          </a:p>
          <a:p>
            <a:pPr marL="742950" lvl="1" indent="-311150" algn="l" rtl="0">
              <a:lnSpc>
                <a:spcPct val="100000"/>
              </a:lnSpc>
              <a:spcBef>
                <a:spcPts val="360"/>
              </a:spcBef>
              <a:spcAft>
                <a:spcPts val="0"/>
              </a:spcAft>
              <a:buSzPts val="2200"/>
              <a:buChar char="–"/>
            </a:pPr>
            <a:r>
              <a:rPr lang="en" sz="2200">
                <a:latin typeface="Arial"/>
                <a:ea typeface="Arial"/>
                <a:cs typeface="Arial"/>
                <a:sym typeface="Arial"/>
              </a:rPr>
              <a:t>Transformation/Translation that maps one entity or value object to another</a:t>
            </a:r>
            <a:endParaRPr sz="2200">
              <a:latin typeface="Arial"/>
              <a:ea typeface="Arial"/>
              <a:cs typeface="Arial"/>
              <a:sym typeface="Arial"/>
            </a:endParaRPr>
          </a:p>
          <a:p>
            <a:pPr marL="742950" lvl="1" indent="-311150" algn="l" rtl="0">
              <a:lnSpc>
                <a:spcPct val="100000"/>
              </a:lnSpc>
              <a:spcBef>
                <a:spcPts val="360"/>
              </a:spcBef>
              <a:spcAft>
                <a:spcPts val="0"/>
              </a:spcAft>
              <a:buSzPts val="2200"/>
              <a:buChar char="–"/>
            </a:pPr>
            <a:r>
              <a:rPr lang="en" sz="2200">
                <a:latin typeface="Arial"/>
                <a:ea typeface="Arial"/>
                <a:cs typeface="Arial"/>
                <a:sym typeface="Arial"/>
              </a:rPr>
              <a:t>Commands that affect more than one entity (</a:t>
            </a:r>
            <a:r>
              <a:rPr lang="en" sz="2200" i="1">
                <a:solidFill>
                  <a:srgbClr val="A61C00"/>
                </a:solidFill>
                <a:latin typeface="Arial"/>
                <a:ea typeface="Arial"/>
                <a:cs typeface="Arial"/>
                <a:sym typeface="Arial"/>
              </a:rPr>
              <a:t>warning!</a:t>
            </a:r>
            <a:r>
              <a:rPr lang="en" sz="2200">
                <a:latin typeface="Arial"/>
                <a:ea typeface="Arial"/>
                <a:cs typeface="Arial"/>
                <a:sym typeface="Arial"/>
              </a:rPr>
              <a:t>)</a:t>
            </a:r>
            <a:endParaRPr sz="2200">
              <a:latin typeface="Arial"/>
              <a:ea typeface="Arial"/>
              <a:cs typeface="Arial"/>
              <a:sym typeface="Arial"/>
            </a:endParaRPr>
          </a:p>
        </p:txBody>
      </p:sp>
      <p:sp>
        <p:nvSpPr>
          <p:cNvPr id="1244" name="Google Shape;1244;p102"/>
          <p:cNvSpPr txBox="1">
            <a:spLocks noGrp="1"/>
          </p:cNvSpPr>
          <p:nvPr>
            <p:ph type="sldNum" idx="12"/>
          </p:nvPr>
        </p:nvSpPr>
        <p:spPr>
          <a:xfrm>
            <a:off x="8158690" y="4828032"/>
            <a:ext cx="5250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102</a:t>
            </a:fld>
            <a:endParaRPr/>
          </a:p>
        </p:txBody>
      </p:sp>
      <p:sp>
        <p:nvSpPr>
          <p:cNvPr id="1245" name="Google Shape;1245;p102"/>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538C3F"/>
              </a:buClr>
              <a:buSzPts val="2000"/>
              <a:buFont typeface="Century Gothic"/>
              <a:buNone/>
            </a:pPr>
            <a:r>
              <a:rPr lang="en"/>
              <a:t>Services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43">
                                            <p:txEl>
                                              <p:pRg st="0" end="0"/>
                                            </p:txEl>
                                          </p:spTgt>
                                        </p:tgtEl>
                                        <p:attrNameLst>
                                          <p:attrName>style.visibility</p:attrName>
                                        </p:attrNameLst>
                                      </p:cBhvr>
                                      <p:to>
                                        <p:strVal val="visible"/>
                                      </p:to>
                                    </p:set>
                                    <p:animEffect transition="in" filter="fade">
                                      <p:cBhvr>
                                        <p:cTn id="7" dur="1000"/>
                                        <p:tgtEl>
                                          <p:spTgt spid="12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43">
                                            <p:txEl>
                                              <p:pRg st="1" end="1"/>
                                            </p:txEl>
                                          </p:spTgt>
                                        </p:tgtEl>
                                        <p:attrNameLst>
                                          <p:attrName>style.visibility</p:attrName>
                                        </p:attrNameLst>
                                      </p:cBhvr>
                                      <p:to>
                                        <p:strVal val="visible"/>
                                      </p:to>
                                    </p:set>
                                    <p:animEffect transition="in" filter="fade">
                                      <p:cBhvr>
                                        <p:cTn id="12" dur="1000"/>
                                        <p:tgtEl>
                                          <p:spTgt spid="12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43">
                                            <p:txEl>
                                              <p:pRg st="2" end="2"/>
                                            </p:txEl>
                                          </p:spTgt>
                                        </p:tgtEl>
                                        <p:attrNameLst>
                                          <p:attrName>style.visibility</p:attrName>
                                        </p:attrNameLst>
                                      </p:cBhvr>
                                      <p:to>
                                        <p:strVal val="visible"/>
                                      </p:to>
                                    </p:set>
                                    <p:animEffect transition="in" filter="fade">
                                      <p:cBhvr>
                                        <p:cTn id="17" dur="1000"/>
                                        <p:tgtEl>
                                          <p:spTgt spid="124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43">
                                            <p:txEl>
                                              <p:pRg st="3" end="3"/>
                                            </p:txEl>
                                          </p:spTgt>
                                        </p:tgtEl>
                                        <p:attrNameLst>
                                          <p:attrName>style.visibility</p:attrName>
                                        </p:attrNameLst>
                                      </p:cBhvr>
                                      <p:to>
                                        <p:strVal val="visible"/>
                                      </p:to>
                                    </p:set>
                                    <p:animEffect transition="in" filter="fade">
                                      <p:cBhvr>
                                        <p:cTn id="22" dur="1000"/>
                                        <p:tgtEl>
                                          <p:spTgt spid="124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43">
                                            <p:txEl>
                                              <p:pRg st="4" end="4"/>
                                            </p:txEl>
                                          </p:spTgt>
                                        </p:tgtEl>
                                        <p:attrNameLst>
                                          <p:attrName>style.visibility</p:attrName>
                                        </p:attrNameLst>
                                      </p:cBhvr>
                                      <p:to>
                                        <p:strVal val="visible"/>
                                      </p:to>
                                    </p:set>
                                    <p:animEffect transition="in" filter="fade">
                                      <p:cBhvr>
                                        <p:cTn id="27" dur="1000"/>
                                        <p:tgtEl>
                                          <p:spTgt spid="124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43">
                                            <p:txEl>
                                              <p:pRg st="5" end="5"/>
                                            </p:txEl>
                                          </p:spTgt>
                                        </p:tgtEl>
                                        <p:attrNameLst>
                                          <p:attrName>style.visibility</p:attrName>
                                        </p:attrNameLst>
                                      </p:cBhvr>
                                      <p:to>
                                        <p:strVal val="visible"/>
                                      </p:to>
                                    </p:set>
                                    <p:animEffect transition="in" filter="fade">
                                      <p:cBhvr>
                                        <p:cTn id="32" dur="1000"/>
                                        <p:tgtEl>
                                          <p:spTgt spid="124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43">
                                            <p:txEl>
                                              <p:pRg st="6" end="6"/>
                                            </p:txEl>
                                          </p:spTgt>
                                        </p:tgtEl>
                                        <p:attrNameLst>
                                          <p:attrName>style.visibility</p:attrName>
                                        </p:attrNameLst>
                                      </p:cBhvr>
                                      <p:to>
                                        <p:strVal val="visible"/>
                                      </p:to>
                                    </p:set>
                                    <p:animEffect transition="in" filter="fade">
                                      <p:cBhvr>
                                        <p:cTn id="37" dur="1000"/>
                                        <p:tgtEl>
                                          <p:spTgt spid="124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43">
                                            <p:txEl>
                                              <p:pRg st="7" end="7"/>
                                            </p:txEl>
                                          </p:spTgt>
                                        </p:tgtEl>
                                        <p:attrNameLst>
                                          <p:attrName>style.visibility</p:attrName>
                                        </p:attrNameLst>
                                      </p:cBhvr>
                                      <p:to>
                                        <p:strVal val="visible"/>
                                      </p:to>
                                    </p:set>
                                    <p:animEffect transition="in" filter="fade">
                                      <p:cBhvr>
                                        <p:cTn id="42" dur="1000"/>
                                        <p:tgtEl>
                                          <p:spTgt spid="124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43">
                                            <p:txEl>
                                              <p:pRg st="8" end="8"/>
                                            </p:txEl>
                                          </p:spTgt>
                                        </p:tgtEl>
                                        <p:attrNameLst>
                                          <p:attrName>style.visibility</p:attrName>
                                        </p:attrNameLst>
                                      </p:cBhvr>
                                      <p:to>
                                        <p:strVal val="visible"/>
                                      </p:to>
                                    </p:set>
                                    <p:animEffect transition="in" filter="fade">
                                      <p:cBhvr>
                                        <p:cTn id="47" dur="1000"/>
                                        <p:tgtEl>
                                          <p:spTgt spid="124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249"/>
        <p:cNvGrpSpPr/>
        <p:nvPr/>
      </p:nvGrpSpPr>
      <p:grpSpPr>
        <a:xfrm>
          <a:off x="0" y="0"/>
          <a:ext cx="0" cy="0"/>
          <a:chOff x="0" y="0"/>
          <a:chExt cx="0" cy="0"/>
        </a:xfrm>
      </p:grpSpPr>
      <p:sp>
        <p:nvSpPr>
          <p:cNvPr id="1250" name="Google Shape;1250;p103"/>
          <p:cNvSpPr txBox="1">
            <a:spLocks noGrp="1"/>
          </p:cNvSpPr>
          <p:nvPr>
            <p:ph type="body" idx="1"/>
          </p:nvPr>
        </p:nvSpPr>
        <p:spPr>
          <a:xfrm>
            <a:off x="880800" y="597000"/>
            <a:ext cx="7816200" cy="3862500"/>
          </a:xfrm>
          <a:prstGeom prst="rect">
            <a:avLst/>
          </a:prstGeom>
          <a:noFill/>
          <a:ln>
            <a:noFill/>
          </a:ln>
        </p:spPr>
        <p:txBody>
          <a:bodyPr spcFirstLastPara="1" wrap="square" lIns="0" tIns="45700" rIns="0" bIns="45700" anchor="t" anchorCtr="0">
            <a:noAutofit/>
          </a:bodyPr>
          <a:lstStyle/>
          <a:p>
            <a:pPr marL="0" lvl="0" indent="0" algn="l" rtl="0">
              <a:lnSpc>
                <a:spcPct val="100000"/>
              </a:lnSpc>
              <a:spcBef>
                <a:spcPts val="320"/>
              </a:spcBef>
              <a:spcAft>
                <a:spcPts val="0"/>
              </a:spcAft>
              <a:buSzPts val="1600"/>
              <a:buNone/>
            </a:pPr>
            <a:r>
              <a:rPr lang="en" sz="1200" i="1">
                <a:solidFill>
                  <a:srgbClr val="38761D"/>
                </a:solidFill>
                <a:highlight>
                  <a:schemeClr val="lt1"/>
                </a:highlight>
                <a:latin typeface="Courier New"/>
                <a:ea typeface="Courier New"/>
                <a:cs typeface="Courier New"/>
                <a:sym typeface="Courier New"/>
              </a:rPr>
              <a:t>/**</a:t>
            </a:r>
            <a:endParaRPr sz="1200" i="1">
              <a:solidFill>
                <a:srgbClr val="38761D"/>
              </a:solidFill>
              <a:highlight>
                <a:schemeClr val="lt1"/>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200" i="1">
                <a:solidFill>
                  <a:srgbClr val="38761D"/>
                </a:solidFill>
                <a:highlight>
                  <a:schemeClr val="lt1"/>
                </a:highlight>
                <a:latin typeface="Courier New"/>
                <a:ea typeface="Courier New"/>
                <a:cs typeface="Courier New"/>
                <a:sym typeface="Courier New"/>
              </a:rPr>
              <a:t> * Operates on more than one entity of the same type.</a:t>
            </a:r>
            <a:endParaRPr sz="1200" i="1">
              <a:solidFill>
                <a:srgbClr val="38761D"/>
              </a:solidFill>
              <a:highlight>
                <a:schemeClr val="lt1"/>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200" i="1">
                <a:solidFill>
                  <a:srgbClr val="38761D"/>
                </a:solidFill>
                <a:highlight>
                  <a:schemeClr val="lt1"/>
                </a:highlight>
                <a:latin typeface="Courier New"/>
                <a:ea typeface="Courier New"/>
                <a:cs typeface="Courier New"/>
                <a:sym typeface="Courier New"/>
              </a:rPr>
              <a:t> */</a:t>
            </a:r>
            <a:endParaRPr sz="1200" i="1">
              <a:solidFill>
                <a:srgbClr val="38761D"/>
              </a:solidFill>
              <a:highlight>
                <a:schemeClr val="lt1"/>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200" b="1">
                <a:solidFill>
                  <a:srgbClr val="000080"/>
                </a:solidFill>
                <a:highlight>
                  <a:srgbClr val="FFFFFF"/>
                </a:highlight>
                <a:latin typeface="Courier New"/>
                <a:ea typeface="Courier New"/>
                <a:cs typeface="Courier New"/>
                <a:sym typeface="Courier New"/>
              </a:rPr>
              <a:t>public class </a:t>
            </a:r>
            <a:r>
              <a:rPr lang="en" sz="1200">
                <a:solidFill>
                  <a:srgbClr val="000000"/>
                </a:solidFill>
                <a:highlight>
                  <a:srgbClr val="FFFFFF"/>
                </a:highlight>
                <a:latin typeface="Courier New"/>
                <a:ea typeface="Courier New"/>
                <a:cs typeface="Courier New"/>
                <a:sym typeface="Courier New"/>
              </a:rPr>
              <a:t>DemographicService {</a:t>
            </a:r>
            <a:endParaRPr sz="12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200">
                <a:solidFill>
                  <a:srgbClr val="000000"/>
                </a:solidFill>
                <a:highlight>
                  <a:srgbClr val="FFFFFF"/>
                </a:highlight>
                <a:latin typeface="Courier New"/>
                <a:ea typeface="Courier New"/>
                <a:cs typeface="Courier New"/>
                <a:sym typeface="Courier New"/>
              </a:rPr>
              <a:t>   </a:t>
            </a:r>
            <a:r>
              <a:rPr lang="en" sz="1200" b="1">
                <a:solidFill>
                  <a:srgbClr val="000080"/>
                </a:solidFill>
                <a:highlight>
                  <a:srgbClr val="FFFFFF"/>
                </a:highlight>
                <a:latin typeface="Courier New"/>
                <a:ea typeface="Courier New"/>
                <a:cs typeface="Courier New"/>
                <a:sym typeface="Courier New"/>
              </a:rPr>
              <a:t>public double </a:t>
            </a:r>
            <a:r>
              <a:rPr lang="en" sz="1200">
                <a:solidFill>
                  <a:srgbClr val="000000"/>
                </a:solidFill>
                <a:highlight>
                  <a:srgbClr val="FFFFFF"/>
                </a:highlight>
                <a:latin typeface="Courier New"/>
                <a:ea typeface="Courier New"/>
                <a:cs typeface="Courier New"/>
                <a:sym typeface="Courier New"/>
              </a:rPr>
              <a:t>calculateAverageAge(Collection&lt;Customer&gt; customers) {</a:t>
            </a:r>
            <a:endParaRPr sz="12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200">
                <a:solidFill>
                  <a:srgbClr val="000000"/>
                </a:solidFill>
                <a:highlight>
                  <a:srgbClr val="FFFFFF"/>
                </a:highlight>
                <a:latin typeface="Courier New"/>
                <a:ea typeface="Courier New"/>
                <a:cs typeface="Courier New"/>
                <a:sym typeface="Courier New"/>
              </a:rPr>
              <a:t>       </a:t>
            </a:r>
            <a:r>
              <a:rPr lang="en" sz="1200" i="1">
                <a:solidFill>
                  <a:srgbClr val="38761D"/>
                </a:solidFill>
                <a:highlight>
                  <a:srgbClr val="FFFFFF"/>
                </a:highlight>
                <a:latin typeface="Courier New"/>
                <a:ea typeface="Courier New"/>
                <a:cs typeface="Courier New"/>
                <a:sym typeface="Courier New"/>
              </a:rPr>
              <a:t>// return the average age</a:t>
            </a:r>
            <a:endParaRPr sz="1200" i="1">
              <a:solidFill>
                <a:srgbClr val="38761D"/>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200" i="1">
                <a:solidFill>
                  <a:srgbClr val="808080"/>
                </a:solidFill>
                <a:highlight>
                  <a:srgbClr val="FFFFFF"/>
                </a:highlight>
                <a:latin typeface="Courier New"/>
                <a:ea typeface="Courier New"/>
                <a:cs typeface="Courier New"/>
                <a:sym typeface="Courier New"/>
              </a:rPr>
              <a:t>   </a:t>
            </a:r>
            <a:r>
              <a:rPr lang="en" sz="1200">
                <a:solidFill>
                  <a:srgbClr val="000000"/>
                </a:solidFill>
                <a:highlight>
                  <a:srgbClr val="FFFFFF"/>
                </a:highlight>
                <a:latin typeface="Courier New"/>
                <a:ea typeface="Courier New"/>
                <a:cs typeface="Courier New"/>
                <a:sym typeface="Courier New"/>
              </a:rPr>
              <a:t>}</a:t>
            </a:r>
            <a:endParaRPr sz="12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200">
                <a:solidFill>
                  <a:srgbClr val="000000"/>
                </a:solidFill>
                <a:highlight>
                  <a:srgbClr val="FFFFFF"/>
                </a:highlight>
                <a:latin typeface="Courier New"/>
                <a:ea typeface="Courier New"/>
                <a:cs typeface="Courier New"/>
                <a:sym typeface="Courier New"/>
              </a:rPr>
              <a:t>}</a:t>
            </a:r>
            <a:endParaRPr sz="12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endParaRPr sz="12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200" i="1">
                <a:solidFill>
                  <a:srgbClr val="38761D"/>
                </a:solidFill>
                <a:highlight>
                  <a:schemeClr val="lt1"/>
                </a:highlight>
                <a:latin typeface="Courier New"/>
                <a:ea typeface="Courier New"/>
                <a:cs typeface="Courier New"/>
                <a:sym typeface="Courier New"/>
              </a:rPr>
              <a:t>/**</a:t>
            </a:r>
            <a:endParaRPr sz="1200" i="1">
              <a:solidFill>
                <a:srgbClr val="38761D"/>
              </a:solidFill>
              <a:highlight>
                <a:schemeClr val="lt1"/>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200" i="1">
                <a:solidFill>
                  <a:srgbClr val="38761D"/>
                </a:solidFill>
                <a:highlight>
                  <a:schemeClr val="lt1"/>
                </a:highlight>
                <a:latin typeface="Courier New"/>
                <a:ea typeface="Courier New"/>
                <a:cs typeface="Courier New"/>
                <a:sym typeface="Courier New"/>
              </a:rPr>
              <a:t> * Operates multiple entities of a different type.</a:t>
            </a:r>
            <a:endParaRPr sz="1200" i="1">
              <a:solidFill>
                <a:srgbClr val="38761D"/>
              </a:solidFill>
              <a:highlight>
                <a:schemeClr val="lt1"/>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200" i="1">
                <a:solidFill>
                  <a:srgbClr val="38761D"/>
                </a:solidFill>
                <a:highlight>
                  <a:schemeClr val="lt1"/>
                </a:highlight>
                <a:latin typeface="Courier New"/>
                <a:ea typeface="Courier New"/>
                <a:cs typeface="Courier New"/>
                <a:sym typeface="Courier New"/>
              </a:rPr>
              <a:t> */</a:t>
            </a:r>
            <a:endParaRPr sz="1200">
              <a:solidFill>
                <a:srgbClr val="38761D"/>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200" b="1">
                <a:solidFill>
                  <a:srgbClr val="000080"/>
                </a:solidFill>
                <a:highlight>
                  <a:srgbClr val="FFFFFF"/>
                </a:highlight>
                <a:latin typeface="Courier New"/>
                <a:ea typeface="Courier New"/>
                <a:cs typeface="Courier New"/>
                <a:sym typeface="Courier New"/>
              </a:rPr>
              <a:t>public class </a:t>
            </a:r>
            <a:r>
              <a:rPr lang="en" sz="1200">
                <a:solidFill>
                  <a:srgbClr val="000000"/>
                </a:solidFill>
                <a:highlight>
                  <a:srgbClr val="FFFFFF"/>
                </a:highlight>
                <a:latin typeface="Courier New"/>
                <a:ea typeface="Courier New"/>
                <a:cs typeface="Courier New"/>
                <a:sym typeface="Courier New"/>
              </a:rPr>
              <a:t>AccountTransferService {</a:t>
            </a:r>
            <a:endParaRPr sz="12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200">
                <a:solidFill>
                  <a:srgbClr val="000000"/>
                </a:solidFill>
                <a:highlight>
                  <a:srgbClr val="FFFFFF"/>
                </a:highlight>
                <a:latin typeface="Courier New"/>
                <a:ea typeface="Courier New"/>
                <a:cs typeface="Courier New"/>
                <a:sym typeface="Courier New"/>
              </a:rPr>
              <a:t>   </a:t>
            </a:r>
            <a:r>
              <a:rPr lang="en" sz="1200" b="1">
                <a:solidFill>
                  <a:srgbClr val="000080"/>
                </a:solidFill>
                <a:highlight>
                  <a:srgbClr val="FFFFFF"/>
                </a:highlight>
                <a:latin typeface="Courier New"/>
                <a:ea typeface="Courier New"/>
                <a:cs typeface="Courier New"/>
                <a:sym typeface="Courier New"/>
              </a:rPr>
              <a:t>public void </a:t>
            </a:r>
            <a:r>
              <a:rPr lang="en" sz="1200">
                <a:solidFill>
                  <a:srgbClr val="000000"/>
                </a:solidFill>
                <a:highlight>
                  <a:srgbClr val="FFFFFF"/>
                </a:highlight>
                <a:latin typeface="Courier New"/>
                <a:ea typeface="Courier New"/>
                <a:cs typeface="Courier New"/>
                <a:sym typeface="Courier New"/>
              </a:rPr>
              <a:t>transferFunds(Account fromAccount, Account toAccount, Money amount) {</a:t>
            </a:r>
            <a:endParaRPr sz="12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200">
                <a:solidFill>
                  <a:srgbClr val="000000"/>
                </a:solidFill>
                <a:highlight>
                  <a:srgbClr val="FFFFFF"/>
                </a:highlight>
                <a:latin typeface="Courier New"/>
                <a:ea typeface="Courier New"/>
                <a:cs typeface="Courier New"/>
                <a:sym typeface="Courier New"/>
              </a:rPr>
              <a:t>       </a:t>
            </a:r>
            <a:r>
              <a:rPr lang="en" sz="1200" i="1">
                <a:solidFill>
                  <a:srgbClr val="38761D"/>
                </a:solidFill>
                <a:highlight>
                  <a:srgbClr val="FFFFFF"/>
                </a:highlight>
                <a:latin typeface="Courier New"/>
                <a:ea typeface="Courier New"/>
                <a:cs typeface="Courier New"/>
                <a:sym typeface="Courier New"/>
              </a:rPr>
              <a:t>// transfer the funds</a:t>
            </a:r>
            <a:endParaRPr sz="1200" i="1">
              <a:solidFill>
                <a:srgbClr val="38761D"/>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200" i="1">
                <a:solidFill>
                  <a:srgbClr val="808080"/>
                </a:solidFill>
                <a:highlight>
                  <a:srgbClr val="FFFFFF"/>
                </a:highlight>
                <a:latin typeface="Courier New"/>
                <a:ea typeface="Courier New"/>
                <a:cs typeface="Courier New"/>
                <a:sym typeface="Courier New"/>
              </a:rPr>
              <a:t>   </a:t>
            </a:r>
            <a:r>
              <a:rPr lang="en" sz="1200">
                <a:solidFill>
                  <a:srgbClr val="000000"/>
                </a:solidFill>
                <a:highlight>
                  <a:srgbClr val="FFFFFF"/>
                </a:highlight>
                <a:latin typeface="Courier New"/>
                <a:ea typeface="Courier New"/>
                <a:cs typeface="Courier New"/>
                <a:sym typeface="Courier New"/>
              </a:rPr>
              <a:t>}</a:t>
            </a:r>
            <a:endParaRPr sz="12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200">
                <a:solidFill>
                  <a:srgbClr val="000000"/>
                </a:solidFill>
                <a:highlight>
                  <a:srgbClr val="FFFFFF"/>
                </a:highlight>
                <a:latin typeface="Courier New"/>
                <a:ea typeface="Courier New"/>
                <a:cs typeface="Courier New"/>
                <a:sym typeface="Courier New"/>
              </a:rPr>
              <a:t>}</a:t>
            </a:r>
            <a:endParaRPr sz="12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endParaRPr sz="14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endParaRPr sz="14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endParaRPr/>
          </a:p>
        </p:txBody>
      </p:sp>
      <p:sp>
        <p:nvSpPr>
          <p:cNvPr id="1251" name="Google Shape;1251;p103"/>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2000"/>
              <a:buNone/>
            </a:pPr>
            <a:r>
              <a:rPr lang="en"/>
              <a:t>Service</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sp>
        <p:nvSpPr>
          <p:cNvPr id="1256" name="Google Shape;1256;p104"/>
          <p:cNvSpPr txBox="1">
            <a:spLocks noGrp="1"/>
          </p:cNvSpPr>
          <p:nvPr>
            <p:ph type="sldNum" idx="12"/>
          </p:nvPr>
        </p:nvSpPr>
        <p:spPr>
          <a:xfrm>
            <a:off x="8158690" y="4828032"/>
            <a:ext cx="5250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104</a:t>
            </a:fld>
            <a:endParaRPr/>
          </a:p>
        </p:txBody>
      </p:sp>
      <p:sp>
        <p:nvSpPr>
          <p:cNvPr id="1257" name="Google Shape;1257;p104"/>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538C3F"/>
              </a:buClr>
              <a:buSzPts val="2000"/>
              <a:buFont typeface="Century Gothic"/>
              <a:buNone/>
            </a:pPr>
            <a:r>
              <a:rPr lang="en"/>
              <a:t>Modules</a:t>
            </a:r>
            <a:endParaRPr/>
          </a:p>
        </p:txBody>
      </p:sp>
      <p:pic>
        <p:nvPicPr>
          <p:cNvPr id="1258" name="Google Shape;1258;p104"/>
          <p:cNvPicPr preferRelativeResize="0"/>
          <p:nvPr/>
        </p:nvPicPr>
        <p:blipFill rotWithShape="1">
          <a:blip r:embed="rId3">
            <a:alphaModFix/>
          </a:blip>
          <a:srcRect/>
          <a:stretch/>
        </p:blipFill>
        <p:spPr>
          <a:xfrm>
            <a:off x="6011125" y="236350"/>
            <a:ext cx="2989150" cy="2989150"/>
          </a:xfrm>
          <a:prstGeom prst="rect">
            <a:avLst/>
          </a:prstGeom>
          <a:noFill/>
          <a:ln>
            <a:noFill/>
          </a:ln>
        </p:spPr>
      </p:pic>
      <p:sp>
        <p:nvSpPr>
          <p:cNvPr id="1259" name="Google Shape;1259;p104"/>
          <p:cNvSpPr txBox="1"/>
          <p:nvPr/>
        </p:nvSpPr>
        <p:spPr>
          <a:xfrm>
            <a:off x="459475" y="520800"/>
            <a:ext cx="5636400" cy="1724700"/>
          </a:xfrm>
          <a:prstGeom prst="rect">
            <a:avLst/>
          </a:prstGeom>
          <a:noFill/>
          <a:ln>
            <a:noFill/>
          </a:ln>
        </p:spPr>
        <p:txBody>
          <a:bodyPr spcFirstLastPara="1" wrap="square" lIns="91425" tIns="91425" rIns="91425" bIns="91425" anchor="t" anchorCtr="0">
            <a:noAutofit/>
          </a:bodyPr>
          <a:lstStyle/>
          <a:p>
            <a:pPr marL="342900" marR="0" lvl="0" indent="-342900" algn="l" rtl="0">
              <a:lnSpc>
                <a:spcPct val="100000"/>
              </a:lnSpc>
              <a:spcBef>
                <a:spcPts val="0"/>
              </a:spcBef>
              <a:spcAft>
                <a:spcPts val="0"/>
              </a:spcAft>
              <a:buClr>
                <a:srgbClr val="181818"/>
              </a:buClr>
              <a:buSzPts val="1600"/>
              <a:buFont typeface="Arial"/>
              <a:buChar char="•"/>
            </a:pPr>
            <a:r>
              <a:rPr lang="en" sz="1600" b="0" i="0" u="none" strike="noStrike" cap="none">
                <a:solidFill>
                  <a:srgbClr val="181818"/>
                </a:solidFill>
                <a:latin typeface="Arial"/>
                <a:ea typeface="Arial"/>
                <a:cs typeface="Arial"/>
                <a:sym typeface="Arial"/>
              </a:rPr>
              <a:t>A </a:t>
            </a:r>
            <a:r>
              <a:rPr lang="en" sz="1600" b="1" i="0" u="none" strike="noStrike" cap="none">
                <a:solidFill>
                  <a:srgbClr val="181818"/>
                </a:solidFill>
                <a:latin typeface="Arial"/>
                <a:ea typeface="Arial"/>
                <a:cs typeface="Arial"/>
                <a:sym typeface="Arial"/>
              </a:rPr>
              <a:t>Module</a:t>
            </a:r>
            <a:r>
              <a:rPr lang="en" sz="1600" b="0" i="0" u="none" strike="noStrike" cap="none">
                <a:solidFill>
                  <a:srgbClr val="181818"/>
                </a:solidFill>
                <a:latin typeface="Arial"/>
                <a:ea typeface="Arial"/>
                <a:cs typeface="Arial"/>
                <a:sym typeface="Arial"/>
              </a:rPr>
              <a:t> is used to subdivide a domain</a:t>
            </a:r>
            <a:endParaRPr sz="1600" b="0" i="0" u="none" strike="noStrike" cap="none">
              <a:solidFill>
                <a:srgbClr val="181818"/>
              </a:solidFill>
              <a:latin typeface="Arial"/>
              <a:ea typeface="Arial"/>
              <a:cs typeface="Arial"/>
              <a:sym typeface="Arial"/>
            </a:endParaRPr>
          </a:p>
          <a:p>
            <a:pPr marL="742950" marR="0" lvl="1" indent="-285750" algn="l" rtl="0">
              <a:lnSpc>
                <a:spcPct val="100000"/>
              </a:lnSpc>
              <a:spcBef>
                <a:spcPts val="0"/>
              </a:spcBef>
              <a:spcAft>
                <a:spcPts val="0"/>
              </a:spcAft>
              <a:buClr>
                <a:schemeClr val="dk1"/>
              </a:buClr>
              <a:buSzPts val="1800"/>
              <a:buFont typeface="Arial"/>
              <a:buChar char="–"/>
            </a:pPr>
            <a:r>
              <a:rPr lang="en" sz="1400" b="0" i="0" u="none" strike="noStrike" cap="none">
                <a:solidFill>
                  <a:schemeClr val="dk1"/>
                </a:solidFill>
                <a:latin typeface="Arial"/>
                <a:ea typeface="Arial"/>
                <a:cs typeface="Arial"/>
                <a:sym typeface="Arial"/>
              </a:rPr>
              <a:t>Part of the Ubiquitous Language</a:t>
            </a:r>
            <a:endParaRPr sz="1400" b="0" i="0" u="none" strike="noStrike" cap="none">
              <a:solidFill>
                <a:schemeClr val="dk1"/>
              </a:solidFill>
              <a:latin typeface="Arial"/>
              <a:ea typeface="Arial"/>
              <a:cs typeface="Arial"/>
              <a:sym typeface="Arial"/>
            </a:endParaRPr>
          </a:p>
          <a:p>
            <a:pPr marL="742950" marR="0" lvl="1" indent="-285750" algn="l" rtl="0">
              <a:lnSpc>
                <a:spcPct val="100000"/>
              </a:lnSpc>
              <a:spcBef>
                <a:spcPts val="0"/>
              </a:spcBef>
              <a:spcAft>
                <a:spcPts val="0"/>
              </a:spcAft>
              <a:buClr>
                <a:schemeClr val="dk1"/>
              </a:buClr>
              <a:buSzPts val="1800"/>
              <a:buFont typeface="Arial"/>
              <a:buChar char="–"/>
            </a:pPr>
            <a:r>
              <a:rPr lang="en" sz="1400" b="0" i="0" u="none" strike="noStrike" cap="none">
                <a:solidFill>
                  <a:schemeClr val="dk1"/>
                </a:solidFill>
                <a:latin typeface="Arial"/>
                <a:ea typeface="Arial"/>
                <a:cs typeface="Arial"/>
                <a:sym typeface="Arial"/>
              </a:rPr>
              <a:t>Groups related concepts and objects</a:t>
            </a:r>
            <a:endParaRPr sz="1400" b="0" i="0" u="none" strike="noStrike" cap="none">
              <a:solidFill>
                <a:schemeClr val="dk1"/>
              </a:solidFill>
              <a:latin typeface="Arial"/>
              <a:ea typeface="Arial"/>
              <a:cs typeface="Arial"/>
              <a:sym typeface="Arial"/>
            </a:endParaRPr>
          </a:p>
          <a:p>
            <a:pPr marL="742950" marR="0" lvl="1" indent="-285750" algn="l" rtl="0">
              <a:lnSpc>
                <a:spcPct val="100000"/>
              </a:lnSpc>
              <a:spcBef>
                <a:spcPts val="280"/>
              </a:spcBef>
              <a:spcAft>
                <a:spcPts val="0"/>
              </a:spcAft>
              <a:buClr>
                <a:schemeClr val="dk1"/>
              </a:buClr>
              <a:buSzPts val="1400"/>
              <a:buFont typeface="Arial"/>
              <a:buChar char="–"/>
            </a:pPr>
            <a:r>
              <a:rPr lang="en" sz="1400" b="0" i="0" u="none" strike="noStrike" cap="none">
                <a:solidFill>
                  <a:schemeClr val="dk1"/>
                </a:solidFill>
                <a:latin typeface="Arial"/>
                <a:ea typeface="Arial"/>
                <a:cs typeface="Arial"/>
                <a:sym typeface="Arial"/>
              </a:rPr>
              <a:t>It should group related concepts and objects</a:t>
            </a:r>
            <a:endParaRPr sz="1400" b="0" i="0" u="none" strike="noStrike" cap="none">
              <a:solidFill>
                <a:schemeClr val="dk1"/>
              </a:solidFill>
              <a:latin typeface="Arial"/>
              <a:ea typeface="Arial"/>
              <a:cs typeface="Arial"/>
              <a:sym typeface="Arial"/>
            </a:endParaRPr>
          </a:p>
          <a:p>
            <a:pPr marL="742950" marR="0" lvl="1" indent="-285750" algn="l" rtl="0">
              <a:lnSpc>
                <a:spcPct val="100000"/>
              </a:lnSpc>
              <a:spcBef>
                <a:spcPts val="280"/>
              </a:spcBef>
              <a:spcAft>
                <a:spcPts val="0"/>
              </a:spcAft>
              <a:buClr>
                <a:schemeClr val="dk1"/>
              </a:buClr>
              <a:buSzPts val="1400"/>
              <a:buFont typeface="Arial"/>
              <a:buChar char="–"/>
            </a:pPr>
            <a:r>
              <a:rPr lang="en" sz="1400" b="0" i="0" u="none" strike="noStrike" cap="none">
                <a:solidFill>
                  <a:schemeClr val="dk1"/>
                </a:solidFill>
                <a:latin typeface="Arial"/>
                <a:ea typeface="Arial"/>
                <a:cs typeface="Arial"/>
                <a:sym typeface="Arial"/>
              </a:rPr>
              <a:t>Think of this as a business grouping, not a program grouping</a:t>
            </a:r>
            <a:endParaRPr sz="1400" b="0" i="0" u="none" strike="noStrike" cap="none">
              <a:solidFill>
                <a:schemeClr val="dk1"/>
              </a:solidFill>
              <a:latin typeface="Arial"/>
              <a:ea typeface="Arial"/>
              <a:cs typeface="Arial"/>
              <a:sym typeface="Arial"/>
            </a:endParaRPr>
          </a:p>
        </p:txBody>
      </p:sp>
      <p:sp>
        <p:nvSpPr>
          <p:cNvPr id="1260" name="Google Shape;1260;p104"/>
          <p:cNvSpPr txBox="1"/>
          <p:nvPr/>
        </p:nvSpPr>
        <p:spPr>
          <a:xfrm>
            <a:off x="459475" y="2169300"/>
            <a:ext cx="5593800" cy="1623600"/>
          </a:xfrm>
          <a:prstGeom prst="rect">
            <a:avLst/>
          </a:prstGeom>
          <a:noFill/>
          <a:ln>
            <a:noFill/>
          </a:ln>
        </p:spPr>
        <p:txBody>
          <a:bodyPr spcFirstLastPara="1" wrap="square" lIns="91425" tIns="91425" rIns="91425" bIns="91425" anchor="t" anchorCtr="0">
            <a:noAutofit/>
          </a:bodyPr>
          <a:lstStyle/>
          <a:p>
            <a:pPr marL="342900" marR="0" lvl="0" indent="-342900" algn="l" rtl="0">
              <a:lnSpc>
                <a:spcPct val="100000"/>
              </a:lnSpc>
              <a:spcBef>
                <a:spcPts val="280"/>
              </a:spcBef>
              <a:spcAft>
                <a:spcPts val="0"/>
              </a:spcAft>
              <a:buClr>
                <a:srgbClr val="181818"/>
              </a:buClr>
              <a:buSzPts val="1600"/>
              <a:buFont typeface="Arial"/>
              <a:buChar char="•"/>
            </a:pPr>
            <a:r>
              <a:rPr lang="en" sz="1600" b="0" i="0" u="none" strike="noStrike" cap="none">
                <a:solidFill>
                  <a:srgbClr val="181818"/>
                </a:solidFill>
                <a:latin typeface="Arial"/>
                <a:ea typeface="Arial"/>
                <a:cs typeface="Arial"/>
                <a:sym typeface="Arial"/>
              </a:rPr>
              <a:t>Implemented in Java using </a:t>
            </a:r>
            <a:r>
              <a:rPr lang="en" sz="1600" b="1" i="0" u="none" strike="noStrike" cap="none">
                <a:solidFill>
                  <a:srgbClr val="181818"/>
                </a:solidFill>
                <a:latin typeface="Arial"/>
                <a:ea typeface="Arial"/>
                <a:cs typeface="Arial"/>
                <a:sym typeface="Arial"/>
              </a:rPr>
              <a:t>packages</a:t>
            </a:r>
            <a:endParaRPr sz="1600" b="1" i="0" u="none" strike="noStrike" cap="none">
              <a:solidFill>
                <a:srgbClr val="181818"/>
              </a:solidFill>
              <a:latin typeface="Arial"/>
              <a:ea typeface="Arial"/>
              <a:cs typeface="Arial"/>
              <a:sym typeface="Arial"/>
            </a:endParaRPr>
          </a:p>
          <a:p>
            <a:pPr marL="742950" marR="0" lvl="1" indent="-273050" algn="l" rtl="0">
              <a:lnSpc>
                <a:spcPct val="100000"/>
              </a:lnSpc>
              <a:spcBef>
                <a:spcPts val="320"/>
              </a:spcBef>
              <a:spcAft>
                <a:spcPts val="0"/>
              </a:spcAft>
              <a:buClr>
                <a:srgbClr val="181818"/>
              </a:buClr>
              <a:buSzPts val="1600"/>
              <a:buFont typeface="Arial"/>
              <a:buChar char="–"/>
            </a:pPr>
            <a:r>
              <a:rPr lang="en" sz="1400" b="0" i="0" u="none" strike="noStrike" cap="none">
                <a:solidFill>
                  <a:schemeClr val="dk1"/>
                </a:solidFill>
                <a:latin typeface="Arial"/>
                <a:ea typeface="Arial"/>
                <a:cs typeface="Arial"/>
                <a:sym typeface="Arial"/>
              </a:rPr>
              <a:t>Should be loosely coupled with other packages</a:t>
            </a:r>
            <a:endParaRPr sz="1400" b="0" i="0" u="none" strike="noStrike" cap="none">
              <a:solidFill>
                <a:schemeClr val="dk1"/>
              </a:solidFill>
              <a:latin typeface="Arial"/>
              <a:ea typeface="Arial"/>
              <a:cs typeface="Arial"/>
              <a:sym typeface="Arial"/>
            </a:endParaRPr>
          </a:p>
          <a:p>
            <a:pPr marL="742950" marR="0" lvl="1" indent="-285750" algn="l" rtl="0">
              <a:lnSpc>
                <a:spcPct val="100000"/>
              </a:lnSpc>
              <a:spcBef>
                <a:spcPts val="320"/>
              </a:spcBef>
              <a:spcAft>
                <a:spcPts val="0"/>
              </a:spcAft>
              <a:buClr>
                <a:schemeClr val="dk1"/>
              </a:buClr>
              <a:buSzPts val="1800"/>
              <a:buFont typeface="Arial"/>
              <a:buChar char="–"/>
            </a:pPr>
            <a:r>
              <a:rPr lang="en" sz="1400" b="0" i="0" u="none" strike="noStrike" cap="none">
                <a:solidFill>
                  <a:schemeClr val="dk1"/>
                </a:solidFill>
                <a:latin typeface="Arial"/>
                <a:ea typeface="Arial"/>
                <a:cs typeface="Arial"/>
                <a:sym typeface="Arial"/>
              </a:rPr>
              <a:t>Should reflect an “aggregate family”</a:t>
            </a:r>
            <a:endParaRPr sz="1400" b="0" i="0" u="none" strike="noStrike" cap="none">
              <a:solidFill>
                <a:schemeClr val="dk1"/>
              </a:solidFill>
              <a:latin typeface="Arial"/>
              <a:ea typeface="Arial"/>
              <a:cs typeface="Arial"/>
              <a:sym typeface="Arial"/>
            </a:endParaRPr>
          </a:p>
          <a:p>
            <a:pPr marL="742950" marR="0" lvl="1" indent="-285750" algn="l" rtl="0">
              <a:lnSpc>
                <a:spcPct val="100000"/>
              </a:lnSpc>
              <a:spcBef>
                <a:spcPts val="320"/>
              </a:spcBef>
              <a:spcAft>
                <a:spcPts val="0"/>
              </a:spcAft>
              <a:buClr>
                <a:schemeClr val="dk1"/>
              </a:buClr>
              <a:buSzPts val="1800"/>
              <a:buFont typeface="Arial"/>
              <a:buChar char="–"/>
            </a:pPr>
            <a:r>
              <a:rPr lang="en" sz="1400" b="0" i="0" u="none" strike="noStrike" cap="none">
                <a:solidFill>
                  <a:schemeClr val="dk1"/>
                </a:solidFill>
                <a:latin typeface="Arial"/>
                <a:ea typeface="Arial"/>
                <a:cs typeface="Arial"/>
                <a:sym typeface="Arial"/>
              </a:rPr>
              <a:t>Should </a:t>
            </a:r>
            <a:r>
              <a:rPr lang="en" sz="1400" b="1" i="0" u="none" strike="noStrike" cap="none">
                <a:solidFill>
                  <a:schemeClr val="dk1"/>
                </a:solidFill>
                <a:latin typeface="Arial"/>
                <a:ea typeface="Arial"/>
                <a:cs typeface="Arial"/>
                <a:sym typeface="Arial"/>
              </a:rPr>
              <a:t>not</a:t>
            </a:r>
            <a:r>
              <a:rPr lang="en" sz="1400" b="0" i="0" u="none" strike="noStrike" cap="none">
                <a:solidFill>
                  <a:schemeClr val="dk1"/>
                </a:solidFill>
                <a:latin typeface="Arial"/>
                <a:ea typeface="Arial"/>
                <a:cs typeface="Arial"/>
                <a:sym typeface="Arial"/>
              </a:rPr>
              <a:t> be by component type (entities, value objects, etc.)</a:t>
            </a:r>
            <a:endParaRPr sz="1400" b="0" i="0" u="none" strike="noStrike" cap="none">
              <a:solidFill>
                <a:srgbClr val="000000"/>
              </a:solidFill>
              <a:latin typeface="Arial"/>
              <a:ea typeface="Arial"/>
              <a:cs typeface="Arial"/>
              <a:sym typeface="Arial"/>
            </a:endParaRPr>
          </a:p>
        </p:txBody>
      </p:sp>
      <p:sp>
        <p:nvSpPr>
          <p:cNvPr id="1261" name="Google Shape;1261;p104"/>
          <p:cNvSpPr txBox="1"/>
          <p:nvPr/>
        </p:nvSpPr>
        <p:spPr>
          <a:xfrm>
            <a:off x="459475" y="3792900"/>
            <a:ext cx="5551500" cy="836100"/>
          </a:xfrm>
          <a:prstGeom prst="rect">
            <a:avLst/>
          </a:prstGeom>
          <a:noFill/>
          <a:ln>
            <a:noFill/>
          </a:ln>
        </p:spPr>
        <p:txBody>
          <a:bodyPr spcFirstLastPara="1" wrap="square" lIns="91425" tIns="91425" rIns="91425" bIns="91425" anchor="t" anchorCtr="0">
            <a:noAutofit/>
          </a:bodyPr>
          <a:lstStyle/>
          <a:p>
            <a:pPr marL="342900" marR="0" lvl="0" indent="-342900" algn="l" rtl="0">
              <a:lnSpc>
                <a:spcPct val="100000"/>
              </a:lnSpc>
              <a:spcBef>
                <a:spcPts val="320"/>
              </a:spcBef>
              <a:spcAft>
                <a:spcPts val="0"/>
              </a:spcAft>
              <a:buClr>
                <a:srgbClr val="181818"/>
              </a:buClr>
              <a:buSzPts val="1600"/>
              <a:buFont typeface="Arial"/>
              <a:buChar char="•"/>
            </a:pPr>
            <a:r>
              <a:rPr lang="en" sz="1600" b="0" i="0" u="none" strike="noStrike" cap="none">
                <a:solidFill>
                  <a:srgbClr val="181818"/>
                </a:solidFill>
                <a:latin typeface="Arial"/>
                <a:ea typeface="Arial"/>
                <a:cs typeface="Arial"/>
                <a:sym typeface="Arial"/>
              </a:rPr>
              <a:t>There’s no “official” right/wrong here… only guidelines</a:t>
            </a:r>
            <a:endParaRPr sz="1600" b="0" i="0" u="none" strike="noStrike" cap="none">
              <a:solidFill>
                <a:srgbClr val="181818"/>
              </a:solidFill>
              <a:latin typeface="Arial"/>
              <a:ea typeface="Arial"/>
              <a:cs typeface="Arial"/>
              <a:sym typeface="Arial"/>
            </a:endParaRPr>
          </a:p>
          <a:p>
            <a:pPr marL="742950" marR="0" lvl="1" indent="-285750" algn="l" rtl="0">
              <a:lnSpc>
                <a:spcPct val="100000"/>
              </a:lnSpc>
              <a:spcBef>
                <a:spcPts val="360"/>
              </a:spcBef>
              <a:spcAft>
                <a:spcPts val="0"/>
              </a:spcAft>
              <a:buClr>
                <a:schemeClr val="dk1"/>
              </a:buClr>
              <a:buSzPts val="1800"/>
              <a:buFont typeface="Arial"/>
              <a:buChar char="–"/>
            </a:pPr>
            <a:r>
              <a:rPr lang="en" sz="1400" b="0" i="0" u="none" strike="noStrike" cap="none">
                <a:solidFill>
                  <a:schemeClr val="dk1"/>
                </a:solidFill>
                <a:latin typeface="Arial"/>
                <a:ea typeface="Arial"/>
                <a:cs typeface="Arial"/>
                <a:sym typeface="Arial"/>
              </a:rPr>
              <a:t>Focus on domain first</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59"/>
                                        </p:tgtEl>
                                        <p:attrNameLst>
                                          <p:attrName>style.visibility</p:attrName>
                                        </p:attrNameLst>
                                      </p:cBhvr>
                                      <p:to>
                                        <p:strVal val="visible"/>
                                      </p:to>
                                    </p:set>
                                    <p:anim calcmode="lin" valueType="num">
                                      <p:cBhvr additive="base">
                                        <p:cTn id="7" dur="1000"/>
                                        <p:tgtEl>
                                          <p:spTgt spid="1259"/>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260"/>
                                        </p:tgtEl>
                                        <p:attrNameLst>
                                          <p:attrName>style.visibility</p:attrName>
                                        </p:attrNameLst>
                                      </p:cBhvr>
                                      <p:to>
                                        <p:strVal val="visible"/>
                                      </p:to>
                                    </p:set>
                                    <p:anim calcmode="lin" valueType="num">
                                      <p:cBhvr additive="base">
                                        <p:cTn id="12" dur="1000"/>
                                        <p:tgtEl>
                                          <p:spTgt spid="1260"/>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261"/>
                                        </p:tgtEl>
                                        <p:attrNameLst>
                                          <p:attrName>style.visibility</p:attrName>
                                        </p:attrNameLst>
                                      </p:cBhvr>
                                      <p:to>
                                        <p:strVal val="visible"/>
                                      </p:to>
                                    </p:set>
                                    <p:anim calcmode="lin" valueType="num">
                                      <p:cBhvr additive="base">
                                        <p:cTn id="17" dur="1000"/>
                                        <p:tgtEl>
                                          <p:spTgt spid="126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sp>
        <p:nvSpPr>
          <p:cNvPr id="1266" name="Google Shape;1266;p105"/>
          <p:cNvSpPr txBox="1">
            <a:spLocks noGrp="1"/>
          </p:cNvSpPr>
          <p:nvPr>
            <p:ph type="body" idx="1"/>
          </p:nvPr>
        </p:nvSpPr>
        <p:spPr>
          <a:xfrm>
            <a:off x="459475" y="603500"/>
            <a:ext cx="4542600" cy="3937200"/>
          </a:xfrm>
          <a:prstGeom prst="rect">
            <a:avLst/>
          </a:prstGeom>
          <a:noFill/>
          <a:ln>
            <a:noFill/>
          </a:ln>
        </p:spPr>
        <p:txBody>
          <a:bodyPr spcFirstLastPara="1" wrap="square" lIns="0" tIns="45700" rIns="0" bIns="45700" anchor="t" anchorCtr="0">
            <a:noAutofit/>
          </a:bodyPr>
          <a:lstStyle/>
          <a:p>
            <a:pPr marL="0" lvl="0" indent="0" algn="l" rtl="0">
              <a:lnSpc>
                <a:spcPct val="100000"/>
              </a:lnSpc>
              <a:spcBef>
                <a:spcPts val="320"/>
              </a:spcBef>
              <a:spcAft>
                <a:spcPts val="0"/>
              </a:spcAft>
              <a:buSzPts val="1600"/>
              <a:buNone/>
            </a:pPr>
            <a:r>
              <a:rPr lang="en" sz="1800">
                <a:latin typeface="Arial"/>
                <a:ea typeface="Arial"/>
                <a:cs typeface="Arial"/>
                <a:sym typeface="Arial"/>
              </a:rPr>
              <a:t>Domain is most important:</a:t>
            </a:r>
            <a:endParaRPr sz="1800">
              <a:latin typeface="Arial"/>
              <a:ea typeface="Arial"/>
              <a:cs typeface="Arial"/>
              <a:sym typeface="Arial"/>
            </a:endParaRPr>
          </a:p>
          <a:p>
            <a:pPr marL="457200" lvl="0" indent="0" algn="l" rtl="0">
              <a:lnSpc>
                <a:spcPct val="100000"/>
              </a:lnSpc>
              <a:spcBef>
                <a:spcPts val="320"/>
              </a:spcBef>
              <a:spcAft>
                <a:spcPts val="0"/>
              </a:spcAft>
              <a:buSzPts val="1600"/>
              <a:buNone/>
            </a:pPr>
            <a:r>
              <a:rPr lang="en" sz="1400" b="1">
                <a:latin typeface="Courier New"/>
                <a:ea typeface="Courier New"/>
                <a:cs typeface="Courier New"/>
                <a:sym typeface="Courier New"/>
              </a:rPr>
              <a:t>com</a:t>
            </a:r>
            <a:r>
              <a:rPr lang="en" sz="1400">
                <a:latin typeface="Courier New"/>
                <a:ea typeface="Courier New"/>
                <a:cs typeface="Courier New"/>
                <a:sym typeface="Courier New"/>
              </a:rPr>
              <a:t>.company.domain.*</a:t>
            </a:r>
            <a:endParaRPr sz="1400">
              <a:latin typeface="Courier New"/>
              <a:ea typeface="Courier New"/>
              <a:cs typeface="Courier New"/>
              <a:sym typeface="Courier New"/>
            </a:endParaRPr>
          </a:p>
          <a:p>
            <a:pPr marL="457200" lvl="0" indent="0" algn="l" rtl="0">
              <a:lnSpc>
                <a:spcPct val="100000"/>
              </a:lnSpc>
              <a:spcBef>
                <a:spcPts val="320"/>
              </a:spcBef>
              <a:spcAft>
                <a:spcPts val="0"/>
              </a:spcAft>
              <a:buSzPts val="1600"/>
              <a:buNone/>
            </a:pPr>
            <a:r>
              <a:rPr lang="en" sz="1400" b="1">
                <a:latin typeface="Courier New"/>
                <a:ea typeface="Courier New"/>
                <a:cs typeface="Courier New"/>
                <a:sym typeface="Courier New"/>
              </a:rPr>
              <a:t>com</a:t>
            </a:r>
            <a:r>
              <a:rPr lang="en" sz="1400">
                <a:latin typeface="Courier New"/>
                <a:ea typeface="Courier New"/>
                <a:cs typeface="Courier New"/>
                <a:sym typeface="Courier New"/>
              </a:rPr>
              <a:t>.company.domain.subdomain1.*</a:t>
            </a:r>
            <a:endParaRPr sz="1400">
              <a:latin typeface="Courier New"/>
              <a:ea typeface="Courier New"/>
              <a:cs typeface="Courier New"/>
              <a:sym typeface="Courier New"/>
            </a:endParaRPr>
          </a:p>
          <a:p>
            <a:pPr marL="457200" lvl="0" indent="0" algn="l" rtl="0">
              <a:lnSpc>
                <a:spcPct val="100000"/>
              </a:lnSpc>
              <a:spcBef>
                <a:spcPts val="320"/>
              </a:spcBef>
              <a:spcAft>
                <a:spcPts val="0"/>
              </a:spcAft>
              <a:buSzPts val="1600"/>
              <a:buNone/>
            </a:pPr>
            <a:r>
              <a:rPr lang="en" sz="1400" b="1">
                <a:latin typeface="Courier New"/>
                <a:ea typeface="Courier New"/>
                <a:cs typeface="Courier New"/>
                <a:sym typeface="Courier New"/>
              </a:rPr>
              <a:t>com</a:t>
            </a:r>
            <a:r>
              <a:rPr lang="en" sz="1400">
                <a:latin typeface="Courier New"/>
                <a:ea typeface="Courier New"/>
                <a:cs typeface="Courier New"/>
                <a:sym typeface="Courier New"/>
              </a:rPr>
              <a:t>.company.domain.subdomain2.*</a:t>
            </a:r>
            <a:endParaRPr sz="1400">
              <a:latin typeface="Courier New"/>
              <a:ea typeface="Courier New"/>
              <a:cs typeface="Courier New"/>
              <a:sym typeface="Courier New"/>
            </a:endParaRPr>
          </a:p>
          <a:p>
            <a:pPr marL="457200" lvl="0" indent="0" algn="l" rtl="0">
              <a:lnSpc>
                <a:spcPct val="100000"/>
              </a:lnSpc>
              <a:spcBef>
                <a:spcPts val="320"/>
              </a:spcBef>
              <a:spcAft>
                <a:spcPts val="0"/>
              </a:spcAft>
              <a:buSzPts val="1600"/>
              <a:buNone/>
            </a:pPr>
            <a:r>
              <a:rPr lang="en" sz="1400" b="1">
                <a:latin typeface="Courier New"/>
                <a:ea typeface="Courier New"/>
                <a:cs typeface="Courier New"/>
                <a:sym typeface="Courier New"/>
              </a:rPr>
              <a:t>com</a:t>
            </a:r>
            <a:r>
              <a:rPr lang="en" sz="1400">
                <a:latin typeface="Courier New"/>
                <a:ea typeface="Courier New"/>
                <a:cs typeface="Courier New"/>
                <a:sym typeface="Courier New"/>
              </a:rPr>
              <a:t>.company.infrastructure.database.*</a:t>
            </a:r>
            <a:endParaRPr sz="1400">
              <a:latin typeface="Courier New"/>
              <a:ea typeface="Courier New"/>
              <a:cs typeface="Courier New"/>
              <a:sym typeface="Courier New"/>
            </a:endParaRPr>
          </a:p>
          <a:p>
            <a:pPr marL="457200" lvl="0" indent="0" algn="l" rtl="0">
              <a:lnSpc>
                <a:spcPct val="100000"/>
              </a:lnSpc>
              <a:spcBef>
                <a:spcPts val="320"/>
              </a:spcBef>
              <a:spcAft>
                <a:spcPts val="0"/>
              </a:spcAft>
              <a:buSzPts val="1600"/>
              <a:buNone/>
            </a:pPr>
            <a:r>
              <a:rPr lang="en" sz="1400" b="1">
                <a:latin typeface="Courier New"/>
                <a:ea typeface="Courier New"/>
                <a:cs typeface="Courier New"/>
                <a:sym typeface="Courier New"/>
              </a:rPr>
              <a:t>com</a:t>
            </a:r>
            <a:r>
              <a:rPr lang="en" sz="1400">
                <a:latin typeface="Courier New"/>
                <a:ea typeface="Courier New"/>
                <a:cs typeface="Courier New"/>
                <a:sym typeface="Courier New"/>
              </a:rPr>
              <a:t>.company.infrastructure.web.*</a:t>
            </a:r>
            <a:endParaRPr sz="1400">
              <a:latin typeface="Courier New"/>
              <a:ea typeface="Courier New"/>
              <a:cs typeface="Courier New"/>
              <a:sym typeface="Courier New"/>
            </a:endParaRPr>
          </a:p>
          <a:p>
            <a:pPr marL="0" lvl="0" indent="0" algn="l" rtl="0">
              <a:lnSpc>
                <a:spcPct val="100000"/>
              </a:lnSpc>
              <a:spcBef>
                <a:spcPts val="320"/>
              </a:spcBef>
              <a:spcAft>
                <a:spcPts val="0"/>
              </a:spcAft>
              <a:buSzPts val="1600"/>
              <a:buNone/>
            </a:pPr>
            <a:endParaRPr sz="1400">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800">
                <a:latin typeface="Arial"/>
                <a:ea typeface="Arial"/>
                <a:cs typeface="Arial"/>
                <a:sym typeface="Arial"/>
              </a:rPr>
              <a:t>Then layer:</a:t>
            </a:r>
            <a:endParaRPr sz="1800">
              <a:latin typeface="Arial"/>
              <a:ea typeface="Arial"/>
              <a:cs typeface="Arial"/>
              <a:sym typeface="Arial"/>
            </a:endParaRPr>
          </a:p>
          <a:p>
            <a:pPr marL="0" lvl="0" indent="457200" algn="l" rtl="0">
              <a:lnSpc>
                <a:spcPct val="100000"/>
              </a:lnSpc>
              <a:spcBef>
                <a:spcPts val="320"/>
              </a:spcBef>
              <a:spcAft>
                <a:spcPts val="0"/>
              </a:spcAft>
              <a:buSzPts val="1600"/>
              <a:buNone/>
            </a:pPr>
            <a:r>
              <a:rPr lang="en" sz="1400">
                <a:latin typeface="Courier New"/>
                <a:ea typeface="Courier New"/>
                <a:cs typeface="Courier New"/>
                <a:sym typeface="Courier New"/>
              </a:rPr>
              <a:t>*.</a:t>
            </a:r>
            <a:r>
              <a:rPr lang="en" sz="1400" b="1">
                <a:latin typeface="Courier New"/>
                <a:ea typeface="Courier New"/>
                <a:cs typeface="Courier New"/>
                <a:sym typeface="Courier New"/>
              </a:rPr>
              <a:t>ui</a:t>
            </a:r>
            <a:r>
              <a:rPr lang="en" sz="1400">
                <a:latin typeface="Courier New"/>
                <a:ea typeface="Courier New"/>
                <a:cs typeface="Courier New"/>
                <a:sym typeface="Courier New"/>
              </a:rPr>
              <a:t>.*</a:t>
            </a:r>
            <a:endParaRPr sz="1400">
              <a:latin typeface="Courier New"/>
              <a:ea typeface="Courier New"/>
              <a:cs typeface="Courier New"/>
              <a:sym typeface="Courier New"/>
            </a:endParaRPr>
          </a:p>
          <a:p>
            <a:pPr marL="0" lvl="0" indent="457200" algn="l" rtl="0">
              <a:lnSpc>
                <a:spcPct val="100000"/>
              </a:lnSpc>
              <a:spcBef>
                <a:spcPts val="320"/>
              </a:spcBef>
              <a:spcAft>
                <a:spcPts val="0"/>
              </a:spcAft>
              <a:buSzPts val="1600"/>
              <a:buNone/>
            </a:pPr>
            <a:r>
              <a:rPr lang="en" sz="1400">
                <a:latin typeface="Courier New"/>
                <a:ea typeface="Courier New"/>
                <a:cs typeface="Courier New"/>
                <a:sym typeface="Courier New"/>
              </a:rPr>
              <a:t>*.</a:t>
            </a:r>
            <a:r>
              <a:rPr lang="en" sz="1400" b="1">
                <a:latin typeface="Courier New"/>
                <a:ea typeface="Courier New"/>
                <a:cs typeface="Courier New"/>
                <a:sym typeface="Courier New"/>
              </a:rPr>
              <a:t>api</a:t>
            </a:r>
            <a:r>
              <a:rPr lang="en" sz="1400">
                <a:latin typeface="Courier New"/>
                <a:ea typeface="Courier New"/>
                <a:cs typeface="Courier New"/>
                <a:sym typeface="Courier New"/>
              </a:rPr>
              <a:t>.*</a:t>
            </a:r>
            <a:endParaRPr sz="1400" b="1">
              <a:latin typeface="Courier New"/>
              <a:ea typeface="Courier New"/>
              <a:cs typeface="Courier New"/>
              <a:sym typeface="Courier New"/>
            </a:endParaRPr>
          </a:p>
          <a:p>
            <a:pPr marL="0" lvl="0" indent="457200" algn="l" rtl="0">
              <a:lnSpc>
                <a:spcPct val="100000"/>
              </a:lnSpc>
              <a:spcBef>
                <a:spcPts val="320"/>
              </a:spcBef>
              <a:spcAft>
                <a:spcPts val="0"/>
              </a:spcAft>
              <a:buSzPts val="1600"/>
              <a:buNone/>
            </a:pPr>
            <a:r>
              <a:rPr lang="en" sz="1400">
                <a:latin typeface="Courier New"/>
                <a:ea typeface="Courier New"/>
                <a:cs typeface="Courier New"/>
                <a:sym typeface="Courier New"/>
              </a:rPr>
              <a:t>*.</a:t>
            </a:r>
            <a:r>
              <a:rPr lang="en" sz="1400" b="1">
                <a:latin typeface="Courier New"/>
                <a:ea typeface="Courier New"/>
                <a:cs typeface="Courier New"/>
                <a:sym typeface="Courier New"/>
              </a:rPr>
              <a:t>app</a:t>
            </a:r>
            <a:r>
              <a:rPr lang="en" sz="1400">
                <a:latin typeface="Courier New"/>
                <a:ea typeface="Courier New"/>
                <a:cs typeface="Courier New"/>
                <a:sym typeface="Courier New"/>
              </a:rPr>
              <a:t>.*</a:t>
            </a:r>
            <a:endParaRPr sz="1400" b="1">
              <a:latin typeface="Courier New"/>
              <a:ea typeface="Courier New"/>
              <a:cs typeface="Courier New"/>
              <a:sym typeface="Courier New"/>
            </a:endParaRPr>
          </a:p>
          <a:p>
            <a:pPr marL="0" lvl="0" indent="457200" algn="l" rtl="0">
              <a:lnSpc>
                <a:spcPct val="100000"/>
              </a:lnSpc>
              <a:spcBef>
                <a:spcPts val="320"/>
              </a:spcBef>
              <a:spcAft>
                <a:spcPts val="0"/>
              </a:spcAft>
              <a:buSzPts val="1600"/>
              <a:buNone/>
            </a:pPr>
            <a:r>
              <a:rPr lang="en" sz="1400">
                <a:latin typeface="Courier New"/>
                <a:ea typeface="Courier New"/>
                <a:cs typeface="Courier New"/>
                <a:sym typeface="Courier New"/>
              </a:rPr>
              <a:t>*.</a:t>
            </a:r>
            <a:r>
              <a:rPr lang="en" sz="1400" b="1">
                <a:latin typeface="Courier New"/>
                <a:ea typeface="Courier New"/>
                <a:cs typeface="Courier New"/>
                <a:sym typeface="Courier New"/>
              </a:rPr>
              <a:t>model</a:t>
            </a:r>
            <a:r>
              <a:rPr lang="en" sz="1400">
                <a:latin typeface="Courier New"/>
                <a:ea typeface="Courier New"/>
                <a:cs typeface="Courier New"/>
                <a:sym typeface="Courier New"/>
              </a:rPr>
              <a:t>.*</a:t>
            </a:r>
            <a:endParaRPr sz="1400">
              <a:latin typeface="Courier New"/>
              <a:ea typeface="Courier New"/>
              <a:cs typeface="Courier New"/>
              <a:sym typeface="Courier New"/>
            </a:endParaRPr>
          </a:p>
          <a:p>
            <a:pPr marL="0" lvl="0" indent="457200" algn="l" rtl="0">
              <a:lnSpc>
                <a:spcPct val="100000"/>
              </a:lnSpc>
              <a:spcBef>
                <a:spcPts val="320"/>
              </a:spcBef>
              <a:spcAft>
                <a:spcPts val="0"/>
              </a:spcAft>
              <a:buSzPts val="1600"/>
              <a:buNone/>
            </a:pPr>
            <a:r>
              <a:rPr lang="en" sz="1400">
                <a:latin typeface="Courier New"/>
                <a:ea typeface="Courier New"/>
                <a:cs typeface="Courier New"/>
                <a:sym typeface="Courier New"/>
              </a:rPr>
              <a:t>*.</a:t>
            </a:r>
            <a:r>
              <a:rPr lang="en" sz="1400" b="1">
                <a:latin typeface="Courier New"/>
                <a:ea typeface="Courier New"/>
                <a:cs typeface="Courier New"/>
                <a:sym typeface="Courier New"/>
              </a:rPr>
              <a:t>infrastructure</a:t>
            </a:r>
            <a:r>
              <a:rPr lang="en" sz="1400">
                <a:latin typeface="Courier New"/>
                <a:ea typeface="Courier New"/>
                <a:cs typeface="Courier New"/>
                <a:sym typeface="Courier New"/>
              </a:rPr>
              <a:t>.*</a:t>
            </a:r>
            <a:endParaRPr sz="1400">
              <a:latin typeface="Courier New"/>
              <a:ea typeface="Courier New"/>
              <a:cs typeface="Courier New"/>
              <a:sym typeface="Courier New"/>
            </a:endParaRPr>
          </a:p>
          <a:p>
            <a:pPr marL="0" lvl="0" indent="0" algn="l" rtl="0">
              <a:lnSpc>
                <a:spcPct val="100000"/>
              </a:lnSpc>
              <a:spcBef>
                <a:spcPts val="320"/>
              </a:spcBef>
              <a:spcAft>
                <a:spcPts val="0"/>
              </a:spcAft>
              <a:buSzPts val="1600"/>
              <a:buNone/>
            </a:pPr>
            <a:endParaRPr sz="1400">
              <a:latin typeface="Courier New"/>
              <a:ea typeface="Courier New"/>
              <a:cs typeface="Courier New"/>
              <a:sym typeface="Courier New"/>
            </a:endParaRPr>
          </a:p>
          <a:p>
            <a:pPr marL="0" lvl="0" indent="0" algn="l" rtl="0">
              <a:lnSpc>
                <a:spcPct val="100000"/>
              </a:lnSpc>
              <a:spcBef>
                <a:spcPts val="320"/>
              </a:spcBef>
              <a:spcAft>
                <a:spcPts val="0"/>
              </a:spcAft>
              <a:buSzPts val="1600"/>
              <a:buNone/>
            </a:pPr>
            <a:endParaRPr sz="1400">
              <a:latin typeface="Courier New"/>
              <a:ea typeface="Courier New"/>
              <a:cs typeface="Courier New"/>
              <a:sym typeface="Courier New"/>
            </a:endParaRPr>
          </a:p>
        </p:txBody>
      </p:sp>
      <p:sp>
        <p:nvSpPr>
          <p:cNvPr id="1267" name="Google Shape;1267;p105"/>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2000"/>
              <a:buNone/>
            </a:pPr>
            <a:r>
              <a:rPr lang="en"/>
              <a:t>Modules</a:t>
            </a:r>
            <a:endParaRPr/>
          </a:p>
        </p:txBody>
      </p:sp>
      <p:sp>
        <p:nvSpPr>
          <p:cNvPr id="1268" name="Google Shape;1268;p105"/>
          <p:cNvSpPr txBox="1">
            <a:spLocks noGrp="1"/>
          </p:cNvSpPr>
          <p:nvPr>
            <p:ph type="body" idx="1"/>
          </p:nvPr>
        </p:nvSpPr>
        <p:spPr>
          <a:xfrm>
            <a:off x="5159375" y="603150"/>
            <a:ext cx="3757500" cy="39372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0" tIns="45700" rIns="0" bIns="45700" anchor="t" anchorCtr="0">
            <a:noAutofit/>
          </a:bodyPr>
          <a:lstStyle/>
          <a:p>
            <a:pPr marL="457200" lvl="0" indent="0" algn="l" rtl="0">
              <a:lnSpc>
                <a:spcPct val="100000"/>
              </a:lnSpc>
              <a:spcBef>
                <a:spcPts val="320"/>
              </a:spcBef>
              <a:spcAft>
                <a:spcPts val="0"/>
              </a:spcAft>
              <a:buSzPts val="1600"/>
              <a:buNone/>
            </a:pPr>
            <a:r>
              <a:rPr lang="en" sz="1400" b="1">
                <a:latin typeface="Courier New"/>
                <a:ea typeface="Courier New"/>
                <a:cs typeface="Courier New"/>
                <a:sym typeface="Courier New"/>
              </a:rPr>
              <a:t>/src/java/com/company/</a:t>
            </a:r>
            <a:endParaRPr sz="1400" b="1">
              <a:latin typeface="Courier New"/>
              <a:ea typeface="Courier New"/>
              <a:cs typeface="Courier New"/>
              <a:sym typeface="Courier New"/>
            </a:endParaRPr>
          </a:p>
          <a:p>
            <a:pPr marL="457200" lvl="0" indent="0" algn="l" rtl="0">
              <a:lnSpc>
                <a:spcPct val="100000"/>
              </a:lnSpc>
              <a:spcBef>
                <a:spcPts val="320"/>
              </a:spcBef>
              <a:spcAft>
                <a:spcPts val="0"/>
              </a:spcAft>
              <a:buSzPts val="1600"/>
              <a:buNone/>
            </a:pPr>
            <a:r>
              <a:rPr lang="en" sz="1400" b="1">
                <a:latin typeface="Courier New"/>
                <a:ea typeface="Courier New"/>
                <a:cs typeface="Courier New"/>
                <a:sym typeface="Courier New"/>
              </a:rPr>
              <a:t>	/domain1</a:t>
            </a:r>
            <a:endParaRPr sz="1400" b="1">
              <a:latin typeface="Courier New"/>
              <a:ea typeface="Courier New"/>
              <a:cs typeface="Courier New"/>
              <a:sym typeface="Courier New"/>
            </a:endParaRPr>
          </a:p>
          <a:p>
            <a:pPr marL="457200" lvl="0" indent="0" algn="l" rtl="0">
              <a:lnSpc>
                <a:spcPct val="100000"/>
              </a:lnSpc>
              <a:spcBef>
                <a:spcPts val="320"/>
              </a:spcBef>
              <a:spcAft>
                <a:spcPts val="0"/>
              </a:spcAft>
              <a:buSzPts val="1600"/>
              <a:buNone/>
            </a:pPr>
            <a:r>
              <a:rPr lang="en" sz="1400" b="1">
                <a:latin typeface="Courier New"/>
                <a:ea typeface="Courier New"/>
                <a:cs typeface="Courier New"/>
                <a:sym typeface="Courier New"/>
              </a:rPr>
              <a:t>		/...</a:t>
            </a:r>
            <a:endParaRPr sz="1400" b="1">
              <a:latin typeface="Courier New"/>
              <a:ea typeface="Courier New"/>
              <a:cs typeface="Courier New"/>
              <a:sym typeface="Courier New"/>
            </a:endParaRPr>
          </a:p>
          <a:p>
            <a:pPr marL="457200" lvl="0" indent="0" algn="l" rtl="0">
              <a:lnSpc>
                <a:spcPct val="100000"/>
              </a:lnSpc>
              <a:spcBef>
                <a:spcPts val="320"/>
              </a:spcBef>
              <a:spcAft>
                <a:spcPts val="0"/>
              </a:spcAft>
              <a:buSzPts val="1600"/>
              <a:buNone/>
            </a:pPr>
            <a:r>
              <a:rPr lang="en" sz="1400" b="1">
                <a:latin typeface="Courier New"/>
                <a:ea typeface="Courier New"/>
                <a:cs typeface="Courier New"/>
                <a:sym typeface="Courier New"/>
              </a:rPr>
              <a:t>	/domain2</a:t>
            </a:r>
            <a:endParaRPr sz="1400" b="1">
              <a:latin typeface="Courier New"/>
              <a:ea typeface="Courier New"/>
              <a:cs typeface="Courier New"/>
              <a:sym typeface="Courier New"/>
            </a:endParaRPr>
          </a:p>
          <a:p>
            <a:pPr marL="457200" lvl="0" indent="0" algn="l" rtl="0">
              <a:lnSpc>
                <a:spcPct val="100000"/>
              </a:lnSpc>
              <a:spcBef>
                <a:spcPts val="320"/>
              </a:spcBef>
              <a:spcAft>
                <a:spcPts val="0"/>
              </a:spcAft>
              <a:buSzPts val="1600"/>
              <a:buNone/>
            </a:pPr>
            <a:r>
              <a:rPr lang="en" sz="1400" b="1">
                <a:latin typeface="Courier New"/>
                <a:ea typeface="Courier New"/>
                <a:cs typeface="Courier New"/>
                <a:sym typeface="Courier New"/>
              </a:rPr>
              <a:t>		/subdomain1</a:t>
            </a:r>
            <a:endParaRPr sz="1400" b="1">
              <a:latin typeface="Courier New"/>
              <a:ea typeface="Courier New"/>
              <a:cs typeface="Courier New"/>
              <a:sym typeface="Courier New"/>
            </a:endParaRPr>
          </a:p>
          <a:p>
            <a:pPr marL="457200" lvl="0" indent="0" algn="l" rtl="0">
              <a:lnSpc>
                <a:spcPct val="100000"/>
              </a:lnSpc>
              <a:spcBef>
                <a:spcPts val="320"/>
              </a:spcBef>
              <a:spcAft>
                <a:spcPts val="0"/>
              </a:spcAft>
              <a:buSzPts val="1600"/>
              <a:buNone/>
            </a:pPr>
            <a:r>
              <a:rPr lang="en" sz="1400" b="1">
                <a:latin typeface="Courier New"/>
                <a:ea typeface="Courier New"/>
                <a:cs typeface="Courier New"/>
                <a:sym typeface="Courier New"/>
              </a:rPr>
              <a:t>			/…</a:t>
            </a:r>
            <a:endParaRPr sz="1400" b="1">
              <a:latin typeface="Courier New"/>
              <a:ea typeface="Courier New"/>
              <a:cs typeface="Courier New"/>
              <a:sym typeface="Courier New"/>
            </a:endParaRPr>
          </a:p>
          <a:p>
            <a:pPr marL="457200" lvl="0" indent="0" algn="l" rtl="0">
              <a:lnSpc>
                <a:spcPct val="100000"/>
              </a:lnSpc>
              <a:spcBef>
                <a:spcPts val="320"/>
              </a:spcBef>
              <a:spcAft>
                <a:spcPts val="0"/>
              </a:spcAft>
              <a:buSzPts val="1600"/>
              <a:buNone/>
            </a:pPr>
            <a:r>
              <a:rPr lang="en" sz="1400" b="1">
                <a:latin typeface="Courier New"/>
                <a:ea typeface="Courier New"/>
                <a:cs typeface="Courier New"/>
                <a:sym typeface="Courier New"/>
              </a:rPr>
              <a:t>		/subdomain2</a:t>
            </a:r>
            <a:endParaRPr sz="1400" b="1">
              <a:latin typeface="Courier New"/>
              <a:ea typeface="Courier New"/>
              <a:cs typeface="Courier New"/>
              <a:sym typeface="Courier New"/>
            </a:endParaRPr>
          </a:p>
          <a:p>
            <a:pPr marL="457200" lvl="0" indent="0" algn="l" rtl="0">
              <a:lnSpc>
                <a:spcPct val="100000"/>
              </a:lnSpc>
              <a:spcBef>
                <a:spcPts val="320"/>
              </a:spcBef>
              <a:spcAft>
                <a:spcPts val="0"/>
              </a:spcAft>
              <a:buSzPts val="1600"/>
              <a:buNone/>
            </a:pPr>
            <a:r>
              <a:rPr lang="en" sz="1400" b="1">
                <a:latin typeface="Courier New"/>
                <a:ea typeface="Courier New"/>
                <a:cs typeface="Courier New"/>
                <a:sym typeface="Courier New"/>
              </a:rPr>
              <a:t>			/ui</a:t>
            </a:r>
            <a:endParaRPr sz="1400" b="1">
              <a:latin typeface="Courier New"/>
              <a:ea typeface="Courier New"/>
              <a:cs typeface="Courier New"/>
              <a:sym typeface="Courier New"/>
            </a:endParaRPr>
          </a:p>
          <a:p>
            <a:pPr marL="457200" lvl="0" indent="0" algn="l" rtl="0">
              <a:lnSpc>
                <a:spcPct val="100000"/>
              </a:lnSpc>
              <a:spcBef>
                <a:spcPts val="320"/>
              </a:spcBef>
              <a:spcAft>
                <a:spcPts val="0"/>
              </a:spcAft>
              <a:buSzPts val="1600"/>
              <a:buNone/>
            </a:pPr>
            <a:r>
              <a:rPr lang="en" sz="1400" b="1">
                <a:latin typeface="Courier New"/>
                <a:ea typeface="Courier New"/>
                <a:cs typeface="Courier New"/>
                <a:sym typeface="Courier New"/>
              </a:rPr>
              <a:t>			/api</a:t>
            </a:r>
            <a:endParaRPr sz="1400" b="1">
              <a:latin typeface="Courier New"/>
              <a:ea typeface="Courier New"/>
              <a:cs typeface="Courier New"/>
              <a:sym typeface="Courier New"/>
            </a:endParaRPr>
          </a:p>
          <a:p>
            <a:pPr marL="457200" lvl="0" indent="0" algn="l" rtl="0">
              <a:lnSpc>
                <a:spcPct val="100000"/>
              </a:lnSpc>
              <a:spcBef>
                <a:spcPts val="320"/>
              </a:spcBef>
              <a:spcAft>
                <a:spcPts val="0"/>
              </a:spcAft>
              <a:buSzPts val="1600"/>
              <a:buNone/>
            </a:pPr>
            <a:r>
              <a:rPr lang="en" sz="1400" b="1">
                <a:latin typeface="Courier New"/>
                <a:ea typeface="Courier New"/>
                <a:cs typeface="Courier New"/>
                <a:sym typeface="Courier New"/>
              </a:rPr>
              <a:t>			/app</a:t>
            </a:r>
            <a:endParaRPr sz="1400" b="1">
              <a:latin typeface="Courier New"/>
              <a:ea typeface="Courier New"/>
              <a:cs typeface="Courier New"/>
              <a:sym typeface="Courier New"/>
            </a:endParaRPr>
          </a:p>
          <a:p>
            <a:pPr marL="457200" lvl="0" indent="0" algn="l" rtl="0">
              <a:lnSpc>
                <a:spcPct val="100000"/>
              </a:lnSpc>
              <a:spcBef>
                <a:spcPts val="320"/>
              </a:spcBef>
              <a:spcAft>
                <a:spcPts val="0"/>
              </a:spcAft>
              <a:buSzPts val="1600"/>
              <a:buNone/>
            </a:pPr>
            <a:r>
              <a:rPr lang="en" sz="1400" b="1">
                <a:latin typeface="Courier New"/>
                <a:ea typeface="Courier New"/>
                <a:cs typeface="Courier New"/>
                <a:sym typeface="Courier New"/>
              </a:rPr>
              <a:t>			/model</a:t>
            </a:r>
            <a:endParaRPr sz="1400" b="1">
              <a:latin typeface="Courier New"/>
              <a:ea typeface="Courier New"/>
              <a:cs typeface="Courier New"/>
              <a:sym typeface="Courier New"/>
            </a:endParaRPr>
          </a:p>
          <a:p>
            <a:pPr marL="457200" lvl="0" indent="0" algn="l" rtl="0">
              <a:lnSpc>
                <a:spcPct val="100000"/>
              </a:lnSpc>
              <a:spcBef>
                <a:spcPts val="320"/>
              </a:spcBef>
              <a:spcAft>
                <a:spcPts val="0"/>
              </a:spcAft>
              <a:buSzPts val="1600"/>
              <a:buNone/>
            </a:pPr>
            <a:r>
              <a:rPr lang="en" sz="1400" b="1">
                <a:latin typeface="Courier New"/>
                <a:ea typeface="Courier New"/>
                <a:cs typeface="Courier New"/>
                <a:sym typeface="Courier New"/>
              </a:rPr>
              <a:t>             /infrastructure</a:t>
            </a:r>
            <a:endParaRPr sz="1400" b="1">
              <a:latin typeface="Courier New"/>
              <a:ea typeface="Courier New"/>
              <a:cs typeface="Courier New"/>
              <a:sym typeface="Courier New"/>
            </a:endParaRPr>
          </a:p>
          <a:p>
            <a:pPr marL="457200" lvl="0" indent="0" algn="l" rtl="0">
              <a:lnSpc>
                <a:spcPct val="100000"/>
              </a:lnSpc>
              <a:spcBef>
                <a:spcPts val="320"/>
              </a:spcBef>
              <a:spcAft>
                <a:spcPts val="0"/>
              </a:spcAft>
              <a:buSzPts val="1600"/>
              <a:buNone/>
            </a:pPr>
            <a:r>
              <a:rPr lang="en" sz="1400" b="1">
                <a:latin typeface="Courier New"/>
                <a:ea typeface="Courier New"/>
                <a:cs typeface="Courier New"/>
                <a:sym typeface="Courier New"/>
              </a:rPr>
              <a:t>	/infrastructure</a:t>
            </a:r>
            <a:endParaRPr sz="1400" b="1">
              <a:latin typeface="Courier New"/>
              <a:ea typeface="Courier New"/>
              <a:cs typeface="Courier New"/>
              <a:sym typeface="Courier New"/>
            </a:endParaRPr>
          </a:p>
          <a:p>
            <a:pPr marL="457200" lvl="0" indent="0" algn="l" rtl="0">
              <a:lnSpc>
                <a:spcPct val="100000"/>
              </a:lnSpc>
              <a:spcBef>
                <a:spcPts val="320"/>
              </a:spcBef>
              <a:spcAft>
                <a:spcPts val="0"/>
              </a:spcAft>
              <a:buSzPts val="1600"/>
              <a:buNone/>
            </a:pPr>
            <a:r>
              <a:rPr lang="en" sz="1400" b="1">
                <a:latin typeface="Courier New"/>
                <a:ea typeface="Courier New"/>
                <a:cs typeface="Courier New"/>
                <a:sym typeface="Courier New"/>
              </a:rPr>
              <a:t>		/database</a:t>
            </a:r>
            <a:endParaRPr sz="1400" b="1">
              <a:latin typeface="Courier New"/>
              <a:ea typeface="Courier New"/>
              <a:cs typeface="Courier New"/>
              <a:sym typeface="Courier New"/>
            </a:endParaRPr>
          </a:p>
          <a:p>
            <a:pPr marL="457200" lvl="0" indent="0" algn="l" rtl="0">
              <a:lnSpc>
                <a:spcPct val="100000"/>
              </a:lnSpc>
              <a:spcBef>
                <a:spcPts val="320"/>
              </a:spcBef>
              <a:spcAft>
                <a:spcPts val="0"/>
              </a:spcAft>
              <a:buSzPts val="1600"/>
              <a:buNone/>
            </a:pPr>
            <a:r>
              <a:rPr lang="en" sz="1400" b="1">
                <a:latin typeface="Courier New"/>
                <a:ea typeface="Courier New"/>
                <a:cs typeface="Courier New"/>
                <a:sym typeface="Courier New"/>
              </a:rPr>
              <a:t>		/web</a:t>
            </a:r>
            <a:endParaRPr sz="1400" b="1">
              <a:latin typeface="Courier New"/>
              <a:ea typeface="Courier New"/>
              <a:cs typeface="Courier New"/>
              <a:sym typeface="Courier New"/>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106"/>
          <p:cNvSpPr txBox="1">
            <a:spLocks noGrp="1"/>
          </p:cNvSpPr>
          <p:nvPr>
            <p:ph type="sldNum" idx="12"/>
          </p:nvPr>
        </p:nvSpPr>
        <p:spPr>
          <a:xfrm>
            <a:off x="8158690" y="4828032"/>
            <a:ext cx="5250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106</a:t>
            </a:fld>
            <a:endParaRPr/>
          </a:p>
        </p:txBody>
      </p:sp>
      <p:sp>
        <p:nvSpPr>
          <p:cNvPr id="1274" name="Google Shape;1274;p106"/>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538C3F"/>
              </a:buClr>
              <a:buSzPts val="2000"/>
              <a:buFont typeface="Century Gothic"/>
              <a:buNone/>
            </a:pPr>
            <a:r>
              <a:rPr lang="en"/>
              <a:t>Factories</a:t>
            </a:r>
            <a:endParaRPr/>
          </a:p>
        </p:txBody>
      </p:sp>
      <p:pic>
        <p:nvPicPr>
          <p:cNvPr id="1275" name="Google Shape;1275;p106"/>
          <p:cNvPicPr preferRelativeResize="0"/>
          <p:nvPr/>
        </p:nvPicPr>
        <p:blipFill rotWithShape="1">
          <a:blip r:embed="rId3">
            <a:alphaModFix/>
          </a:blip>
          <a:srcRect/>
          <a:stretch/>
        </p:blipFill>
        <p:spPr>
          <a:xfrm>
            <a:off x="5480600" y="1236224"/>
            <a:ext cx="3432451" cy="3391424"/>
          </a:xfrm>
          <a:prstGeom prst="rect">
            <a:avLst/>
          </a:prstGeom>
          <a:noFill/>
          <a:ln>
            <a:noFill/>
          </a:ln>
        </p:spPr>
      </p:pic>
      <p:sp>
        <p:nvSpPr>
          <p:cNvPr id="1276" name="Google Shape;1276;p106"/>
          <p:cNvSpPr txBox="1"/>
          <p:nvPr/>
        </p:nvSpPr>
        <p:spPr>
          <a:xfrm>
            <a:off x="454025" y="662975"/>
            <a:ext cx="5642100" cy="1658700"/>
          </a:xfrm>
          <a:prstGeom prst="rect">
            <a:avLst/>
          </a:prstGeom>
          <a:noFill/>
          <a:ln>
            <a:noFill/>
          </a:ln>
        </p:spPr>
        <p:txBody>
          <a:bodyPr spcFirstLastPara="1" wrap="square" lIns="91425" tIns="91425" rIns="91425" bIns="91425" anchor="t" anchorCtr="0">
            <a:noAutofit/>
          </a:bodyPr>
          <a:lstStyle/>
          <a:p>
            <a:pPr marL="342900" marR="0" lvl="0" indent="-342900" algn="l" rtl="0">
              <a:lnSpc>
                <a:spcPct val="100000"/>
              </a:lnSpc>
              <a:spcBef>
                <a:spcPts val="0"/>
              </a:spcBef>
              <a:spcAft>
                <a:spcPts val="0"/>
              </a:spcAft>
              <a:buClr>
                <a:srgbClr val="181818"/>
              </a:buClr>
              <a:buSzPts val="2200"/>
              <a:buFont typeface="Arial"/>
              <a:buChar char="•"/>
            </a:pPr>
            <a:r>
              <a:rPr lang="en" sz="2200" b="0" i="0" u="none" strike="noStrike" cap="none">
                <a:solidFill>
                  <a:srgbClr val="181818"/>
                </a:solidFill>
                <a:latin typeface="Arial"/>
                <a:ea typeface="Arial"/>
                <a:cs typeface="Arial"/>
                <a:sym typeface="Arial"/>
              </a:rPr>
              <a:t>Used to </a:t>
            </a:r>
            <a:r>
              <a:rPr lang="en" sz="2200" b="1" i="0" u="none" strike="noStrike" cap="none">
                <a:solidFill>
                  <a:srgbClr val="181818"/>
                </a:solidFill>
                <a:latin typeface="Arial"/>
                <a:ea typeface="Arial"/>
                <a:cs typeface="Arial"/>
                <a:sym typeface="Arial"/>
              </a:rPr>
              <a:t>create</a:t>
            </a:r>
            <a:r>
              <a:rPr lang="en" sz="2200" b="0" i="0" u="none" strike="noStrike" cap="none">
                <a:solidFill>
                  <a:srgbClr val="181818"/>
                </a:solidFill>
                <a:latin typeface="Arial"/>
                <a:ea typeface="Arial"/>
                <a:cs typeface="Arial"/>
                <a:sym typeface="Arial"/>
              </a:rPr>
              <a:t> or “rehydrate” an object:</a:t>
            </a:r>
            <a:endParaRPr sz="2200" b="0" i="0" u="none" strike="noStrike" cap="none">
              <a:solidFill>
                <a:srgbClr val="181818"/>
              </a:solidFill>
              <a:latin typeface="Arial"/>
              <a:ea typeface="Arial"/>
              <a:cs typeface="Arial"/>
              <a:sym typeface="Arial"/>
            </a:endParaRPr>
          </a:p>
          <a:p>
            <a:pPr marL="742950" marR="0" lvl="1" indent="-323850" algn="l" rtl="0">
              <a:lnSpc>
                <a:spcPct val="100000"/>
              </a:lnSpc>
              <a:spcBef>
                <a:spcPts val="280"/>
              </a:spcBef>
              <a:spcAft>
                <a:spcPts val="0"/>
              </a:spcAft>
              <a:buClr>
                <a:schemeClr val="dk1"/>
              </a:buClr>
              <a:buSzPts val="2000"/>
              <a:buFont typeface="Arial"/>
              <a:buChar char="–"/>
            </a:pPr>
            <a:r>
              <a:rPr lang="en" sz="2000" b="0" i="0" u="none" strike="noStrike" cap="none">
                <a:solidFill>
                  <a:schemeClr val="dk1"/>
                </a:solidFill>
                <a:latin typeface="Arial"/>
                <a:ea typeface="Arial"/>
                <a:cs typeface="Arial"/>
                <a:sym typeface="Arial"/>
              </a:rPr>
              <a:t>Should be an atomic operation</a:t>
            </a:r>
            <a:endParaRPr sz="2000" b="0" i="0" u="none" strike="noStrike" cap="none">
              <a:solidFill>
                <a:schemeClr val="dk1"/>
              </a:solidFill>
              <a:latin typeface="Arial"/>
              <a:ea typeface="Arial"/>
              <a:cs typeface="Arial"/>
              <a:sym typeface="Arial"/>
            </a:endParaRPr>
          </a:p>
          <a:p>
            <a:pPr marL="742950" marR="0" lvl="1" indent="-323850" algn="l" rtl="0">
              <a:lnSpc>
                <a:spcPct val="100000"/>
              </a:lnSpc>
              <a:spcBef>
                <a:spcPts val="280"/>
              </a:spcBef>
              <a:spcAft>
                <a:spcPts val="0"/>
              </a:spcAft>
              <a:buClr>
                <a:schemeClr val="dk1"/>
              </a:buClr>
              <a:buSzPts val="2000"/>
              <a:buFont typeface="Arial"/>
              <a:buChar char="–"/>
            </a:pPr>
            <a:r>
              <a:rPr lang="en" sz="2000" b="0" i="0" u="none" strike="noStrike" cap="none">
                <a:solidFill>
                  <a:schemeClr val="dk1"/>
                </a:solidFill>
                <a:latin typeface="Arial"/>
                <a:ea typeface="Arial"/>
                <a:cs typeface="Arial"/>
                <a:sym typeface="Arial"/>
              </a:rPr>
              <a:t>Useful for creating Aggregates</a:t>
            </a:r>
            <a:endParaRPr sz="1400" b="0" i="0" u="none" strike="noStrike" cap="none">
              <a:solidFill>
                <a:srgbClr val="000000"/>
              </a:solidFill>
              <a:latin typeface="Arial"/>
              <a:ea typeface="Arial"/>
              <a:cs typeface="Arial"/>
              <a:sym typeface="Arial"/>
            </a:endParaRPr>
          </a:p>
        </p:txBody>
      </p:sp>
      <p:sp>
        <p:nvSpPr>
          <p:cNvPr id="1277" name="Google Shape;1277;p106"/>
          <p:cNvSpPr txBox="1"/>
          <p:nvPr/>
        </p:nvSpPr>
        <p:spPr>
          <a:xfrm>
            <a:off x="459475" y="2072275"/>
            <a:ext cx="5026500" cy="1658700"/>
          </a:xfrm>
          <a:prstGeom prst="rect">
            <a:avLst/>
          </a:prstGeom>
          <a:noFill/>
          <a:ln>
            <a:noFill/>
          </a:ln>
        </p:spPr>
        <p:txBody>
          <a:bodyPr spcFirstLastPara="1" wrap="square" lIns="91425" tIns="91425" rIns="91425" bIns="91425" anchor="t" anchorCtr="0">
            <a:noAutofit/>
          </a:bodyPr>
          <a:lstStyle/>
          <a:p>
            <a:pPr marL="342900" marR="0" lvl="0" indent="-342900" algn="l" rtl="0">
              <a:lnSpc>
                <a:spcPct val="100000"/>
              </a:lnSpc>
              <a:spcBef>
                <a:spcPts val="320"/>
              </a:spcBef>
              <a:spcAft>
                <a:spcPts val="0"/>
              </a:spcAft>
              <a:buClr>
                <a:srgbClr val="181818"/>
              </a:buClr>
              <a:buSzPts val="2200"/>
              <a:buFont typeface="Arial"/>
              <a:buChar char="•"/>
            </a:pPr>
            <a:r>
              <a:rPr lang="en" sz="2200" b="0" i="0" u="none" strike="noStrike" cap="none">
                <a:solidFill>
                  <a:srgbClr val="181818"/>
                </a:solidFill>
                <a:latin typeface="Arial"/>
                <a:ea typeface="Arial"/>
                <a:cs typeface="Arial"/>
                <a:sym typeface="Arial"/>
              </a:rPr>
              <a:t>Patterns for factories:</a:t>
            </a:r>
            <a:endParaRPr sz="2200" b="0" i="0" u="none" strike="noStrike" cap="none">
              <a:solidFill>
                <a:srgbClr val="181818"/>
              </a:solidFill>
              <a:latin typeface="Arial"/>
              <a:ea typeface="Arial"/>
              <a:cs typeface="Arial"/>
              <a:sym typeface="Arial"/>
            </a:endParaRPr>
          </a:p>
          <a:p>
            <a:pPr marL="742950" marR="0" lvl="1" indent="-323850" algn="l" rtl="0">
              <a:lnSpc>
                <a:spcPct val="100000"/>
              </a:lnSpc>
              <a:spcBef>
                <a:spcPts val="280"/>
              </a:spcBef>
              <a:spcAft>
                <a:spcPts val="0"/>
              </a:spcAft>
              <a:buClr>
                <a:schemeClr val="dk1"/>
              </a:buClr>
              <a:buSzPts val="2000"/>
              <a:buFont typeface="Arial"/>
              <a:buChar char="–"/>
            </a:pPr>
            <a:r>
              <a:rPr lang="en" sz="2000" b="0" i="0" u="none" strike="noStrike" cap="none">
                <a:solidFill>
                  <a:schemeClr val="dk1"/>
                </a:solidFill>
                <a:latin typeface="Arial"/>
                <a:ea typeface="Arial"/>
                <a:cs typeface="Arial"/>
                <a:sym typeface="Arial"/>
              </a:rPr>
              <a:t>Abstract Factory</a:t>
            </a:r>
            <a:endParaRPr sz="2000" b="0" i="0" u="none" strike="noStrike" cap="none">
              <a:solidFill>
                <a:schemeClr val="dk1"/>
              </a:solidFill>
              <a:latin typeface="Arial"/>
              <a:ea typeface="Arial"/>
              <a:cs typeface="Arial"/>
              <a:sym typeface="Arial"/>
            </a:endParaRPr>
          </a:p>
          <a:p>
            <a:pPr marL="742950" marR="0" lvl="1" indent="-323850" algn="l" rtl="0">
              <a:lnSpc>
                <a:spcPct val="100000"/>
              </a:lnSpc>
              <a:spcBef>
                <a:spcPts val="280"/>
              </a:spcBef>
              <a:spcAft>
                <a:spcPts val="0"/>
              </a:spcAft>
              <a:buClr>
                <a:schemeClr val="dk1"/>
              </a:buClr>
              <a:buSzPts val="2000"/>
              <a:buFont typeface="Arial"/>
              <a:buChar char="–"/>
            </a:pPr>
            <a:r>
              <a:rPr lang="en" sz="2000" b="0" i="0" u="none" strike="noStrike" cap="none">
                <a:solidFill>
                  <a:schemeClr val="dk1"/>
                </a:solidFill>
                <a:latin typeface="Arial"/>
                <a:ea typeface="Arial"/>
                <a:cs typeface="Arial"/>
                <a:sym typeface="Arial"/>
              </a:rPr>
              <a:t>Factory Method</a:t>
            </a:r>
            <a:endParaRPr sz="2000" b="0" i="0" u="none" strike="noStrike" cap="none">
              <a:solidFill>
                <a:schemeClr val="dk1"/>
              </a:solidFill>
              <a:latin typeface="Arial"/>
              <a:ea typeface="Arial"/>
              <a:cs typeface="Arial"/>
              <a:sym typeface="Arial"/>
            </a:endParaRPr>
          </a:p>
          <a:p>
            <a:pPr marL="742950" marR="0" lvl="1" indent="-323850" algn="l" rtl="0">
              <a:lnSpc>
                <a:spcPct val="100000"/>
              </a:lnSpc>
              <a:spcBef>
                <a:spcPts val="280"/>
              </a:spcBef>
              <a:spcAft>
                <a:spcPts val="0"/>
              </a:spcAft>
              <a:buClr>
                <a:schemeClr val="dk1"/>
              </a:buClr>
              <a:buSzPts val="2000"/>
              <a:buFont typeface="Arial"/>
              <a:buChar char="–"/>
            </a:pPr>
            <a:r>
              <a:rPr lang="en" sz="2000" b="0" i="0" u="none" strike="noStrike" cap="none">
                <a:solidFill>
                  <a:schemeClr val="dk1"/>
                </a:solidFill>
                <a:latin typeface="Arial"/>
                <a:ea typeface="Arial"/>
                <a:cs typeface="Arial"/>
                <a:sym typeface="Arial"/>
              </a:rPr>
              <a:t>Builder</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76"/>
                                        </p:tgtEl>
                                        <p:attrNameLst>
                                          <p:attrName>style.visibility</p:attrName>
                                        </p:attrNameLst>
                                      </p:cBhvr>
                                      <p:to>
                                        <p:strVal val="visible"/>
                                      </p:to>
                                    </p:set>
                                    <p:anim calcmode="lin" valueType="num">
                                      <p:cBhvr additive="base">
                                        <p:cTn id="7" dur="1000"/>
                                        <p:tgtEl>
                                          <p:spTgt spid="1276"/>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277"/>
                                        </p:tgtEl>
                                        <p:attrNameLst>
                                          <p:attrName>style.visibility</p:attrName>
                                        </p:attrNameLst>
                                      </p:cBhvr>
                                      <p:to>
                                        <p:strVal val="visible"/>
                                      </p:to>
                                    </p:set>
                                    <p:anim calcmode="lin" valueType="num">
                                      <p:cBhvr additive="base">
                                        <p:cTn id="12" dur="1000"/>
                                        <p:tgtEl>
                                          <p:spTgt spid="127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281"/>
        <p:cNvGrpSpPr/>
        <p:nvPr/>
      </p:nvGrpSpPr>
      <p:grpSpPr>
        <a:xfrm>
          <a:off x="0" y="0"/>
          <a:ext cx="0" cy="0"/>
          <a:chOff x="0" y="0"/>
          <a:chExt cx="0" cy="0"/>
        </a:xfrm>
      </p:grpSpPr>
      <p:pic>
        <p:nvPicPr>
          <p:cNvPr id="1282" name="Google Shape;1282;p107"/>
          <p:cNvPicPr preferRelativeResize="0"/>
          <p:nvPr/>
        </p:nvPicPr>
        <p:blipFill rotWithShape="1">
          <a:blip r:embed="rId3">
            <a:alphaModFix/>
          </a:blip>
          <a:srcRect/>
          <a:stretch/>
        </p:blipFill>
        <p:spPr>
          <a:xfrm>
            <a:off x="1785768" y="0"/>
            <a:ext cx="7221431" cy="4784475"/>
          </a:xfrm>
          <a:prstGeom prst="rect">
            <a:avLst/>
          </a:prstGeom>
          <a:noFill/>
          <a:ln>
            <a:noFill/>
          </a:ln>
        </p:spPr>
      </p:pic>
      <p:sp>
        <p:nvSpPr>
          <p:cNvPr id="1283" name="Google Shape;1283;p107"/>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2000"/>
              <a:buNone/>
            </a:pPr>
            <a:r>
              <a:rPr lang="en"/>
              <a:t>Factories (Abstract Factory)</a:t>
            </a:r>
            <a:endParaRPr/>
          </a:p>
        </p:txBody>
      </p:sp>
      <p:sp>
        <p:nvSpPr>
          <p:cNvPr id="1284" name="Google Shape;1284;p107"/>
          <p:cNvSpPr txBox="1"/>
          <p:nvPr/>
        </p:nvSpPr>
        <p:spPr>
          <a:xfrm>
            <a:off x="0" y="4497175"/>
            <a:ext cx="5448000" cy="28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sng" strike="noStrike" cap="none">
                <a:solidFill>
                  <a:schemeClr val="hlink"/>
                </a:solidFill>
                <a:latin typeface="Arial"/>
                <a:ea typeface="Arial"/>
                <a:cs typeface="Arial"/>
                <a:sym typeface="Arial"/>
                <a:hlinkClick r:id="rId4"/>
              </a:rPr>
              <a:t>https://www.baeldung.com/java-abstract-factory-pattern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108"/>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2000"/>
              <a:buNone/>
            </a:pPr>
            <a:r>
              <a:rPr lang="en"/>
              <a:t>Factories (Factory Method)</a:t>
            </a:r>
            <a:endParaRPr/>
          </a:p>
        </p:txBody>
      </p:sp>
      <p:pic>
        <p:nvPicPr>
          <p:cNvPr id="1290" name="Google Shape;1290;p108"/>
          <p:cNvPicPr preferRelativeResize="0"/>
          <p:nvPr/>
        </p:nvPicPr>
        <p:blipFill rotWithShape="1">
          <a:blip r:embed="rId3">
            <a:alphaModFix/>
          </a:blip>
          <a:srcRect/>
          <a:stretch/>
        </p:blipFill>
        <p:spPr>
          <a:xfrm>
            <a:off x="5294725" y="117175"/>
            <a:ext cx="3749674" cy="2514736"/>
          </a:xfrm>
          <a:prstGeom prst="rect">
            <a:avLst/>
          </a:prstGeom>
          <a:noFill/>
          <a:ln>
            <a:noFill/>
          </a:ln>
        </p:spPr>
      </p:pic>
      <p:sp>
        <p:nvSpPr>
          <p:cNvPr id="1291" name="Google Shape;1291;p108"/>
          <p:cNvSpPr txBox="1">
            <a:spLocks noGrp="1"/>
          </p:cNvSpPr>
          <p:nvPr>
            <p:ph type="body" idx="1"/>
          </p:nvPr>
        </p:nvSpPr>
        <p:spPr>
          <a:xfrm>
            <a:off x="765800" y="603500"/>
            <a:ext cx="7931100" cy="4103400"/>
          </a:xfrm>
          <a:prstGeom prst="rect">
            <a:avLst/>
          </a:prstGeom>
          <a:noFill/>
          <a:ln>
            <a:noFill/>
          </a:ln>
        </p:spPr>
        <p:txBody>
          <a:bodyPr spcFirstLastPara="1" wrap="square" lIns="0" tIns="45700" rIns="0" bIns="45700" anchor="t" anchorCtr="0">
            <a:noAutofit/>
          </a:bodyPr>
          <a:lstStyle/>
          <a:p>
            <a:pPr marL="0" lvl="0" indent="0" algn="l" rtl="0">
              <a:lnSpc>
                <a:spcPct val="100000"/>
              </a:lnSpc>
              <a:spcBef>
                <a:spcPts val="320"/>
              </a:spcBef>
              <a:spcAft>
                <a:spcPts val="0"/>
              </a:spcAft>
              <a:buSzPts val="1600"/>
              <a:buNone/>
            </a:pPr>
            <a:r>
              <a:rPr lang="en" sz="1200">
                <a:solidFill>
                  <a:srgbClr val="808000"/>
                </a:solidFill>
                <a:highlight>
                  <a:srgbClr val="FFFFFF"/>
                </a:highlight>
                <a:latin typeface="Courier New"/>
                <a:ea typeface="Courier New"/>
                <a:cs typeface="Courier New"/>
                <a:sym typeface="Courier New"/>
              </a:rPr>
              <a:t>@Getter</a:t>
            </a:r>
            <a:endParaRPr sz="1200">
              <a:solidFill>
                <a:srgbClr val="808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200">
                <a:solidFill>
                  <a:srgbClr val="808000"/>
                </a:solidFill>
                <a:highlight>
                  <a:srgbClr val="FFFFFF"/>
                </a:highlight>
                <a:latin typeface="Courier New"/>
                <a:ea typeface="Courier New"/>
                <a:cs typeface="Courier New"/>
                <a:sym typeface="Courier New"/>
              </a:rPr>
              <a:t>@Setter</a:t>
            </a:r>
            <a:r>
              <a:rPr lang="en" sz="1200">
                <a:solidFill>
                  <a:srgbClr val="000000"/>
                </a:solidFill>
                <a:highlight>
                  <a:srgbClr val="FFFFFF"/>
                </a:highlight>
                <a:latin typeface="Courier New"/>
                <a:ea typeface="Courier New"/>
                <a:cs typeface="Courier New"/>
                <a:sym typeface="Courier New"/>
              </a:rPr>
              <a:t>(AccessLevel.</a:t>
            </a:r>
            <a:r>
              <a:rPr lang="en" sz="1200" b="1" i="1">
                <a:solidFill>
                  <a:srgbClr val="660E7A"/>
                </a:solidFill>
                <a:highlight>
                  <a:srgbClr val="FFFFFF"/>
                </a:highlight>
                <a:latin typeface="Courier New"/>
                <a:ea typeface="Courier New"/>
                <a:cs typeface="Courier New"/>
                <a:sym typeface="Courier New"/>
              </a:rPr>
              <a:t>PRIVATE</a:t>
            </a:r>
            <a:r>
              <a:rPr lang="en" sz="1200">
                <a:solidFill>
                  <a:srgbClr val="000000"/>
                </a:solidFill>
                <a:highlight>
                  <a:srgbClr val="FFFFFF"/>
                </a:highlight>
                <a:latin typeface="Courier New"/>
                <a:ea typeface="Courier New"/>
                <a:cs typeface="Courier New"/>
                <a:sym typeface="Courier New"/>
              </a:rPr>
              <a:t>)</a:t>
            </a:r>
            <a:endParaRPr sz="12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200">
                <a:solidFill>
                  <a:srgbClr val="808000"/>
                </a:solidFill>
                <a:highlight>
                  <a:srgbClr val="FFFFFF"/>
                </a:highlight>
                <a:latin typeface="Courier New"/>
                <a:ea typeface="Courier New"/>
                <a:cs typeface="Courier New"/>
                <a:sym typeface="Courier New"/>
              </a:rPr>
              <a:t>@RequiredArgsConstructor</a:t>
            </a:r>
            <a:endParaRPr sz="1200">
              <a:solidFill>
                <a:srgbClr val="808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200" b="1">
                <a:solidFill>
                  <a:srgbClr val="000080"/>
                </a:solidFill>
                <a:highlight>
                  <a:srgbClr val="FFFFFF"/>
                </a:highlight>
                <a:latin typeface="Courier New"/>
                <a:ea typeface="Courier New"/>
                <a:cs typeface="Courier New"/>
                <a:sym typeface="Courier New"/>
              </a:rPr>
              <a:t>public class </a:t>
            </a:r>
            <a:r>
              <a:rPr lang="en" sz="1200">
                <a:solidFill>
                  <a:srgbClr val="000000"/>
                </a:solidFill>
                <a:highlight>
                  <a:srgbClr val="FFFFFF"/>
                </a:highlight>
                <a:latin typeface="Courier New"/>
                <a:ea typeface="Courier New"/>
                <a:cs typeface="Courier New"/>
                <a:sym typeface="Courier New"/>
              </a:rPr>
              <a:t>Customer {</a:t>
            </a:r>
            <a:endParaRPr sz="12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200">
                <a:solidFill>
                  <a:srgbClr val="000000"/>
                </a:solidFill>
                <a:highlight>
                  <a:srgbClr val="FFFFFF"/>
                </a:highlight>
                <a:latin typeface="Courier New"/>
                <a:ea typeface="Courier New"/>
                <a:cs typeface="Courier New"/>
                <a:sym typeface="Courier New"/>
              </a:rPr>
              <a:t>   </a:t>
            </a:r>
            <a:r>
              <a:rPr lang="en" sz="1200" b="1">
                <a:solidFill>
                  <a:srgbClr val="000080"/>
                </a:solidFill>
                <a:highlight>
                  <a:srgbClr val="FFFFFF"/>
                </a:highlight>
                <a:latin typeface="Courier New"/>
                <a:ea typeface="Courier New"/>
                <a:cs typeface="Courier New"/>
                <a:sym typeface="Courier New"/>
              </a:rPr>
              <a:t>private final </a:t>
            </a:r>
            <a:r>
              <a:rPr lang="en" sz="1200">
                <a:solidFill>
                  <a:srgbClr val="000000"/>
                </a:solidFill>
                <a:highlight>
                  <a:srgbClr val="FFFFFF"/>
                </a:highlight>
                <a:latin typeface="Courier New"/>
                <a:ea typeface="Courier New"/>
                <a:cs typeface="Courier New"/>
                <a:sym typeface="Courier New"/>
              </a:rPr>
              <a:t>CustomerId </a:t>
            </a:r>
            <a:r>
              <a:rPr lang="en" sz="1200" b="1">
                <a:solidFill>
                  <a:srgbClr val="660E7A"/>
                </a:solidFill>
                <a:highlight>
                  <a:srgbClr val="FFFFFF"/>
                </a:highlight>
                <a:latin typeface="Courier New"/>
                <a:ea typeface="Courier New"/>
                <a:cs typeface="Courier New"/>
                <a:sym typeface="Courier New"/>
              </a:rPr>
              <a:t>id</a:t>
            </a:r>
            <a:r>
              <a:rPr lang="en" sz="1200">
                <a:solidFill>
                  <a:srgbClr val="000000"/>
                </a:solidFill>
                <a:highlight>
                  <a:srgbClr val="FFFFFF"/>
                </a:highlight>
                <a:latin typeface="Courier New"/>
                <a:ea typeface="Courier New"/>
                <a:cs typeface="Courier New"/>
                <a:sym typeface="Courier New"/>
              </a:rPr>
              <a:t>;</a:t>
            </a:r>
            <a:endParaRPr sz="12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200">
                <a:solidFill>
                  <a:srgbClr val="000000"/>
                </a:solidFill>
                <a:highlight>
                  <a:srgbClr val="FFFFFF"/>
                </a:highlight>
                <a:latin typeface="Courier New"/>
                <a:ea typeface="Courier New"/>
                <a:cs typeface="Courier New"/>
                <a:sym typeface="Courier New"/>
              </a:rPr>
              <a:t>   </a:t>
            </a:r>
            <a:r>
              <a:rPr lang="en" sz="1200" b="1">
                <a:solidFill>
                  <a:srgbClr val="000080"/>
                </a:solidFill>
                <a:highlight>
                  <a:srgbClr val="FFFFFF"/>
                </a:highlight>
                <a:latin typeface="Courier New"/>
                <a:ea typeface="Courier New"/>
                <a:cs typeface="Courier New"/>
                <a:sym typeface="Courier New"/>
              </a:rPr>
              <a:t>private </a:t>
            </a:r>
            <a:r>
              <a:rPr lang="en" sz="1200">
                <a:solidFill>
                  <a:srgbClr val="000000"/>
                </a:solidFill>
                <a:highlight>
                  <a:srgbClr val="FFFFFF"/>
                </a:highlight>
                <a:latin typeface="Courier New"/>
                <a:ea typeface="Courier New"/>
                <a:cs typeface="Courier New"/>
                <a:sym typeface="Courier New"/>
              </a:rPr>
              <a:t>CustomerName </a:t>
            </a:r>
            <a:r>
              <a:rPr lang="en" sz="1200" b="1">
                <a:solidFill>
                  <a:srgbClr val="660E7A"/>
                </a:solidFill>
                <a:highlight>
                  <a:srgbClr val="FFFFFF"/>
                </a:highlight>
                <a:latin typeface="Courier New"/>
                <a:ea typeface="Courier New"/>
                <a:cs typeface="Courier New"/>
                <a:sym typeface="Courier New"/>
              </a:rPr>
              <a:t>customerName</a:t>
            </a:r>
            <a:r>
              <a:rPr lang="en" sz="1200">
                <a:solidFill>
                  <a:srgbClr val="000000"/>
                </a:solidFill>
                <a:highlight>
                  <a:srgbClr val="FFFFFF"/>
                </a:highlight>
                <a:latin typeface="Courier New"/>
                <a:ea typeface="Courier New"/>
                <a:cs typeface="Courier New"/>
                <a:sym typeface="Courier New"/>
              </a:rPr>
              <a:t>;</a:t>
            </a:r>
            <a:endParaRPr sz="12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200">
                <a:solidFill>
                  <a:srgbClr val="000000"/>
                </a:solidFill>
                <a:highlight>
                  <a:srgbClr val="FFFFFF"/>
                </a:highlight>
                <a:latin typeface="Courier New"/>
                <a:ea typeface="Courier New"/>
                <a:cs typeface="Courier New"/>
                <a:sym typeface="Courier New"/>
              </a:rPr>
              <a:t>   </a:t>
            </a:r>
            <a:r>
              <a:rPr lang="en" sz="1200" b="1">
                <a:solidFill>
                  <a:srgbClr val="000080"/>
                </a:solidFill>
                <a:highlight>
                  <a:srgbClr val="FFFFFF"/>
                </a:highlight>
                <a:latin typeface="Courier New"/>
                <a:ea typeface="Courier New"/>
                <a:cs typeface="Courier New"/>
                <a:sym typeface="Courier New"/>
              </a:rPr>
              <a:t>private </a:t>
            </a:r>
            <a:r>
              <a:rPr lang="en" sz="1200">
                <a:solidFill>
                  <a:srgbClr val="000000"/>
                </a:solidFill>
                <a:highlight>
                  <a:srgbClr val="FFFFFF"/>
                </a:highlight>
                <a:latin typeface="Courier New"/>
                <a:ea typeface="Courier New"/>
                <a:cs typeface="Courier New"/>
                <a:sym typeface="Courier New"/>
              </a:rPr>
              <a:t>Address </a:t>
            </a:r>
            <a:r>
              <a:rPr lang="en" sz="1200" b="1">
                <a:solidFill>
                  <a:srgbClr val="660E7A"/>
                </a:solidFill>
                <a:highlight>
                  <a:srgbClr val="FFFFFF"/>
                </a:highlight>
                <a:latin typeface="Courier New"/>
                <a:ea typeface="Courier New"/>
                <a:cs typeface="Courier New"/>
                <a:sym typeface="Courier New"/>
              </a:rPr>
              <a:t>address</a:t>
            </a:r>
            <a:r>
              <a:rPr lang="en" sz="1200">
                <a:solidFill>
                  <a:srgbClr val="000000"/>
                </a:solidFill>
                <a:highlight>
                  <a:srgbClr val="FFFFFF"/>
                </a:highlight>
                <a:latin typeface="Courier New"/>
                <a:ea typeface="Courier New"/>
                <a:cs typeface="Courier New"/>
                <a:sym typeface="Courier New"/>
              </a:rPr>
              <a:t>;</a:t>
            </a:r>
            <a:endParaRPr sz="12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endParaRPr sz="12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200">
                <a:solidFill>
                  <a:srgbClr val="000000"/>
                </a:solidFill>
                <a:highlight>
                  <a:srgbClr val="FFFFFF"/>
                </a:highlight>
                <a:latin typeface="Courier New"/>
                <a:ea typeface="Courier New"/>
                <a:cs typeface="Courier New"/>
                <a:sym typeface="Courier New"/>
              </a:rPr>
              <a:t>   </a:t>
            </a:r>
            <a:r>
              <a:rPr lang="en" sz="1200" b="1">
                <a:solidFill>
                  <a:srgbClr val="000080"/>
                </a:solidFill>
                <a:highlight>
                  <a:srgbClr val="FFFFFF"/>
                </a:highlight>
                <a:latin typeface="Courier New"/>
                <a:ea typeface="Courier New"/>
                <a:cs typeface="Courier New"/>
                <a:sym typeface="Courier New"/>
              </a:rPr>
              <a:t>public static </a:t>
            </a:r>
            <a:r>
              <a:rPr lang="en" sz="1200">
                <a:solidFill>
                  <a:srgbClr val="000000"/>
                </a:solidFill>
                <a:highlight>
                  <a:srgbClr val="FFFFFF"/>
                </a:highlight>
                <a:latin typeface="Courier New"/>
                <a:ea typeface="Courier New"/>
                <a:cs typeface="Courier New"/>
                <a:sym typeface="Courier New"/>
              </a:rPr>
              <a:t>Customer of(String firstName, String lastName, String city, </a:t>
            </a:r>
            <a:endParaRPr sz="1200">
              <a:solidFill>
                <a:srgbClr val="000000"/>
              </a:solidFill>
              <a:highlight>
                <a:srgbClr val="FFFFFF"/>
              </a:highlight>
              <a:latin typeface="Courier New"/>
              <a:ea typeface="Courier New"/>
              <a:cs typeface="Courier New"/>
              <a:sym typeface="Courier New"/>
            </a:endParaRPr>
          </a:p>
          <a:p>
            <a:pPr marL="2286000" lvl="0" indent="0" algn="l" rtl="0">
              <a:lnSpc>
                <a:spcPct val="100000"/>
              </a:lnSpc>
              <a:spcBef>
                <a:spcPts val="320"/>
              </a:spcBef>
              <a:spcAft>
                <a:spcPts val="0"/>
              </a:spcAft>
              <a:buSzPts val="1600"/>
              <a:buNone/>
            </a:pPr>
            <a:r>
              <a:rPr lang="en" sz="1200">
                <a:solidFill>
                  <a:srgbClr val="000000"/>
                </a:solidFill>
                <a:highlight>
                  <a:srgbClr val="FFFFFF"/>
                </a:highlight>
                <a:latin typeface="Courier New"/>
                <a:ea typeface="Courier New"/>
                <a:cs typeface="Courier New"/>
                <a:sym typeface="Courier New"/>
              </a:rPr>
              <a:t>    String state) {</a:t>
            </a:r>
            <a:endParaRPr sz="12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200">
                <a:solidFill>
                  <a:srgbClr val="000000"/>
                </a:solidFill>
                <a:highlight>
                  <a:srgbClr val="FFFFFF"/>
                </a:highlight>
                <a:latin typeface="Courier New"/>
                <a:ea typeface="Courier New"/>
                <a:cs typeface="Courier New"/>
                <a:sym typeface="Courier New"/>
              </a:rPr>
              <a:t>      </a:t>
            </a:r>
            <a:endParaRPr sz="12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200">
                <a:solidFill>
                  <a:srgbClr val="000000"/>
                </a:solidFill>
                <a:highlight>
                  <a:srgbClr val="FFFFFF"/>
                </a:highlight>
                <a:latin typeface="Courier New"/>
                <a:ea typeface="Courier New"/>
                <a:cs typeface="Courier New"/>
                <a:sym typeface="Courier New"/>
              </a:rPr>
              <a:t>       Customer customer = </a:t>
            </a:r>
            <a:r>
              <a:rPr lang="en" sz="1200" b="1">
                <a:solidFill>
                  <a:srgbClr val="000080"/>
                </a:solidFill>
                <a:highlight>
                  <a:srgbClr val="FFFFFF"/>
                </a:highlight>
                <a:latin typeface="Courier New"/>
                <a:ea typeface="Courier New"/>
                <a:cs typeface="Courier New"/>
                <a:sym typeface="Courier New"/>
              </a:rPr>
              <a:t>new </a:t>
            </a:r>
            <a:r>
              <a:rPr lang="en" sz="1200">
                <a:solidFill>
                  <a:srgbClr val="000000"/>
                </a:solidFill>
                <a:highlight>
                  <a:srgbClr val="FFFFFF"/>
                </a:highlight>
                <a:latin typeface="Courier New"/>
                <a:ea typeface="Courier New"/>
                <a:cs typeface="Courier New"/>
                <a:sym typeface="Courier New"/>
              </a:rPr>
              <a:t>Customer(</a:t>
            </a:r>
            <a:r>
              <a:rPr lang="en" sz="1200" b="1">
                <a:solidFill>
                  <a:srgbClr val="000080"/>
                </a:solidFill>
                <a:highlight>
                  <a:srgbClr val="FFFFFF"/>
                </a:highlight>
                <a:latin typeface="Courier New"/>
                <a:ea typeface="Courier New"/>
                <a:cs typeface="Courier New"/>
                <a:sym typeface="Courier New"/>
              </a:rPr>
              <a:t>new </a:t>
            </a:r>
            <a:r>
              <a:rPr lang="en" sz="1200">
                <a:solidFill>
                  <a:srgbClr val="000000"/>
                </a:solidFill>
                <a:highlight>
                  <a:srgbClr val="FFFFFF"/>
                </a:highlight>
                <a:latin typeface="Courier New"/>
                <a:ea typeface="Courier New"/>
                <a:cs typeface="Courier New"/>
                <a:sym typeface="Courier New"/>
              </a:rPr>
              <a:t>CustomerId(UUID.</a:t>
            </a:r>
            <a:r>
              <a:rPr lang="en" sz="1200" i="1">
                <a:solidFill>
                  <a:srgbClr val="000000"/>
                </a:solidFill>
                <a:highlight>
                  <a:srgbClr val="FFFFFF"/>
                </a:highlight>
                <a:latin typeface="Courier New"/>
                <a:ea typeface="Courier New"/>
                <a:cs typeface="Courier New"/>
                <a:sym typeface="Courier New"/>
              </a:rPr>
              <a:t>randomUUID</a:t>
            </a:r>
            <a:r>
              <a:rPr lang="en" sz="1200">
                <a:solidFill>
                  <a:srgbClr val="000000"/>
                </a:solidFill>
                <a:highlight>
                  <a:srgbClr val="FFFFFF"/>
                </a:highlight>
                <a:latin typeface="Courier New"/>
                <a:ea typeface="Courier New"/>
                <a:cs typeface="Courier New"/>
                <a:sym typeface="Courier New"/>
              </a:rPr>
              <a:t>().toString()));</a:t>
            </a:r>
            <a:endParaRPr sz="12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200">
                <a:solidFill>
                  <a:srgbClr val="000000"/>
                </a:solidFill>
                <a:highlight>
                  <a:srgbClr val="FFFFFF"/>
                </a:highlight>
                <a:latin typeface="Courier New"/>
                <a:ea typeface="Courier New"/>
                <a:cs typeface="Courier New"/>
                <a:sym typeface="Courier New"/>
              </a:rPr>
              <a:t>       customer.setCustomerName(</a:t>
            </a:r>
            <a:r>
              <a:rPr lang="en" sz="1200" b="1">
                <a:solidFill>
                  <a:srgbClr val="000080"/>
                </a:solidFill>
                <a:highlight>
                  <a:srgbClr val="FFFFFF"/>
                </a:highlight>
                <a:latin typeface="Courier New"/>
                <a:ea typeface="Courier New"/>
                <a:cs typeface="Courier New"/>
                <a:sym typeface="Courier New"/>
              </a:rPr>
              <a:t>new </a:t>
            </a:r>
            <a:r>
              <a:rPr lang="en" sz="1200">
                <a:solidFill>
                  <a:srgbClr val="000000"/>
                </a:solidFill>
                <a:highlight>
                  <a:srgbClr val="FFFFFF"/>
                </a:highlight>
                <a:latin typeface="Courier New"/>
                <a:ea typeface="Courier New"/>
                <a:cs typeface="Courier New"/>
                <a:sym typeface="Courier New"/>
              </a:rPr>
              <a:t>CustomerName(firstName, </a:t>
            </a:r>
            <a:r>
              <a:rPr lang="en" sz="1200" b="1">
                <a:solidFill>
                  <a:srgbClr val="000080"/>
                </a:solidFill>
                <a:highlight>
                  <a:srgbClr val="FFFFFF"/>
                </a:highlight>
                <a:latin typeface="Courier New"/>
                <a:ea typeface="Courier New"/>
                <a:cs typeface="Courier New"/>
                <a:sym typeface="Courier New"/>
              </a:rPr>
              <a:t>null</a:t>
            </a:r>
            <a:r>
              <a:rPr lang="en" sz="1200">
                <a:solidFill>
                  <a:srgbClr val="000000"/>
                </a:solidFill>
                <a:highlight>
                  <a:srgbClr val="FFFFFF"/>
                </a:highlight>
                <a:latin typeface="Courier New"/>
                <a:ea typeface="Courier New"/>
                <a:cs typeface="Courier New"/>
                <a:sym typeface="Courier New"/>
              </a:rPr>
              <a:t>, lastName));</a:t>
            </a:r>
            <a:endParaRPr sz="12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200">
                <a:solidFill>
                  <a:srgbClr val="000000"/>
                </a:solidFill>
                <a:highlight>
                  <a:srgbClr val="FFFFFF"/>
                </a:highlight>
                <a:latin typeface="Courier New"/>
                <a:ea typeface="Courier New"/>
                <a:cs typeface="Courier New"/>
                <a:sym typeface="Courier New"/>
              </a:rPr>
              <a:t>       customer.setAddress(</a:t>
            </a:r>
            <a:r>
              <a:rPr lang="en" sz="1200" b="1">
                <a:solidFill>
                  <a:srgbClr val="000080"/>
                </a:solidFill>
                <a:highlight>
                  <a:srgbClr val="FFFFFF"/>
                </a:highlight>
                <a:latin typeface="Courier New"/>
                <a:ea typeface="Courier New"/>
                <a:cs typeface="Courier New"/>
                <a:sym typeface="Courier New"/>
              </a:rPr>
              <a:t>new </a:t>
            </a:r>
            <a:r>
              <a:rPr lang="en" sz="1200">
                <a:solidFill>
                  <a:srgbClr val="000000"/>
                </a:solidFill>
                <a:highlight>
                  <a:srgbClr val="FFFFFF"/>
                </a:highlight>
                <a:latin typeface="Courier New"/>
                <a:ea typeface="Courier New"/>
                <a:cs typeface="Courier New"/>
                <a:sym typeface="Courier New"/>
              </a:rPr>
              <a:t>Address(</a:t>
            </a:r>
            <a:r>
              <a:rPr lang="en" sz="1200" b="1">
                <a:solidFill>
                  <a:srgbClr val="000080"/>
                </a:solidFill>
                <a:highlight>
                  <a:srgbClr val="FFFFFF"/>
                </a:highlight>
                <a:latin typeface="Courier New"/>
                <a:ea typeface="Courier New"/>
                <a:cs typeface="Courier New"/>
                <a:sym typeface="Courier New"/>
              </a:rPr>
              <a:t>null</a:t>
            </a:r>
            <a:r>
              <a:rPr lang="en" sz="1200">
                <a:solidFill>
                  <a:srgbClr val="000000"/>
                </a:solidFill>
                <a:highlight>
                  <a:srgbClr val="FFFFFF"/>
                </a:highlight>
                <a:latin typeface="Courier New"/>
                <a:ea typeface="Courier New"/>
                <a:cs typeface="Courier New"/>
                <a:sym typeface="Courier New"/>
              </a:rPr>
              <a:t>, city, state, </a:t>
            </a:r>
            <a:r>
              <a:rPr lang="en" sz="1200" b="1">
                <a:solidFill>
                  <a:srgbClr val="000080"/>
                </a:solidFill>
                <a:highlight>
                  <a:srgbClr val="FFFFFF"/>
                </a:highlight>
                <a:latin typeface="Courier New"/>
                <a:ea typeface="Courier New"/>
                <a:cs typeface="Courier New"/>
                <a:sym typeface="Courier New"/>
              </a:rPr>
              <a:t>null</a:t>
            </a:r>
            <a:r>
              <a:rPr lang="en" sz="1200">
                <a:solidFill>
                  <a:srgbClr val="000000"/>
                </a:solidFill>
                <a:highlight>
                  <a:srgbClr val="FFFFFF"/>
                </a:highlight>
                <a:latin typeface="Courier New"/>
                <a:ea typeface="Courier New"/>
                <a:cs typeface="Courier New"/>
                <a:sym typeface="Courier New"/>
              </a:rPr>
              <a:t>));</a:t>
            </a:r>
            <a:endParaRPr sz="12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200">
                <a:solidFill>
                  <a:srgbClr val="000000"/>
                </a:solidFill>
                <a:highlight>
                  <a:srgbClr val="FFFFFF"/>
                </a:highlight>
                <a:latin typeface="Courier New"/>
                <a:ea typeface="Courier New"/>
                <a:cs typeface="Courier New"/>
                <a:sym typeface="Courier New"/>
              </a:rPr>
              <a:t>      </a:t>
            </a:r>
            <a:endParaRPr sz="12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200">
                <a:solidFill>
                  <a:srgbClr val="000000"/>
                </a:solidFill>
                <a:highlight>
                  <a:srgbClr val="FFFFFF"/>
                </a:highlight>
                <a:latin typeface="Courier New"/>
                <a:ea typeface="Courier New"/>
                <a:cs typeface="Courier New"/>
                <a:sym typeface="Courier New"/>
              </a:rPr>
              <a:t>       </a:t>
            </a:r>
            <a:r>
              <a:rPr lang="en" sz="1200" b="1">
                <a:solidFill>
                  <a:srgbClr val="000080"/>
                </a:solidFill>
                <a:highlight>
                  <a:srgbClr val="FFFFFF"/>
                </a:highlight>
                <a:latin typeface="Courier New"/>
                <a:ea typeface="Courier New"/>
                <a:cs typeface="Courier New"/>
                <a:sym typeface="Courier New"/>
              </a:rPr>
              <a:t>return </a:t>
            </a:r>
            <a:r>
              <a:rPr lang="en" sz="1200">
                <a:solidFill>
                  <a:srgbClr val="000000"/>
                </a:solidFill>
                <a:highlight>
                  <a:srgbClr val="FFFFFF"/>
                </a:highlight>
                <a:latin typeface="Courier New"/>
                <a:ea typeface="Courier New"/>
                <a:cs typeface="Courier New"/>
                <a:sym typeface="Courier New"/>
              </a:rPr>
              <a:t>customer;</a:t>
            </a:r>
            <a:endParaRPr sz="12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200">
                <a:solidFill>
                  <a:srgbClr val="000000"/>
                </a:solidFill>
                <a:highlight>
                  <a:srgbClr val="FFFFFF"/>
                </a:highlight>
                <a:latin typeface="Courier New"/>
                <a:ea typeface="Courier New"/>
                <a:cs typeface="Courier New"/>
                <a:sym typeface="Courier New"/>
              </a:rPr>
              <a:t>   }</a:t>
            </a:r>
            <a:endParaRPr sz="12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200">
                <a:solidFill>
                  <a:srgbClr val="000000"/>
                </a:solidFill>
                <a:highlight>
                  <a:srgbClr val="FFFFFF"/>
                </a:highlight>
                <a:latin typeface="Courier New"/>
                <a:ea typeface="Courier New"/>
                <a:cs typeface="Courier New"/>
                <a:sym typeface="Courier New"/>
              </a:rPr>
              <a:t>}</a:t>
            </a:r>
            <a:endParaRPr sz="12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endParaRPr sz="1200">
              <a:latin typeface="Courier New"/>
              <a:ea typeface="Courier New"/>
              <a:cs typeface="Courier New"/>
              <a:sym typeface="Courier New"/>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109"/>
          <p:cNvSpPr txBox="1">
            <a:spLocks noGrp="1"/>
          </p:cNvSpPr>
          <p:nvPr>
            <p:ph type="body" idx="1"/>
          </p:nvPr>
        </p:nvSpPr>
        <p:spPr>
          <a:xfrm>
            <a:off x="931876" y="603500"/>
            <a:ext cx="7764900" cy="1752600"/>
          </a:xfrm>
          <a:prstGeom prst="rect">
            <a:avLst/>
          </a:prstGeom>
          <a:noFill/>
          <a:ln>
            <a:noFill/>
          </a:ln>
        </p:spPr>
        <p:txBody>
          <a:bodyPr spcFirstLastPara="1" wrap="square" lIns="0" tIns="45700" rIns="0" bIns="45700" anchor="t" anchorCtr="0">
            <a:noAutofit/>
          </a:bodyPr>
          <a:lstStyle/>
          <a:p>
            <a:pPr marL="0" lvl="0" indent="0" algn="l" rtl="0">
              <a:lnSpc>
                <a:spcPct val="100000"/>
              </a:lnSpc>
              <a:spcBef>
                <a:spcPts val="320"/>
              </a:spcBef>
              <a:spcAft>
                <a:spcPts val="0"/>
              </a:spcAft>
              <a:buSzPts val="1600"/>
              <a:buNone/>
            </a:pPr>
            <a:r>
              <a:rPr lang="en" sz="1800">
                <a:solidFill>
                  <a:srgbClr val="808000"/>
                </a:solidFill>
                <a:highlight>
                  <a:srgbClr val="FFFFFF"/>
                </a:highlight>
                <a:latin typeface="Courier New"/>
                <a:ea typeface="Courier New"/>
                <a:cs typeface="Courier New"/>
                <a:sym typeface="Courier New"/>
              </a:rPr>
              <a:t>@With</a:t>
            </a:r>
            <a:endParaRPr sz="1800">
              <a:solidFill>
                <a:srgbClr val="808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800">
                <a:solidFill>
                  <a:srgbClr val="808000"/>
                </a:solidFill>
                <a:highlight>
                  <a:srgbClr val="FFFFFF"/>
                </a:highlight>
                <a:latin typeface="Courier New"/>
                <a:ea typeface="Courier New"/>
                <a:cs typeface="Courier New"/>
                <a:sym typeface="Courier New"/>
              </a:rPr>
              <a:t>@Getter</a:t>
            </a:r>
            <a:endParaRPr sz="1800">
              <a:solidFill>
                <a:srgbClr val="808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800">
                <a:solidFill>
                  <a:srgbClr val="808000"/>
                </a:solidFill>
                <a:highlight>
                  <a:srgbClr val="FFFFFF"/>
                </a:highlight>
                <a:latin typeface="Courier New"/>
                <a:ea typeface="Courier New"/>
                <a:cs typeface="Courier New"/>
                <a:sym typeface="Courier New"/>
              </a:rPr>
              <a:t>@Builder</a:t>
            </a:r>
            <a:endParaRPr sz="1800">
              <a:solidFill>
                <a:srgbClr val="808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800" b="1">
                <a:solidFill>
                  <a:srgbClr val="000080"/>
                </a:solidFill>
                <a:highlight>
                  <a:srgbClr val="FFFFFF"/>
                </a:highlight>
                <a:latin typeface="Courier New"/>
                <a:ea typeface="Courier New"/>
                <a:cs typeface="Courier New"/>
                <a:sym typeface="Courier New"/>
              </a:rPr>
              <a:t>public class </a:t>
            </a:r>
            <a:r>
              <a:rPr lang="en" sz="1800">
                <a:solidFill>
                  <a:srgbClr val="000000"/>
                </a:solidFill>
                <a:highlight>
                  <a:srgbClr val="FFFFFF"/>
                </a:highlight>
                <a:latin typeface="Courier New"/>
                <a:ea typeface="Courier New"/>
                <a:cs typeface="Courier New"/>
                <a:sym typeface="Courier New"/>
              </a:rPr>
              <a:t>Address {</a:t>
            </a:r>
            <a:endParaRPr sz="18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800">
                <a:solidFill>
                  <a:srgbClr val="000000"/>
                </a:solidFill>
                <a:highlight>
                  <a:srgbClr val="FFFFFF"/>
                </a:highlight>
                <a:latin typeface="Courier New"/>
                <a:ea typeface="Courier New"/>
                <a:cs typeface="Courier New"/>
                <a:sym typeface="Courier New"/>
              </a:rPr>
              <a:t>   </a:t>
            </a:r>
            <a:r>
              <a:rPr lang="en" sz="1800" b="1">
                <a:solidFill>
                  <a:srgbClr val="000080"/>
                </a:solidFill>
                <a:highlight>
                  <a:srgbClr val="FFFFFF"/>
                </a:highlight>
                <a:latin typeface="Courier New"/>
                <a:ea typeface="Courier New"/>
                <a:cs typeface="Courier New"/>
                <a:sym typeface="Courier New"/>
              </a:rPr>
              <a:t>private final </a:t>
            </a:r>
            <a:r>
              <a:rPr lang="en" sz="1800">
                <a:solidFill>
                  <a:srgbClr val="000000"/>
                </a:solidFill>
                <a:highlight>
                  <a:srgbClr val="FFFFFF"/>
                </a:highlight>
                <a:latin typeface="Courier New"/>
                <a:ea typeface="Courier New"/>
                <a:cs typeface="Courier New"/>
                <a:sym typeface="Courier New"/>
              </a:rPr>
              <a:t>String </a:t>
            </a:r>
            <a:r>
              <a:rPr lang="en" sz="1800" b="1">
                <a:solidFill>
                  <a:srgbClr val="660E7A"/>
                </a:solidFill>
                <a:highlight>
                  <a:srgbClr val="FFFFFF"/>
                </a:highlight>
                <a:latin typeface="Courier New"/>
                <a:ea typeface="Courier New"/>
                <a:cs typeface="Courier New"/>
                <a:sym typeface="Courier New"/>
              </a:rPr>
              <a:t>streetName</a:t>
            </a:r>
            <a:r>
              <a:rPr lang="en" sz="1800">
                <a:solidFill>
                  <a:srgbClr val="000000"/>
                </a:solidFill>
                <a:highlight>
                  <a:srgbClr val="FFFFFF"/>
                </a:highlight>
                <a:latin typeface="Courier New"/>
                <a:ea typeface="Courier New"/>
                <a:cs typeface="Courier New"/>
                <a:sym typeface="Courier New"/>
              </a:rPr>
              <a:t>;</a:t>
            </a:r>
            <a:endParaRPr sz="18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800">
                <a:solidFill>
                  <a:srgbClr val="000000"/>
                </a:solidFill>
                <a:highlight>
                  <a:srgbClr val="FFFFFF"/>
                </a:highlight>
                <a:latin typeface="Courier New"/>
                <a:ea typeface="Courier New"/>
                <a:cs typeface="Courier New"/>
                <a:sym typeface="Courier New"/>
              </a:rPr>
              <a:t>   </a:t>
            </a:r>
            <a:r>
              <a:rPr lang="en" sz="1800" b="1">
                <a:solidFill>
                  <a:srgbClr val="000080"/>
                </a:solidFill>
                <a:highlight>
                  <a:srgbClr val="FFFFFF"/>
                </a:highlight>
                <a:latin typeface="Courier New"/>
                <a:ea typeface="Courier New"/>
                <a:cs typeface="Courier New"/>
                <a:sym typeface="Courier New"/>
              </a:rPr>
              <a:t>private final </a:t>
            </a:r>
            <a:r>
              <a:rPr lang="en" sz="1800">
                <a:solidFill>
                  <a:srgbClr val="000000"/>
                </a:solidFill>
                <a:highlight>
                  <a:srgbClr val="FFFFFF"/>
                </a:highlight>
                <a:latin typeface="Courier New"/>
                <a:ea typeface="Courier New"/>
                <a:cs typeface="Courier New"/>
                <a:sym typeface="Courier New"/>
              </a:rPr>
              <a:t>String </a:t>
            </a:r>
            <a:r>
              <a:rPr lang="en" sz="1800" b="1">
                <a:solidFill>
                  <a:srgbClr val="660E7A"/>
                </a:solidFill>
                <a:highlight>
                  <a:srgbClr val="FFFFFF"/>
                </a:highlight>
                <a:latin typeface="Courier New"/>
                <a:ea typeface="Courier New"/>
                <a:cs typeface="Courier New"/>
                <a:sym typeface="Courier New"/>
              </a:rPr>
              <a:t>city</a:t>
            </a:r>
            <a:r>
              <a:rPr lang="en" sz="1800">
                <a:solidFill>
                  <a:srgbClr val="000000"/>
                </a:solidFill>
                <a:highlight>
                  <a:srgbClr val="FFFFFF"/>
                </a:highlight>
                <a:latin typeface="Courier New"/>
                <a:ea typeface="Courier New"/>
                <a:cs typeface="Courier New"/>
                <a:sym typeface="Courier New"/>
              </a:rPr>
              <a:t>;</a:t>
            </a:r>
            <a:endParaRPr sz="18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800">
                <a:solidFill>
                  <a:srgbClr val="000000"/>
                </a:solidFill>
                <a:highlight>
                  <a:srgbClr val="FFFFFF"/>
                </a:highlight>
                <a:latin typeface="Courier New"/>
                <a:ea typeface="Courier New"/>
                <a:cs typeface="Courier New"/>
                <a:sym typeface="Courier New"/>
              </a:rPr>
              <a:t>   </a:t>
            </a:r>
            <a:r>
              <a:rPr lang="en" sz="1800" b="1">
                <a:solidFill>
                  <a:srgbClr val="000080"/>
                </a:solidFill>
                <a:highlight>
                  <a:srgbClr val="FFFFFF"/>
                </a:highlight>
                <a:latin typeface="Courier New"/>
                <a:ea typeface="Courier New"/>
                <a:cs typeface="Courier New"/>
                <a:sym typeface="Courier New"/>
              </a:rPr>
              <a:t>private final </a:t>
            </a:r>
            <a:r>
              <a:rPr lang="en" sz="1800">
                <a:solidFill>
                  <a:srgbClr val="000000"/>
                </a:solidFill>
                <a:highlight>
                  <a:srgbClr val="FFFFFF"/>
                </a:highlight>
                <a:latin typeface="Courier New"/>
                <a:ea typeface="Courier New"/>
                <a:cs typeface="Courier New"/>
                <a:sym typeface="Courier New"/>
              </a:rPr>
              <a:t>String </a:t>
            </a:r>
            <a:r>
              <a:rPr lang="en" sz="1800" b="1">
                <a:solidFill>
                  <a:srgbClr val="660E7A"/>
                </a:solidFill>
                <a:highlight>
                  <a:srgbClr val="FFFFFF"/>
                </a:highlight>
                <a:latin typeface="Courier New"/>
                <a:ea typeface="Courier New"/>
                <a:cs typeface="Courier New"/>
                <a:sym typeface="Courier New"/>
              </a:rPr>
              <a:t>state</a:t>
            </a:r>
            <a:r>
              <a:rPr lang="en" sz="1800">
                <a:solidFill>
                  <a:srgbClr val="000000"/>
                </a:solidFill>
                <a:highlight>
                  <a:srgbClr val="FFFFFF"/>
                </a:highlight>
                <a:latin typeface="Courier New"/>
                <a:ea typeface="Courier New"/>
                <a:cs typeface="Courier New"/>
                <a:sym typeface="Courier New"/>
              </a:rPr>
              <a:t>;</a:t>
            </a:r>
            <a:endParaRPr sz="18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800">
                <a:solidFill>
                  <a:srgbClr val="000000"/>
                </a:solidFill>
                <a:highlight>
                  <a:srgbClr val="FFFFFF"/>
                </a:highlight>
                <a:latin typeface="Courier New"/>
                <a:ea typeface="Courier New"/>
                <a:cs typeface="Courier New"/>
                <a:sym typeface="Courier New"/>
              </a:rPr>
              <a:t>   </a:t>
            </a:r>
            <a:r>
              <a:rPr lang="en" sz="1800" b="1">
                <a:solidFill>
                  <a:srgbClr val="000080"/>
                </a:solidFill>
                <a:highlight>
                  <a:srgbClr val="FFFFFF"/>
                </a:highlight>
                <a:latin typeface="Courier New"/>
                <a:ea typeface="Courier New"/>
                <a:cs typeface="Courier New"/>
                <a:sym typeface="Courier New"/>
              </a:rPr>
              <a:t>private final </a:t>
            </a:r>
            <a:r>
              <a:rPr lang="en" sz="1800">
                <a:solidFill>
                  <a:srgbClr val="000000"/>
                </a:solidFill>
                <a:highlight>
                  <a:srgbClr val="FFFFFF"/>
                </a:highlight>
                <a:latin typeface="Courier New"/>
                <a:ea typeface="Courier New"/>
                <a:cs typeface="Courier New"/>
                <a:sym typeface="Courier New"/>
              </a:rPr>
              <a:t>String </a:t>
            </a:r>
            <a:r>
              <a:rPr lang="en" sz="1800" b="1">
                <a:solidFill>
                  <a:srgbClr val="660E7A"/>
                </a:solidFill>
                <a:highlight>
                  <a:srgbClr val="FFFFFF"/>
                </a:highlight>
                <a:latin typeface="Courier New"/>
                <a:ea typeface="Courier New"/>
                <a:cs typeface="Courier New"/>
                <a:sym typeface="Courier New"/>
              </a:rPr>
              <a:t>postalCode</a:t>
            </a:r>
            <a:r>
              <a:rPr lang="en" sz="1800">
                <a:solidFill>
                  <a:srgbClr val="000000"/>
                </a:solidFill>
                <a:highlight>
                  <a:srgbClr val="FFFFFF"/>
                </a:highlight>
                <a:latin typeface="Courier New"/>
                <a:ea typeface="Courier New"/>
                <a:cs typeface="Courier New"/>
                <a:sym typeface="Courier New"/>
              </a:rPr>
              <a:t>;</a:t>
            </a:r>
            <a:endParaRPr sz="18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800">
                <a:solidFill>
                  <a:srgbClr val="000000"/>
                </a:solidFill>
                <a:highlight>
                  <a:srgbClr val="FFFFFF"/>
                </a:highlight>
                <a:latin typeface="Courier New"/>
                <a:ea typeface="Courier New"/>
                <a:cs typeface="Courier New"/>
                <a:sym typeface="Courier New"/>
              </a:rPr>
              <a:t>}</a:t>
            </a:r>
            <a:endParaRPr sz="18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endParaRPr sz="1400">
              <a:solidFill>
                <a:srgbClr val="808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endParaRPr sz="1400">
              <a:latin typeface="Courier New"/>
              <a:ea typeface="Courier New"/>
              <a:cs typeface="Courier New"/>
              <a:sym typeface="Courier New"/>
            </a:endParaRPr>
          </a:p>
        </p:txBody>
      </p:sp>
      <p:sp>
        <p:nvSpPr>
          <p:cNvPr id="1297" name="Google Shape;1297;p109"/>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2000"/>
              <a:buNone/>
            </a:pPr>
            <a:r>
              <a:rPr lang="en"/>
              <a:t>Factories (Builder)</a:t>
            </a:r>
            <a:endParaRPr/>
          </a:p>
        </p:txBody>
      </p:sp>
      <p:pic>
        <p:nvPicPr>
          <p:cNvPr id="1298" name="Google Shape;1298;p109"/>
          <p:cNvPicPr preferRelativeResize="0"/>
          <p:nvPr/>
        </p:nvPicPr>
        <p:blipFill rotWithShape="1">
          <a:blip r:embed="rId3">
            <a:alphaModFix/>
          </a:blip>
          <a:srcRect/>
          <a:stretch/>
        </p:blipFill>
        <p:spPr>
          <a:xfrm>
            <a:off x="6041175" y="282254"/>
            <a:ext cx="2744750" cy="4154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pic>
        <p:nvPicPr>
          <p:cNvPr id="405" name="Google Shape;405;p11"/>
          <p:cNvPicPr preferRelativeResize="0"/>
          <p:nvPr/>
        </p:nvPicPr>
        <p:blipFill rotWithShape="1">
          <a:blip r:embed="rId3">
            <a:alphaModFix/>
          </a:blip>
          <a:srcRect/>
          <a:stretch/>
        </p:blipFill>
        <p:spPr>
          <a:xfrm>
            <a:off x="728375" y="597000"/>
            <a:ext cx="7248825" cy="4201750"/>
          </a:xfrm>
          <a:prstGeom prst="rect">
            <a:avLst/>
          </a:prstGeom>
          <a:noFill/>
          <a:ln>
            <a:noFill/>
          </a:ln>
        </p:spPr>
      </p:pic>
      <p:sp>
        <p:nvSpPr>
          <p:cNvPr id="406" name="Google Shape;406;p11"/>
          <p:cNvSpPr/>
          <p:nvPr/>
        </p:nvSpPr>
        <p:spPr>
          <a:xfrm>
            <a:off x="4681550" y="582700"/>
            <a:ext cx="2824200" cy="1053300"/>
          </a:xfrm>
          <a:prstGeom prst="wedgeRectCallout">
            <a:avLst>
              <a:gd name="adj1" fmla="val -72528"/>
              <a:gd name="adj2" fmla="val 102136"/>
            </a:avLst>
          </a:prstGeom>
          <a:solidFill>
            <a:srgbClr val="6AA84F"/>
          </a:solidFill>
          <a:ln w="9525" cap="flat" cmpd="sng">
            <a:solidFill>
              <a:srgbClr val="000000"/>
            </a:solidFill>
            <a:prstDash val="solid"/>
            <a:round/>
            <a:headEnd type="none" w="sm" len="sm"/>
            <a:tailEnd type="none" w="sm" len="sm"/>
          </a:ln>
          <a:effectLst>
            <a:outerShdw blurRad="57150" dist="11430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000000"/>
                </a:solidFill>
                <a:latin typeface="Arial"/>
                <a:ea typeface="Arial"/>
                <a:cs typeface="Arial"/>
                <a:sym typeface="Arial"/>
              </a:rPr>
              <a:t>Okayyyyyy…..</a:t>
            </a:r>
            <a:endParaRPr sz="2400" b="1" i="0" u="none" strike="noStrike" cap="none">
              <a:solidFill>
                <a:srgbClr val="000000"/>
              </a:solidFill>
              <a:latin typeface="Arial"/>
              <a:ea typeface="Arial"/>
              <a:cs typeface="Arial"/>
              <a:sym typeface="Arial"/>
            </a:endParaRPr>
          </a:p>
        </p:txBody>
      </p:sp>
      <p:sp>
        <p:nvSpPr>
          <p:cNvPr id="407" name="Google Shape;407;p11"/>
          <p:cNvSpPr txBox="1">
            <a:spLocks noGrp="1"/>
          </p:cNvSpPr>
          <p:nvPr>
            <p:ph type="title"/>
          </p:nvPr>
        </p:nvSpPr>
        <p:spPr>
          <a:xfrm>
            <a:off x="0" y="1"/>
            <a:ext cx="9144000" cy="597000"/>
          </a:xfrm>
          <a:prstGeom prst="rect">
            <a:avLst/>
          </a:prstGeom>
          <a:noFill/>
          <a:ln>
            <a:noFill/>
          </a:ln>
        </p:spPr>
        <p:txBody>
          <a:bodyPr spcFirstLastPara="1" wrap="square" lIns="457200" tIns="45700" rIns="274300" bIns="45700" anchor="ctr" anchorCtr="0">
            <a:noAutofit/>
          </a:bodyPr>
          <a:lstStyle/>
          <a:p>
            <a:pPr marL="0" lvl="0" indent="0" algn="l" rtl="0">
              <a:lnSpc>
                <a:spcPct val="100000"/>
              </a:lnSpc>
              <a:spcBef>
                <a:spcPts val="0"/>
              </a:spcBef>
              <a:spcAft>
                <a:spcPts val="0"/>
              </a:spcAft>
              <a:buSzPts val="2000"/>
              <a:buNone/>
            </a:pPr>
            <a:r>
              <a:rPr lang="en"/>
              <a:t>You:</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pic>
        <p:nvPicPr>
          <p:cNvPr id="1303" name="Google Shape;1303;p110"/>
          <p:cNvPicPr preferRelativeResize="0"/>
          <p:nvPr/>
        </p:nvPicPr>
        <p:blipFill rotWithShape="1">
          <a:blip r:embed="rId3">
            <a:alphaModFix/>
          </a:blip>
          <a:srcRect/>
          <a:stretch/>
        </p:blipFill>
        <p:spPr>
          <a:xfrm>
            <a:off x="6638725" y="212350"/>
            <a:ext cx="2217049" cy="3132375"/>
          </a:xfrm>
          <a:prstGeom prst="rect">
            <a:avLst/>
          </a:prstGeom>
          <a:noFill/>
          <a:ln>
            <a:noFill/>
          </a:ln>
        </p:spPr>
      </p:pic>
      <p:sp>
        <p:nvSpPr>
          <p:cNvPr id="1304" name="Google Shape;1304;p110"/>
          <p:cNvSpPr txBox="1">
            <a:spLocks noGrp="1"/>
          </p:cNvSpPr>
          <p:nvPr>
            <p:ph type="body" idx="1"/>
          </p:nvPr>
        </p:nvSpPr>
        <p:spPr>
          <a:xfrm>
            <a:off x="459475" y="451100"/>
            <a:ext cx="8008800" cy="4539900"/>
          </a:xfrm>
          <a:prstGeom prst="rect">
            <a:avLst/>
          </a:prstGeom>
          <a:noFill/>
          <a:ln>
            <a:noFill/>
          </a:ln>
        </p:spPr>
        <p:txBody>
          <a:bodyPr spcFirstLastPara="1" wrap="square" lIns="0" tIns="45700" rIns="0" bIns="45700" anchor="t" anchorCtr="0">
            <a:noAutofit/>
          </a:bodyPr>
          <a:lstStyle/>
          <a:p>
            <a:pPr marL="0" lvl="0" indent="0" algn="l" rtl="0">
              <a:lnSpc>
                <a:spcPct val="100000"/>
              </a:lnSpc>
              <a:spcBef>
                <a:spcPts val="320"/>
              </a:spcBef>
              <a:spcAft>
                <a:spcPts val="0"/>
              </a:spcAft>
              <a:buSzPts val="1600"/>
              <a:buNone/>
            </a:pPr>
            <a:r>
              <a:rPr lang="en" sz="1300">
                <a:solidFill>
                  <a:srgbClr val="808000"/>
                </a:solidFill>
                <a:highlight>
                  <a:srgbClr val="FFFFFF"/>
                </a:highlight>
                <a:latin typeface="Courier New"/>
                <a:ea typeface="Courier New"/>
                <a:cs typeface="Courier New"/>
                <a:sym typeface="Courier New"/>
              </a:rPr>
              <a:t>@Test</a:t>
            </a:r>
            <a:endParaRPr sz="1300">
              <a:solidFill>
                <a:srgbClr val="808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300" b="1">
                <a:solidFill>
                  <a:srgbClr val="000080"/>
                </a:solidFill>
                <a:highlight>
                  <a:srgbClr val="FFFFFF"/>
                </a:highlight>
                <a:latin typeface="Courier New"/>
                <a:ea typeface="Courier New"/>
                <a:cs typeface="Courier New"/>
                <a:sym typeface="Courier New"/>
              </a:rPr>
              <a:t>void </a:t>
            </a:r>
            <a:r>
              <a:rPr lang="en" sz="1300">
                <a:solidFill>
                  <a:srgbClr val="000000"/>
                </a:solidFill>
                <a:highlight>
                  <a:srgbClr val="FFFFFF"/>
                </a:highlight>
                <a:latin typeface="Courier New"/>
                <a:ea typeface="Courier New"/>
                <a:cs typeface="Courier New"/>
                <a:sym typeface="Courier New"/>
              </a:rPr>
              <a:t>addressBuilder() {</a:t>
            </a:r>
            <a:endParaRPr sz="13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endParaRPr sz="13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300">
                <a:solidFill>
                  <a:srgbClr val="000000"/>
                </a:solidFill>
                <a:highlight>
                  <a:srgbClr val="FFFFFF"/>
                </a:highlight>
                <a:latin typeface="Courier New"/>
                <a:ea typeface="Courier New"/>
                <a:cs typeface="Courier New"/>
                <a:sym typeface="Courier New"/>
              </a:rPr>
              <a:t>   </a:t>
            </a:r>
            <a:r>
              <a:rPr lang="en" sz="1300" i="1">
                <a:solidFill>
                  <a:srgbClr val="38761D"/>
                </a:solidFill>
                <a:highlight>
                  <a:srgbClr val="FFFFFF"/>
                </a:highlight>
                <a:latin typeface="Courier New"/>
                <a:ea typeface="Courier New"/>
                <a:cs typeface="Courier New"/>
                <a:sym typeface="Courier New"/>
              </a:rPr>
              <a:t>// Builder</a:t>
            </a:r>
            <a:endParaRPr sz="1300" i="1">
              <a:solidFill>
                <a:srgbClr val="38761D"/>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300" i="1">
                <a:solidFill>
                  <a:srgbClr val="808080"/>
                </a:solidFill>
                <a:highlight>
                  <a:srgbClr val="FFFFFF"/>
                </a:highlight>
                <a:latin typeface="Courier New"/>
                <a:ea typeface="Courier New"/>
                <a:cs typeface="Courier New"/>
                <a:sym typeface="Courier New"/>
              </a:rPr>
              <a:t>   </a:t>
            </a:r>
            <a:r>
              <a:rPr lang="en" sz="1300">
                <a:solidFill>
                  <a:srgbClr val="000000"/>
                </a:solidFill>
                <a:highlight>
                  <a:srgbClr val="FFFFFF"/>
                </a:highlight>
                <a:latin typeface="Courier New"/>
                <a:ea typeface="Courier New"/>
                <a:cs typeface="Courier New"/>
                <a:sym typeface="Courier New"/>
              </a:rPr>
              <a:t>Address address = Address.</a:t>
            </a:r>
            <a:r>
              <a:rPr lang="en" sz="1300" i="1">
                <a:solidFill>
                  <a:srgbClr val="000000"/>
                </a:solidFill>
                <a:highlight>
                  <a:srgbClr val="FFFFFF"/>
                </a:highlight>
                <a:latin typeface="Courier New"/>
                <a:ea typeface="Courier New"/>
                <a:cs typeface="Courier New"/>
                <a:sym typeface="Courier New"/>
              </a:rPr>
              <a:t>builder</a:t>
            </a:r>
            <a:r>
              <a:rPr lang="en" sz="1300">
                <a:solidFill>
                  <a:srgbClr val="000000"/>
                </a:solidFill>
                <a:highlight>
                  <a:srgbClr val="FFFFFF"/>
                </a:highlight>
                <a:latin typeface="Courier New"/>
                <a:ea typeface="Courier New"/>
                <a:cs typeface="Courier New"/>
                <a:sym typeface="Courier New"/>
              </a:rPr>
              <a:t>()</a:t>
            </a:r>
            <a:endParaRPr sz="13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300">
                <a:solidFill>
                  <a:srgbClr val="000000"/>
                </a:solidFill>
                <a:highlight>
                  <a:srgbClr val="FFFFFF"/>
                </a:highlight>
                <a:latin typeface="Courier New"/>
                <a:ea typeface="Courier New"/>
                <a:cs typeface="Courier New"/>
                <a:sym typeface="Courier New"/>
              </a:rPr>
              <a:t>           .streetName(</a:t>
            </a:r>
            <a:r>
              <a:rPr lang="en" sz="1300" b="1">
                <a:solidFill>
                  <a:srgbClr val="008000"/>
                </a:solidFill>
                <a:highlight>
                  <a:srgbClr val="FFFFFF"/>
                </a:highlight>
                <a:latin typeface="Courier New"/>
                <a:ea typeface="Courier New"/>
                <a:cs typeface="Courier New"/>
                <a:sym typeface="Courier New"/>
              </a:rPr>
              <a:t>"1600 Pennsylvania Ave"</a:t>
            </a:r>
            <a:r>
              <a:rPr lang="en" sz="1300">
                <a:solidFill>
                  <a:srgbClr val="000000"/>
                </a:solidFill>
                <a:highlight>
                  <a:srgbClr val="FFFFFF"/>
                </a:highlight>
                <a:latin typeface="Courier New"/>
                <a:ea typeface="Courier New"/>
                <a:cs typeface="Courier New"/>
                <a:sym typeface="Courier New"/>
              </a:rPr>
              <a:t>)</a:t>
            </a:r>
            <a:endParaRPr sz="13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300">
                <a:solidFill>
                  <a:srgbClr val="000000"/>
                </a:solidFill>
                <a:highlight>
                  <a:srgbClr val="FFFFFF"/>
                </a:highlight>
                <a:latin typeface="Courier New"/>
                <a:ea typeface="Courier New"/>
                <a:cs typeface="Courier New"/>
                <a:sym typeface="Courier New"/>
              </a:rPr>
              <a:t>           .city(</a:t>
            </a:r>
            <a:r>
              <a:rPr lang="en" sz="1300" b="1">
                <a:solidFill>
                  <a:srgbClr val="008000"/>
                </a:solidFill>
                <a:highlight>
                  <a:srgbClr val="FFFFFF"/>
                </a:highlight>
                <a:latin typeface="Courier New"/>
                <a:ea typeface="Courier New"/>
                <a:cs typeface="Courier New"/>
                <a:sym typeface="Courier New"/>
              </a:rPr>
              <a:t>"Washington"</a:t>
            </a:r>
            <a:r>
              <a:rPr lang="en" sz="1300">
                <a:solidFill>
                  <a:srgbClr val="000000"/>
                </a:solidFill>
                <a:highlight>
                  <a:srgbClr val="FFFFFF"/>
                </a:highlight>
                <a:latin typeface="Courier New"/>
                <a:ea typeface="Courier New"/>
                <a:cs typeface="Courier New"/>
                <a:sym typeface="Courier New"/>
              </a:rPr>
              <a:t>)</a:t>
            </a:r>
            <a:endParaRPr sz="13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300">
                <a:solidFill>
                  <a:srgbClr val="000000"/>
                </a:solidFill>
                <a:highlight>
                  <a:srgbClr val="FFFFFF"/>
                </a:highlight>
                <a:latin typeface="Courier New"/>
                <a:ea typeface="Courier New"/>
                <a:cs typeface="Courier New"/>
                <a:sym typeface="Courier New"/>
              </a:rPr>
              <a:t>           .state(</a:t>
            </a:r>
            <a:r>
              <a:rPr lang="en" sz="1300" b="1">
                <a:solidFill>
                  <a:srgbClr val="008000"/>
                </a:solidFill>
                <a:highlight>
                  <a:srgbClr val="FFFFFF"/>
                </a:highlight>
                <a:latin typeface="Courier New"/>
                <a:ea typeface="Courier New"/>
                <a:cs typeface="Courier New"/>
                <a:sym typeface="Courier New"/>
              </a:rPr>
              <a:t>"DC"</a:t>
            </a:r>
            <a:r>
              <a:rPr lang="en" sz="1300">
                <a:solidFill>
                  <a:srgbClr val="000000"/>
                </a:solidFill>
                <a:highlight>
                  <a:srgbClr val="FFFFFF"/>
                </a:highlight>
                <a:latin typeface="Courier New"/>
                <a:ea typeface="Courier New"/>
                <a:cs typeface="Courier New"/>
                <a:sym typeface="Courier New"/>
              </a:rPr>
              <a:t>)</a:t>
            </a:r>
            <a:endParaRPr sz="13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300">
                <a:solidFill>
                  <a:srgbClr val="000000"/>
                </a:solidFill>
                <a:highlight>
                  <a:srgbClr val="FFFFFF"/>
                </a:highlight>
                <a:latin typeface="Courier New"/>
                <a:ea typeface="Courier New"/>
                <a:cs typeface="Courier New"/>
                <a:sym typeface="Courier New"/>
              </a:rPr>
              <a:t>           .postalCode(</a:t>
            </a:r>
            <a:r>
              <a:rPr lang="en" sz="1300" b="1">
                <a:solidFill>
                  <a:srgbClr val="008000"/>
                </a:solidFill>
                <a:highlight>
                  <a:srgbClr val="FFFFFF"/>
                </a:highlight>
                <a:latin typeface="Courier New"/>
                <a:ea typeface="Courier New"/>
                <a:cs typeface="Courier New"/>
                <a:sym typeface="Courier New"/>
              </a:rPr>
              <a:t>"20006"</a:t>
            </a:r>
            <a:r>
              <a:rPr lang="en" sz="1300">
                <a:solidFill>
                  <a:srgbClr val="000000"/>
                </a:solidFill>
                <a:highlight>
                  <a:srgbClr val="FFFFFF"/>
                </a:highlight>
                <a:latin typeface="Courier New"/>
                <a:ea typeface="Courier New"/>
                <a:cs typeface="Courier New"/>
                <a:sym typeface="Courier New"/>
              </a:rPr>
              <a:t>)</a:t>
            </a:r>
            <a:endParaRPr sz="13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300">
                <a:solidFill>
                  <a:srgbClr val="000000"/>
                </a:solidFill>
                <a:highlight>
                  <a:srgbClr val="FFFFFF"/>
                </a:highlight>
                <a:latin typeface="Courier New"/>
                <a:ea typeface="Courier New"/>
                <a:cs typeface="Courier New"/>
                <a:sym typeface="Courier New"/>
              </a:rPr>
              <a:t>           .build();</a:t>
            </a:r>
            <a:endParaRPr sz="13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300">
                <a:solidFill>
                  <a:srgbClr val="000000"/>
                </a:solidFill>
                <a:highlight>
                  <a:srgbClr val="FFFFFF"/>
                </a:highlight>
                <a:latin typeface="Courier New"/>
                <a:ea typeface="Courier New"/>
                <a:cs typeface="Courier New"/>
                <a:sym typeface="Courier New"/>
              </a:rPr>
              <a:t>   </a:t>
            </a:r>
            <a:r>
              <a:rPr lang="en" sz="1300" i="1">
                <a:solidFill>
                  <a:srgbClr val="000000"/>
                </a:solidFill>
                <a:highlight>
                  <a:srgbClr val="FFFFFF"/>
                </a:highlight>
                <a:latin typeface="Courier New"/>
                <a:ea typeface="Courier New"/>
                <a:cs typeface="Courier New"/>
                <a:sym typeface="Courier New"/>
              </a:rPr>
              <a:t>assertEquals</a:t>
            </a:r>
            <a:r>
              <a:rPr lang="en" sz="1300">
                <a:solidFill>
                  <a:srgbClr val="000000"/>
                </a:solidFill>
                <a:highlight>
                  <a:srgbClr val="FFFFFF"/>
                </a:highlight>
                <a:latin typeface="Courier New"/>
                <a:ea typeface="Courier New"/>
                <a:cs typeface="Courier New"/>
                <a:sym typeface="Courier New"/>
              </a:rPr>
              <a:t>(</a:t>
            </a:r>
            <a:r>
              <a:rPr lang="en" sz="1300" b="1">
                <a:solidFill>
                  <a:srgbClr val="008000"/>
                </a:solidFill>
                <a:highlight>
                  <a:srgbClr val="FFFFFF"/>
                </a:highlight>
                <a:latin typeface="Courier New"/>
                <a:ea typeface="Courier New"/>
                <a:cs typeface="Courier New"/>
                <a:sym typeface="Courier New"/>
              </a:rPr>
              <a:t>"1600 Pennsylvania Ave"</a:t>
            </a:r>
            <a:r>
              <a:rPr lang="en" sz="1300">
                <a:solidFill>
                  <a:srgbClr val="000000"/>
                </a:solidFill>
                <a:highlight>
                  <a:srgbClr val="FFFFFF"/>
                </a:highlight>
                <a:latin typeface="Courier New"/>
                <a:ea typeface="Courier New"/>
                <a:cs typeface="Courier New"/>
                <a:sym typeface="Courier New"/>
              </a:rPr>
              <a:t>, address.getStreetName());</a:t>
            </a:r>
            <a:endParaRPr sz="13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endParaRPr sz="13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300">
                <a:solidFill>
                  <a:srgbClr val="000000"/>
                </a:solidFill>
                <a:highlight>
                  <a:srgbClr val="FFFFFF"/>
                </a:highlight>
                <a:latin typeface="Courier New"/>
                <a:ea typeface="Courier New"/>
                <a:cs typeface="Courier New"/>
                <a:sym typeface="Courier New"/>
              </a:rPr>
              <a:t>   </a:t>
            </a:r>
            <a:r>
              <a:rPr lang="en" sz="1300" i="1">
                <a:solidFill>
                  <a:srgbClr val="38761D"/>
                </a:solidFill>
                <a:highlight>
                  <a:srgbClr val="FFFFFF"/>
                </a:highlight>
                <a:latin typeface="Courier New"/>
                <a:ea typeface="Courier New"/>
                <a:cs typeface="Courier New"/>
                <a:sym typeface="Courier New"/>
              </a:rPr>
              <a:t>// Pure functional</a:t>
            </a:r>
            <a:endParaRPr sz="1300" i="1">
              <a:solidFill>
                <a:srgbClr val="38761D"/>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300" i="1">
                <a:solidFill>
                  <a:srgbClr val="808080"/>
                </a:solidFill>
                <a:highlight>
                  <a:srgbClr val="FFFFFF"/>
                </a:highlight>
                <a:latin typeface="Courier New"/>
                <a:ea typeface="Courier New"/>
                <a:cs typeface="Courier New"/>
                <a:sym typeface="Courier New"/>
              </a:rPr>
              <a:t>   </a:t>
            </a:r>
            <a:r>
              <a:rPr lang="en" sz="1300">
                <a:solidFill>
                  <a:srgbClr val="000000"/>
                </a:solidFill>
                <a:highlight>
                  <a:srgbClr val="FFFFFF"/>
                </a:highlight>
                <a:latin typeface="Courier New"/>
                <a:ea typeface="Courier New"/>
                <a:cs typeface="Courier New"/>
                <a:sym typeface="Courier New"/>
              </a:rPr>
              <a:t>Address correctAddress = address.withStreetName(</a:t>
            </a:r>
            <a:r>
              <a:rPr lang="en" sz="1300" b="1">
                <a:solidFill>
                  <a:srgbClr val="008000"/>
                </a:solidFill>
                <a:highlight>
                  <a:srgbClr val="FFFFFF"/>
                </a:highlight>
                <a:latin typeface="Courier New"/>
                <a:ea typeface="Courier New"/>
                <a:cs typeface="Courier New"/>
                <a:sym typeface="Courier New"/>
              </a:rPr>
              <a:t>"1600 Pennsylvania Ave NW"</a:t>
            </a:r>
            <a:r>
              <a:rPr lang="en" sz="1300">
                <a:solidFill>
                  <a:srgbClr val="000000"/>
                </a:solidFill>
                <a:highlight>
                  <a:srgbClr val="FFFFFF"/>
                </a:highlight>
                <a:latin typeface="Courier New"/>
                <a:ea typeface="Courier New"/>
                <a:cs typeface="Courier New"/>
                <a:sym typeface="Courier New"/>
              </a:rPr>
              <a:t>);</a:t>
            </a:r>
            <a:endParaRPr sz="13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300">
                <a:solidFill>
                  <a:srgbClr val="000000"/>
                </a:solidFill>
                <a:highlight>
                  <a:srgbClr val="FFFFFF"/>
                </a:highlight>
                <a:latin typeface="Courier New"/>
                <a:ea typeface="Courier New"/>
                <a:cs typeface="Courier New"/>
                <a:sym typeface="Courier New"/>
              </a:rPr>
              <a:t>   </a:t>
            </a:r>
            <a:r>
              <a:rPr lang="en" sz="1300" i="1">
                <a:solidFill>
                  <a:srgbClr val="000000"/>
                </a:solidFill>
                <a:highlight>
                  <a:srgbClr val="FFFFFF"/>
                </a:highlight>
                <a:latin typeface="Courier New"/>
                <a:ea typeface="Courier New"/>
                <a:cs typeface="Courier New"/>
                <a:sym typeface="Courier New"/>
              </a:rPr>
              <a:t>assertEquals</a:t>
            </a:r>
            <a:r>
              <a:rPr lang="en" sz="1300">
                <a:solidFill>
                  <a:srgbClr val="000000"/>
                </a:solidFill>
                <a:highlight>
                  <a:srgbClr val="FFFFFF"/>
                </a:highlight>
                <a:latin typeface="Courier New"/>
                <a:ea typeface="Courier New"/>
                <a:cs typeface="Courier New"/>
                <a:sym typeface="Courier New"/>
              </a:rPr>
              <a:t>(</a:t>
            </a:r>
            <a:r>
              <a:rPr lang="en" sz="1300" b="1">
                <a:solidFill>
                  <a:srgbClr val="008000"/>
                </a:solidFill>
                <a:highlight>
                  <a:srgbClr val="FFFFFF"/>
                </a:highlight>
                <a:latin typeface="Courier New"/>
                <a:ea typeface="Courier New"/>
                <a:cs typeface="Courier New"/>
                <a:sym typeface="Courier New"/>
              </a:rPr>
              <a:t>"1600 Pennsylvania Ave NW"</a:t>
            </a:r>
            <a:r>
              <a:rPr lang="en" sz="1300">
                <a:solidFill>
                  <a:srgbClr val="000000"/>
                </a:solidFill>
                <a:highlight>
                  <a:srgbClr val="FFFFFF"/>
                </a:highlight>
                <a:latin typeface="Courier New"/>
                <a:ea typeface="Courier New"/>
                <a:cs typeface="Courier New"/>
                <a:sym typeface="Courier New"/>
              </a:rPr>
              <a:t>, correctAddress.getStreetName());</a:t>
            </a:r>
            <a:endParaRPr sz="13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300">
                <a:solidFill>
                  <a:srgbClr val="000000"/>
                </a:solidFill>
                <a:highlight>
                  <a:srgbClr val="FFFFFF"/>
                </a:highlight>
                <a:latin typeface="Courier New"/>
                <a:ea typeface="Courier New"/>
                <a:cs typeface="Courier New"/>
                <a:sym typeface="Courier New"/>
              </a:rPr>
              <a:t>   </a:t>
            </a:r>
            <a:r>
              <a:rPr lang="en" sz="1300" i="1">
                <a:solidFill>
                  <a:srgbClr val="000000"/>
                </a:solidFill>
                <a:highlight>
                  <a:srgbClr val="FFFFFF"/>
                </a:highlight>
                <a:latin typeface="Courier New"/>
                <a:ea typeface="Courier New"/>
                <a:cs typeface="Courier New"/>
                <a:sym typeface="Courier New"/>
              </a:rPr>
              <a:t>assertTrue</a:t>
            </a:r>
            <a:r>
              <a:rPr lang="en" sz="1300">
                <a:solidFill>
                  <a:srgbClr val="000000"/>
                </a:solidFill>
                <a:highlight>
                  <a:srgbClr val="FFFFFF"/>
                </a:highlight>
                <a:latin typeface="Courier New"/>
                <a:ea typeface="Courier New"/>
                <a:cs typeface="Courier New"/>
                <a:sym typeface="Courier New"/>
              </a:rPr>
              <a:t>(address != correctAddress);</a:t>
            </a:r>
            <a:endParaRPr sz="13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300">
                <a:solidFill>
                  <a:srgbClr val="000000"/>
                </a:solidFill>
                <a:highlight>
                  <a:srgbClr val="FFFFFF"/>
                </a:highlight>
                <a:latin typeface="Courier New"/>
                <a:ea typeface="Courier New"/>
                <a:cs typeface="Courier New"/>
                <a:sym typeface="Courier New"/>
              </a:rPr>
              <a:t>}</a:t>
            </a:r>
            <a:endParaRPr sz="13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endParaRPr sz="1300">
              <a:latin typeface="Courier New"/>
              <a:ea typeface="Courier New"/>
              <a:cs typeface="Courier New"/>
              <a:sym typeface="Courier New"/>
            </a:endParaRPr>
          </a:p>
        </p:txBody>
      </p:sp>
      <p:sp>
        <p:nvSpPr>
          <p:cNvPr id="1305" name="Google Shape;1305;p110"/>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2000"/>
              <a:buNone/>
            </a:pPr>
            <a:r>
              <a:rPr lang="en"/>
              <a:t>Factories (Builder Part Deux)</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309"/>
        <p:cNvGrpSpPr/>
        <p:nvPr/>
      </p:nvGrpSpPr>
      <p:grpSpPr>
        <a:xfrm>
          <a:off x="0" y="0"/>
          <a:ext cx="0" cy="0"/>
          <a:chOff x="0" y="0"/>
          <a:chExt cx="0" cy="0"/>
        </a:xfrm>
      </p:grpSpPr>
      <p:pic>
        <p:nvPicPr>
          <p:cNvPr id="1310" name="Google Shape;1310;p111"/>
          <p:cNvPicPr preferRelativeResize="0"/>
          <p:nvPr/>
        </p:nvPicPr>
        <p:blipFill rotWithShape="1">
          <a:blip r:embed="rId3">
            <a:alphaModFix/>
          </a:blip>
          <a:srcRect/>
          <a:stretch/>
        </p:blipFill>
        <p:spPr>
          <a:xfrm>
            <a:off x="5945475" y="1068325"/>
            <a:ext cx="2857500" cy="2857500"/>
          </a:xfrm>
          <a:prstGeom prst="rect">
            <a:avLst/>
          </a:prstGeom>
          <a:noFill/>
          <a:ln>
            <a:noFill/>
          </a:ln>
        </p:spPr>
      </p:pic>
      <p:sp>
        <p:nvSpPr>
          <p:cNvPr id="1311" name="Google Shape;1311;p111"/>
          <p:cNvSpPr txBox="1">
            <a:spLocks noGrp="1"/>
          </p:cNvSpPr>
          <p:nvPr>
            <p:ph type="sldNum" idx="12"/>
          </p:nvPr>
        </p:nvSpPr>
        <p:spPr>
          <a:xfrm>
            <a:off x="8158690" y="4828032"/>
            <a:ext cx="5250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111</a:t>
            </a:fld>
            <a:endParaRPr/>
          </a:p>
        </p:txBody>
      </p:sp>
      <p:sp>
        <p:nvSpPr>
          <p:cNvPr id="1312" name="Google Shape;1312;p111"/>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538C3F"/>
              </a:buClr>
              <a:buSzPts val="2000"/>
              <a:buFont typeface="Century Gothic"/>
              <a:buNone/>
            </a:pPr>
            <a:r>
              <a:rPr lang="en"/>
              <a:t>Repositories</a:t>
            </a:r>
            <a:endParaRPr/>
          </a:p>
        </p:txBody>
      </p:sp>
      <p:sp>
        <p:nvSpPr>
          <p:cNvPr id="1313" name="Google Shape;1313;p111"/>
          <p:cNvSpPr txBox="1"/>
          <p:nvPr/>
        </p:nvSpPr>
        <p:spPr>
          <a:xfrm>
            <a:off x="459475" y="597000"/>
            <a:ext cx="8237400" cy="1376100"/>
          </a:xfrm>
          <a:prstGeom prst="rect">
            <a:avLst/>
          </a:prstGeom>
          <a:noFill/>
          <a:ln>
            <a:noFill/>
          </a:ln>
        </p:spPr>
        <p:txBody>
          <a:bodyPr spcFirstLastPara="1" wrap="square" lIns="91425" tIns="91425" rIns="91425" bIns="91425" anchor="t" anchorCtr="0">
            <a:noAutofit/>
          </a:bodyPr>
          <a:lstStyle/>
          <a:p>
            <a:pPr marL="342900" marR="0" lvl="0" indent="-342900" algn="l" rtl="0">
              <a:lnSpc>
                <a:spcPct val="100000"/>
              </a:lnSpc>
              <a:spcBef>
                <a:spcPts val="0"/>
              </a:spcBef>
              <a:spcAft>
                <a:spcPts val="0"/>
              </a:spcAft>
              <a:buClr>
                <a:srgbClr val="181818"/>
              </a:buClr>
              <a:buSzPts val="1800"/>
              <a:buFont typeface="Arial"/>
              <a:buChar char="•"/>
            </a:pPr>
            <a:r>
              <a:rPr lang="en" sz="1800" b="0" i="0" u="none" strike="noStrike" cap="none">
                <a:solidFill>
                  <a:srgbClr val="181818"/>
                </a:solidFill>
                <a:latin typeface="Arial"/>
                <a:ea typeface="Arial"/>
                <a:cs typeface="Arial"/>
                <a:sym typeface="Arial"/>
              </a:rPr>
              <a:t>A </a:t>
            </a:r>
            <a:r>
              <a:rPr lang="en" sz="1800" b="1" i="0" u="none" strike="noStrike" cap="none">
                <a:solidFill>
                  <a:srgbClr val="181818"/>
                </a:solidFill>
                <a:latin typeface="Arial"/>
                <a:ea typeface="Arial"/>
                <a:cs typeface="Arial"/>
                <a:sym typeface="Arial"/>
              </a:rPr>
              <a:t>Repository</a:t>
            </a:r>
            <a:r>
              <a:rPr lang="en" sz="1800" b="0" i="0" u="none" strike="noStrike" cap="none">
                <a:solidFill>
                  <a:srgbClr val="181818"/>
                </a:solidFill>
                <a:latin typeface="Arial"/>
                <a:ea typeface="Arial"/>
                <a:cs typeface="Arial"/>
                <a:sym typeface="Arial"/>
              </a:rPr>
              <a:t> encapsulates the storage and retrieval of objects</a:t>
            </a:r>
            <a:endParaRPr sz="1800" b="0" i="0" u="none" strike="noStrike" cap="none">
              <a:solidFill>
                <a:srgbClr val="181818"/>
              </a:solidFill>
              <a:latin typeface="Arial"/>
              <a:ea typeface="Arial"/>
              <a:cs typeface="Arial"/>
              <a:sym typeface="Arial"/>
            </a:endParaRPr>
          </a:p>
          <a:p>
            <a:pPr marL="742950" marR="0" lvl="1" indent="-285750" algn="l" rtl="0">
              <a:lnSpc>
                <a:spcPct val="100000"/>
              </a:lnSpc>
              <a:spcBef>
                <a:spcPts val="0"/>
              </a:spcBef>
              <a:spcAft>
                <a:spcPts val="0"/>
              </a:spcAft>
              <a:buClr>
                <a:srgbClr val="181818"/>
              </a:buClr>
              <a:buSzPts val="1800"/>
              <a:buFont typeface="Arial"/>
              <a:buChar char="–"/>
            </a:pPr>
            <a:r>
              <a:rPr lang="en" sz="1800" b="0" i="0" u="none" strike="noStrike" cap="none">
                <a:solidFill>
                  <a:srgbClr val="181818"/>
                </a:solidFill>
                <a:latin typeface="Arial"/>
                <a:ea typeface="Arial"/>
                <a:cs typeface="Arial"/>
                <a:sym typeface="Arial"/>
              </a:rPr>
              <a:t>Contains no business logic</a:t>
            </a:r>
            <a:endParaRPr sz="1800" b="0" i="0" u="none" strike="noStrike" cap="none">
              <a:solidFill>
                <a:srgbClr val="181818"/>
              </a:solidFill>
              <a:latin typeface="Arial"/>
              <a:ea typeface="Arial"/>
              <a:cs typeface="Arial"/>
              <a:sym typeface="Arial"/>
            </a:endParaRPr>
          </a:p>
          <a:p>
            <a:pPr marL="742950" marR="0" lvl="1" indent="-285750" algn="l" rtl="0">
              <a:lnSpc>
                <a:spcPct val="100000"/>
              </a:lnSpc>
              <a:spcBef>
                <a:spcPts val="0"/>
              </a:spcBef>
              <a:spcAft>
                <a:spcPts val="0"/>
              </a:spcAft>
              <a:buClr>
                <a:srgbClr val="181818"/>
              </a:buClr>
              <a:buSzPts val="1800"/>
              <a:buFont typeface="Arial"/>
              <a:buChar char="–"/>
            </a:pPr>
            <a:r>
              <a:rPr lang="en" sz="1800" b="0" i="0" u="none" strike="noStrike" cap="none">
                <a:solidFill>
                  <a:srgbClr val="181818"/>
                </a:solidFill>
                <a:latin typeface="Arial"/>
                <a:ea typeface="Arial"/>
                <a:cs typeface="Arial"/>
                <a:sym typeface="Arial"/>
              </a:rPr>
              <a:t>May interact with databases</a:t>
            </a:r>
            <a:endParaRPr sz="1800" b="0" i="0" u="none" strike="noStrike" cap="none">
              <a:solidFill>
                <a:srgbClr val="181818"/>
              </a:solidFill>
              <a:latin typeface="Arial"/>
              <a:ea typeface="Arial"/>
              <a:cs typeface="Arial"/>
              <a:sym typeface="Arial"/>
            </a:endParaRPr>
          </a:p>
          <a:p>
            <a:pPr marL="742950" marR="0" lvl="1" indent="-285750" algn="l" rtl="0">
              <a:lnSpc>
                <a:spcPct val="100000"/>
              </a:lnSpc>
              <a:spcBef>
                <a:spcPts val="0"/>
              </a:spcBef>
              <a:spcAft>
                <a:spcPts val="0"/>
              </a:spcAft>
              <a:buClr>
                <a:srgbClr val="181818"/>
              </a:buClr>
              <a:buSzPts val="1800"/>
              <a:buFont typeface="Arial"/>
              <a:buChar char="–"/>
            </a:pPr>
            <a:r>
              <a:rPr lang="en" sz="1800" b="0" i="0" u="none" strike="noStrike" cap="none">
                <a:solidFill>
                  <a:srgbClr val="181818"/>
                </a:solidFill>
                <a:latin typeface="Arial"/>
                <a:ea typeface="Arial"/>
                <a:cs typeface="Arial"/>
                <a:sym typeface="Arial"/>
              </a:rPr>
              <a:t>May interact with external web services (Adapters)</a:t>
            </a:r>
            <a:endParaRPr sz="1400" b="0" i="0" u="none" strike="noStrike" cap="none">
              <a:solidFill>
                <a:srgbClr val="000000"/>
              </a:solidFill>
              <a:latin typeface="Arial"/>
              <a:ea typeface="Arial"/>
              <a:cs typeface="Arial"/>
              <a:sym typeface="Arial"/>
            </a:endParaRPr>
          </a:p>
        </p:txBody>
      </p:sp>
      <p:sp>
        <p:nvSpPr>
          <p:cNvPr id="1314" name="Google Shape;1314;p111"/>
          <p:cNvSpPr txBox="1"/>
          <p:nvPr/>
        </p:nvSpPr>
        <p:spPr>
          <a:xfrm>
            <a:off x="459475" y="1973100"/>
            <a:ext cx="8343600" cy="1376100"/>
          </a:xfrm>
          <a:prstGeom prst="rect">
            <a:avLst/>
          </a:prstGeom>
          <a:noFill/>
          <a:ln>
            <a:noFill/>
          </a:ln>
        </p:spPr>
        <p:txBody>
          <a:bodyPr spcFirstLastPara="1" wrap="square" lIns="91425" tIns="91425" rIns="91425" bIns="91425" anchor="t" anchorCtr="0">
            <a:noAutofit/>
          </a:bodyPr>
          <a:lstStyle/>
          <a:p>
            <a:pPr marL="342900" marR="0" lvl="0" indent="-342900" algn="l" rtl="0">
              <a:lnSpc>
                <a:spcPct val="100000"/>
              </a:lnSpc>
              <a:spcBef>
                <a:spcPts val="320"/>
              </a:spcBef>
              <a:spcAft>
                <a:spcPts val="0"/>
              </a:spcAft>
              <a:buClr>
                <a:srgbClr val="181818"/>
              </a:buClr>
              <a:buSzPts val="1800"/>
              <a:buFont typeface="Arial"/>
              <a:buChar char="•"/>
            </a:pPr>
            <a:r>
              <a:rPr lang="en" sz="1800" b="0" i="0" u="none" strike="noStrike" cap="none">
                <a:solidFill>
                  <a:srgbClr val="181818"/>
                </a:solidFill>
                <a:latin typeface="Arial"/>
                <a:ea typeface="Arial"/>
                <a:cs typeface="Arial"/>
                <a:sym typeface="Arial"/>
              </a:rPr>
              <a:t>Often implemented by </a:t>
            </a:r>
            <a:r>
              <a:rPr lang="en" sz="1800" b="1" i="0" u="none" strike="noStrike" cap="none">
                <a:solidFill>
                  <a:srgbClr val="181818"/>
                </a:solidFill>
                <a:latin typeface="Arial"/>
                <a:ea typeface="Arial"/>
                <a:cs typeface="Arial"/>
                <a:sym typeface="Arial"/>
              </a:rPr>
              <a:t>ORMs</a:t>
            </a:r>
            <a:endParaRPr sz="1800" b="1" i="0" u="none" strike="noStrike" cap="none">
              <a:solidFill>
                <a:srgbClr val="181818"/>
              </a:solidFill>
              <a:latin typeface="Arial"/>
              <a:ea typeface="Arial"/>
              <a:cs typeface="Arial"/>
              <a:sym typeface="Arial"/>
            </a:endParaRPr>
          </a:p>
          <a:p>
            <a:pPr marL="742950" marR="0" lvl="1" indent="-285750" algn="l" rtl="0">
              <a:lnSpc>
                <a:spcPct val="100000"/>
              </a:lnSpc>
              <a:spcBef>
                <a:spcPts val="320"/>
              </a:spcBef>
              <a:spcAft>
                <a:spcPts val="0"/>
              </a:spcAft>
              <a:buClr>
                <a:schemeClr val="dk1"/>
              </a:buClr>
              <a:buSzPts val="1800"/>
              <a:buFont typeface="Arial"/>
              <a:buChar char="–"/>
            </a:pPr>
            <a:r>
              <a:rPr lang="en" sz="1800" b="0" i="0" u="none" strike="noStrike" cap="none">
                <a:solidFill>
                  <a:schemeClr val="dk1"/>
                </a:solidFill>
                <a:latin typeface="Arial"/>
                <a:ea typeface="Arial"/>
                <a:cs typeface="Arial"/>
                <a:sym typeface="Arial"/>
              </a:rPr>
              <a:t>JPA / Hibernate</a:t>
            </a:r>
            <a:endParaRPr sz="1800" b="0" i="0" u="none" strike="noStrike" cap="none">
              <a:solidFill>
                <a:schemeClr val="dk1"/>
              </a:solidFill>
              <a:latin typeface="Arial"/>
              <a:ea typeface="Arial"/>
              <a:cs typeface="Arial"/>
              <a:sym typeface="Arial"/>
            </a:endParaRPr>
          </a:p>
          <a:p>
            <a:pPr marL="742950" marR="0" lvl="1" indent="-285750" algn="l" rtl="0">
              <a:lnSpc>
                <a:spcPct val="100000"/>
              </a:lnSpc>
              <a:spcBef>
                <a:spcPts val="320"/>
              </a:spcBef>
              <a:spcAft>
                <a:spcPts val="0"/>
              </a:spcAft>
              <a:buClr>
                <a:schemeClr val="dk1"/>
              </a:buClr>
              <a:buSzPts val="1800"/>
              <a:buFont typeface="Arial"/>
              <a:buChar char="–"/>
            </a:pPr>
            <a:r>
              <a:rPr lang="en" sz="1800" b="0" i="0" u="none" strike="noStrike" cap="none">
                <a:solidFill>
                  <a:schemeClr val="dk1"/>
                </a:solidFill>
                <a:latin typeface="Arial"/>
                <a:ea typeface="Arial"/>
                <a:cs typeface="Arial"/>
                <a:sym typeface="Arial"/>
              </a:rPr>
              <a:t>Ebean</a:t>
            </a:r>
            <a:endParaRPr sz="1800" b="0" i="0" u="none" strike="noStrike" cap="none">
              <a:solidFill>
                <a:schemeClr val="dk1"/>
              </a:solidFill>
              <a:latin typeface="Arial"/>
              <a:ea typeface="Arial"/>
              <a:cs typeface="Arial"/>
              <a:sym typeface="Arial"/>
            </a:endParaRPr>
          </a:p>
          <a:p>
            <a:pPr marL="742950" marR="0" lvl="1" indent="-285750" algn="l" rtl="0">
              <a:lnSpc>
                <a:spcPct val="100000"/>
              </a:lnSpc>
              <a:spcBef>
                <a:spcPts val="320"/>
              </a:spcBef>
              <a:spcAft>
                <a:spcPts val="0"/>
              </a:spcAft>
              <a:buClr>
                <a:schemeClr val="dk1"/>
              </a:buClr>
              <a:buSzPts val="1800"/>
              <a:buFont typeface="Arial"/>
              <a:buChar char="–"/>
            </a:pPr>
            <a:r>
              <a:rPr lang="en" sz="1800" b="0" i="0" u="none" strike="noStrike" cap="none">
                <a:solidFill>
                  <a:schemeClr val="dk1"/>
                </a:solidFill>
                <a:latin typeface="Arial"/>
                <a:ea typeface="Arial"/>
                <a:cs typeface="Arial"/>
                <a:sym typeface="Arial"/>
              </a:rPr>
              <a:t>JDBI</a:t>
            </a:r>
            <a:endParaRPr sz="1400" b="0" i="0" u="none" strike="noStrike" cap="none">
              <a:solidFill>
                <a:srgbClr val="000000"/>
              </a:solidFill>
              <a:latin typeface="Arial"/>
              <a:ea typeface="Arial"/>
              <a:cs typeface="Arial"/>
              <a:sym typeface="Arial"/>
            </a:endParaRPr>
          </a:p>
        </p:txBody>
      </p:sp>
      <p:sp>
        <p:nvSpPr>
          <p:cNvPr id="1315" name="Google Shape;1315;p111"/>
          <p:cNvSpPr txBox="1"/>
          <p:nvPr/>
        </p:nvSpPr>
        <p:spPr>
          <a:xfrm>
            <a:off x="512575" y="3450775"/>
            <a:ext cx="8237400" cy="1237200"/>
          </a:xfrm>
          <a:prstGeom prst="rect">
            <a:avLst/>
          </a:prstGeom>
          <a:noFill/>
          <a:ln>
            <a:noFill/>
          </a:ln>
        </p:spPr>
        <p:txBody>
          <a:bodyPr spcFirstLastPara="1" wrap="square" lIns="91425" tIns="91425" rIns="91425" bIns="91425" anchor="t" anchorCtr="0">
            <a:noAutofit/>
          </a:bodyPr>
          <a:lstStyle/>
          <a:p>
            <a:pPr marL="342900" marR="0" lvl="0" indent="-342900" algn="l" rtl="0">
              <a:lnSpc>
                <a:spcPct val="100000"/>
              </a:lnSpc>
              <a:spcBef>
                <a:spcPts val="320"/>
              </a:spcBef>
              <a:spcAft>
                <a:spcPts val="0"/>
              </a:spcAft>
              <a:buClr>
                <a:srgbClr val="181818"/>
              </a:buClr>
              <a:buSzPts val="1800"/>
              <a:buFont typeface="Arial"/>
              <a:buChar char="•"/>
            </a:pPr>
            <a:r>
              <a:rPr lang="en" sz="1800" b="0" i="0" u="none" strike="noStrike" cap="none">
                <a:solidFill>
                  <a:srgbClr val="181818"/>
                </a:solidFill>
                <a:latin typeface="Arial"/>
                <a:ea typeface="Arial"/>
                <a:cs typeface="Arial"/>
                <a:sym typeface="Arial"/>
              </a:rPr>
              <a:t>Keep </a:t>
            </a:r>
            <a:r>
              <a:rPr lang="en" sz="1800" b="1" i="0" u="none" strike="noStrike" cap="none">
                <a:solidFill>
                  <a:srgbClr val="222222"/>
                </a:solidFill>
                <a:highlight>
                  <a:schemeClr val="lt1"/>
                </a:highlight>
                <a:latin typeface="Arial"/>
                <a:ea typeface="Arial"/>
                <a:cs typeface="Arial"/>
                <a:sym typeface="Arial"/>
              </a:rPr>
              <a:t>Command Query Responsibility Segregation</a:t>
            </a:r>
            <a:r>
              <a:rPr lang="en" sz="1800" b="0" i="0" u="none" strike="noStrike" cap="none">
                <a:solidFill>
                  <a:srgbClr val="222222"/>
                </a:solidFill>
                <a:highlight>
                  <a:schemeClr val="lt1"/>
                </a:highlight>
                <a:latin typeface="Arial"/>
                <a:ea typeface="Arial"/>
                <a:cs typeface="Arial"/>
                <a:sym typeface="Arial"/>
              </a:rPr>
              <a:t> (CQRS)</a:t>
            </a:r>
            <a:r>
              <a:rPr lang="en" sz="1800" b="0" i="0" u="none" strike="noStrike" cap="none">
                <a:solidFill>
                  <a:srgbClr val="181818"/>
                </a:solidFill>
                <a:latin typeface="Arial"/>
                <a:ea typeface="Arial"/>
                <a:cs typeface="Arial"/>
                <a:sym typeface="Arial"/>
              </a:rPr>
              <a:t> </a:t>
            </a:r>
            <a:endParaRPr sz="1800" b="0" i="0" u="none" strike="noStrike" cap="none">
              <a:solidFill>
                <a:srgbClr val="181818"/>
              </a:solidFill>
              <a:latin typeface="Arial"/>
              <a:ea typeface="Arial"/>
              <a:cs typeface="Arial"/>
              <a:sym typeface="Arial"/>
            </a:endParaRPr>
          </a:p>
          <a:p>
            <a:pPr marL="742950" marR="0" lvl="1" indent="-285750" algn="l" rtl="0">
              <a:lnSpc>
                <a:spcPct val="100000"/>
              </a:lnSpc>
              <a:spcBef>
                <a:spcPts val="320"/>
              </a:spcBef>
              <a:spcAft>
                <a:spcPts val="0"/>
              </a:spcAft>
              <a:buClr>
                <a:srgbClr val="181818"/>
              </a:buClr>
              <a:buSzPts val="1800"/>
              <a:buFont typeface="Arial"/>
              <a:buChar char="–"/>
            </a:pPr>
            <a:r>
              <a:rPr lang="en" sz="1800" b="0" i="0" u="none" strike="noStrike" cap="none">
                <a:solidFill>
                  <a:schemeClr val="dk1"/>
                </a:solidFill>
                <a:latin typeface="Arial"/>
                <a:ea typeface="Arial"/>
                <a:cs typeface="Arial"/>
                <a:sym typeface="Arial"/>
              </a:rPr>
              <a:t>Don’t use an ORM to build complex queries</a:t>
            </a:r>
            <a:endParaRPr sz="1800" b="0" i="0" u="none" strike="noStrike" cap="none">
              <a:solidFill>
                <a:schemeClr val="dk1"/>
              </a:solidFill>
              <a:latin typeface="Arial"/>
              <a:ea typeface="Arial"/>
              <a:cs typeface="Arial"/>
              <a:sym typeface="Arial"/>
            </a:endParaRPr>
          </a:p>
          <a:p>
            <a:pPr marL="742950" marR="0" lvl="1" indent="-311150" algn="l" rtl="0">
              <a:lnSpc>
                <a:spcPct val="100000"/>
              </a:lnSpc>
              <a:spcBef>
                <a:spcPts val="280"/>
              </a:spcBef>
              <a:spcAft>
                <a:spcPts val="0"/>
              </a:spcAft>
              <a:buClr>
                <a:schemeClr val="dk1"/>
              </a:buClr>
              <a:buSzPts val="1800"/>
              <a:buFont typeface="Arial"/>
              <a:buChar char="–"/>
            </a:pPr>
            <a:r>
              <a:rPr lang="en" sz="1800" b="0" i="0" u="none" strike="noStrike" cap="none">
                <a:solidFill>
                  <a:schemeClr val="dk1"/>
                </a:solidFill>
                <a:latin typeface="Arial"/>
                <a:ea typeface="Arial"/>
                <a:cs typeface="Arial"/>
                <a:sym typeface="Arial"/>
              </a:rPr>
              <a:t>Keep CRUD operations simple and for one Aggregate only</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313"/>
                                        </p:tgtEl>
                                        <p:attrNameLst>
                                          <p:attrName>style.visibility</p:attrName>
                                        </p:attrNameLst>
                                      </p:cBhvr>
                                      <p:to>
                                        <p:strVal val="visible"/>
                                      </p:to>
                                    </p:set>
                                    <p:anim calcmode="lin" valueType="num">
                                      <p:cBhvr additive="base">
                                        <p:cTn id="7" dur="1000"/>
                                        <p:tgtEl>
                                          <p:spTgt spid="1313"/>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314"/>
                                        </p:tgtEl>
                                        <p:attrNameLst>
                                          <p:attrName>style.visibility</p:attrName>
                                        </p:attrNameLst>
                                      </p:cBhvr>
                                      <p:to>
                                        <p:strVal val="visible"/>
                                      </p:to>
                                    </p:set>
                                    <p:anim calcmode="lin" valueType="num">
                                      <p:cBhvr additive="base">
                                        <p:cTn id="12" dur="1000"/>
                                        <p:tgtEl>
                                          <p:spTgt spid="1314"/>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315"/>
                                        </p:tgtEl>
                                        <p:attrNameLst>
                                          <p:attrName>style.visibility</p:attrName>
                                        </p:attrNameLst>
                                      </p:cBhvr>
                                      <p:to>
                                        <p:strVal val="visible"/>
                                      </p:to>
                                    </p:set>
                                    <p:anim calcmode="lin" valueType="num">
                                      <p:cBhvr additive="base">
                                        <p:cTn id="17" dur="1000"/>
                                        <p:tgtEl>
                                          <p:spTgt spid="131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319"/>
        <p:cNvGrpSpPr/>
        <p:nvPr/>
      </p:nvGrpSpPr>
      <p:grpSpPr>
        <a:xfrm>
          <a:off x="0" y="0"/>
          <a:ext cx="0" cy="0"/>
          <a:chOff x="0" y="0"/>
          <a:chExt cx="0" cy="0"/>
        </a:xfrm>
      </p:grpSpPr>
      <p:sp>
        <p:nvSpPr>
          <p:cNvPr id="1320" name="Google Shape;1320;p112"/>
          <p:cNvSpPr txBox="1">
            <a:spLocks noGrp="1"/>
          </p:cNvSpPr>
          <p:nvPr>
            <p:ph type="body" idx="1"/>
          </p:nvPr>
        </p:nvSpPr>
        <p:spPr>
          <a:xfrm>
            <a:off x="613950" y="449925"/>
            <a:ext cx="8237400" cy="4114500"/>
          </a:xfrm>
          <a:prstGeom prst="rect">
            <a:avLst/>
          </a:prstGeom>
          <a:noFill/>
          <a:ln>
            <a:noFill/>
          </a:ln>
        </p:spPr>
        <p:txBody>
          <a:bodyPr spcFirstLastPara="1" wrap="square" lIns="0" tIns="45700" rIns="0" bIns="45700" anchor="t" anchorCtr="0">
            <a:noAutofit/>
          </a:bodyPr>
          <a:lstStyle/>
          <a:p>
            <a:pPr marL="0" lvl="0" indent="0" algn="l" rtl="0">
              <a:lnSpc>
                <a:spcPct val="100000"/>
              </a:lnSpc>
              <a:spcBef>
                <a:spcPts val="320"/>
              </a:spcBef>
              <a:spcAft>
                <a:spcPts val="0"/>
              </a:spcAft>
              <a:buSzPts val="1600"/>
              <a:buNone/>
            </a:pPr>
            <a:r>
              <a:rPr lang="en" sz="1300">
                <a:solidFill>
                  <a:srgbClr val="808000"/>
                </a:solidFill>
                <a:highlight>
                  <a:srgbClr val="FFFFFF"/>
                </a:highlight>
                <a:latin typeface="Courier New"/>
                <a:ea typeface="Courier New"/>
                <a:cs typeface="Courier New"/>
                <a:sym typeface="Courier New"/>
              </a:rPr>
              <a:t>@Entity</a:t>
            </a:r>
            <a:endParaRPr sz="1300">
              <a:solidFill>
                <a:srgbClr val="808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300">
                <a:solidFill>
                  <a:srgbClr val="808000"/>
                </a:solidFill>
                <a:highlight>
                  <a:srgbClr val="FFFFFF"/>
                </a:highlight>
                <a:latin typeface="Courier New"/>
                <a:ea typeface="Courier New"/>
                <a:cs typeface="Courier New"/>
                <a:sym typeface="Courier New"/>
              </a:rPr>
              <a:t>@Getter</a:t>
            </a:r>
            <a:endParaRPr sz="1300">
              <a:solidFill>
                <a:srgbClr val="808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300">
                <a:solidFill>
                  <a:srgbClr val="808000"/>
                </a:solidFill>
                <a:highlight>
                  <a:srgbClr val="FFFFFF"/>
                </a:highlight>
                <a:latin typeface="Courier New"/>
                <a:ea typeface="Courier New"/>
                <a:cs typeface="Courier New"/>
                <a:sym typeface="Courier New"/>
              </a:rPr>
              <a:t>@Builder</a:t>
            </a:r>
            <a:endParaRPr sz="1300">
              <a:solidFill>
                <a:srgbClr val="808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300" b="1">
                <a:solidFill>
                  <a:srgbClr val="000080"/>
                </a:solidFill>
                <a:highlight>
                  <a:srgbClr val="FFFFFF"/>
                </a:highlight>
                <a:latin typeface="Courier New"/>
                <a:ea typeface="Courier New"/>
                <a:cs typeface="Courier New"/>
                <a:sym typeface="Courier New"/>
              </a:rPr>
              <a:t>public class </a:t>
            </a:r>
            <a:r>
              <a:rPr lang="en" sz="1300">
                <a:solidFill>
                  <a:srgbClr val="000000"/>
                </a:solidFill>
                <a:highlight>
                  <a:srgbClr val="FFFFFF"/>
                </a:highlight>
                <a:latin typeface="Courier New"/>
                <a:ea typeface="Courier New"/>
                <a:cs typeface="Courier New"/>
                <a:sym typeface="Courier New"/>
              </a:rPr>
              <a:t>Teacher {</a:t>
            </a:r>
            <a:endParaRPr sz="13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endParaRPr sz="13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300">
                <a:solidFill>
                  <a:srgbClr val="808000"/>
                </a:solidFill>
                <a:highlight>
                  <a:srgbClr val="FFFFFF"/>
                </a:highlight>
                <a:latin typeface="Courier New"/>
                <a:ea typeface="Courier New"/>
                <a:cs typeface="Courier New"/>
                <a:sym typeface="Courier New"/>
              </a:rPr>
              <a:t>    @Id</a:t>
            </a:r>
            <a:endParaRPr sz="1300" i="1">
              <a:solidFill>
                <a:srgbClr val="80808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300">
                <a:solidFill>
                  <a:srgbClr val="808000"/>
                </a:solidFill>
                <a:highlight>
                  <a:srgbClr val="FFFFFF"/>
                </a:highlight>
                <a:latin typeface="Courier New"/>
                <a:ea typeface="Courier New"/>
                <a:cs typeface="Courier New"/>
                <a:sym typeface="Courier New"/>
              </a:rPr>
              <a:t>    @GeneratedValue</a:t>
            </a:r>
            <a:r>
              <a:rPr lang="en" sz="1300">
                <a:solidFill>
                  <a:srgbClr val="000000"/>
                </a:solidFill>
                <a:highlight>
                  <a:srgbClr val="FFFFFF"/>
                </a:highlight>
                <a:latin typeface="Courier New"/>
                <a:ea typeface="Courier New"/>
                <a:cs typeface="Courier New"/>
                <a:sym typeface="Courier New"/>
              </a:rPr>
              <a:t>(generator = </a:t>
            </a:r>
            <a:r>
              <a:rPr lang="en" sz="1300" b="1">
                <a:solidFill>
                  <a:srgbClr val="008000"/>
                </a:solidFill>
                <a:highlight>
                  <a:srgbClr val="FFFFFF"/>
                </a:highlight>
                <a:latin typeface="Courier New"/>
                <a:ea typeface="Courier New"/>
                <a:cs typeface="Courier New"/>
                <a:sym typeface="Courier New"/>
              </a:rPr>
              <a:t>"UUID"</a:t>
            </a:r>
            <a:r>
              <a:rPr lang="en" sz="1300">
                <a:solidFill>
                  <a:srgbClr val="000000"/>
                </a:solidFill>
                <a:highlight>
                  <a:srgbClr val="FFFFFF"/>
                </a:highlight>
                <a:latin typeface="Courier New"/>
                <a:ea typeface="Courier New"/>
                <a:cs typeface="Courier New"/>
                <a:sym typeface="Courier New"/>
              </a:rPr>
              <a:t>)</a:t>
            </a:r>
            <a:endParaRPr sz="13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300">
                <a:solidFill>
                  <a:srgbClr val="808000"/>
                </a:solidFill>
                <a:highlight>
                  <a:srgbClr val="FFFFFF"/>
                </a:highlight>
                <a:latin typeface="Courier New"/>
                <a:ea typeface="Courier New"/>
                <a:cs typeface="Courier New"/>
                <a:sym typeface="Courier New"/>
              </a:rPr>
              <a:t>    @GenericGenerator</a:t>
            </a:r>
            <a:r>
              <a:rPr lang="en" sz="1300">
                <a:solidFill>
                  <a:srgbClr val="000000"/>
                </a:solidFill>
                <a:highlight>
                  <a:srgbClr val="FFFFFF"/>
                </a:highlight>
                <a:latin typeface="Courier New"/>
                <a:ea typeface="Courier New"/>
                <a:cs typeface="Courier New"/>
                <a:sym typeface="Courier New"/>
              </a:rPr>
              <a:t>(name = </a:t>
            </a:r>
            <a:r>
              <a:rPr lang="en" sz="1300" b="1">
                <a:solidFill>
                  <a:srgbClr val="008000"/>
                </a:solidFill>
                <a:highlight>
                  <a:srgbClr val="FFFFFF"/>
                </a:highlight>
                <a:latin typeface="Courier New"/>
                <a:ea typeface="Courier New"/>
                <a:cs typeface="Courier New"/>
                <a:sym typeface="Courier New"/>
              </a:rPr>
              <a:t>"UUID"</a:t>
            </a:r>
            <a:r>
              <a:rPr lang="en" sz="1300">
                <a:solidFill>
                  <a:srgbClr val="000000"/>
                </a:solidFill>
                <a:highlight>
                  <a:srgbClr val="FFFFFF"/>
                </a:highlight>
                <a:latin typeface="Courier New"/>
                <a:ea typeface="Courier New"/>
                <a:cs typeface="Courier New"/>
                <a:sym typeface="Courier New"/>
              </a:rPr>
              <a:t>, strategy = </a:t>
            </a:r>
            <a:r>
              <a:rPr lang="en" sz="1300" b="1">
                <a:solidFill>
                  <a:srgbClr val="008000"/>
                </a:solidFill>
                <a:highlight>
                  <a:srgbClr val="FFFFFF"/>
                </a:highlight>
                <a:latin typeface="Courier New"/>
                <a:ea typeface="Courier New"/>
                <a:cs typeface="Courier New"/>
                <a:sym typeface="Courier New"/>
              </a:rPr>
              <a:t>"org.hibernate.id.UUIDGenerator"</a:t>
            </a:r>
            <a:r>
              <a:rPr lang="en" sz="1300">
                <a:solidFill>
                  <a:srgbClr val="000000"/>
                </a:solidFill>
                <a:highlight>
                  <a:srgbClr val="FFFFFF"/>
                </a:highlight>
                <a:latin typeface="Courier New"/>
                <a:ea typeface="Courier New"/>
                <a:cs typeface="Courier New"/>
                <a:sym typeface="Courier New"/>
              </a:rPr>
              <a:t>) </a:t>
            </a:r>
            <a:endParaRPr sz="1300" i="1">
              <a:solidFill>
                <a:srgbClr val="80808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300" b="1">
                <a:solidFill>
                  <a:srgbClr val="000080"/>
                </a:solidFill>
                <a:highlight>
                  <a:srgbClr val="FFFFFF"/>
                </a:highlight>
                <a:latin typeface="Courier New"/>
                <a:ea typeface="Courier New"/>
                <a:cs typeface="Courier New"/>
                <a:sym typeface="Courier New"/>
              </a:rPr>
              <a:t>    private </a:t>
            </a:r>
            <a:r>
              <a:rPr lang="en" sz="1300">
                <a:solidFill>
                  <a:srgbClr val="000000"/>
                </a:solidFill>
                <a:highlight>
                  <a:srgbClr val="FFFFFF"/>
                </a:highlight>
                <a:latin typeface="Courier New"/>
                <a:ea typeface="Courier New"/>
                <a:cs typeface="Courier New"/>
                <a:sym typeface="Courier New"/>
              </a:rPr>
              <a:t>UUID </a:t>
            </a:r>
            <a:r>
              <a:rPr lang="en" sz="1300" b="1">
                <a:solidFill>
                  <a:srgbClr val="660E7A"/>
                </a:solidFill>
                <a:highlight>
                  <a:srgbClr val="FFFFFF"/>
                </a:highlight>
                <a:latin typeface="Courier New"/>
                <a:ea typeface="Courier New"/>
                <a:cs typeface="Courier New"/>
                <a:sym typeface="Courier New"/>
              </a:rPr>
              <a:t>id</a:t>
            </a:r>
            <a:r>
              <a:rPr lang="en" sz="1300">
                <a:solidFill>
                  <a:srgbClr val="000000"/>
                </a:solidFill>
                <a:highlight>
                  <a:srgbClr val="FFFFFF"/>
                </a:highlight>
                <a:latin typeface="Courier New"/>
                <a:ea typeface="Courier New"/>
                <a:cs typeface="Courier New"/>
                <a:sym typeface="Courier New"/>
              </a:rPr>
              <a:t>;</a:t>
            </a:r>
            <a:endParaRPr sz="13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300">
                <a:solidFill>
                  <a:srgbClr val="000000"/>
                </a:solidFill>
                <a:highlight>
                  <a:srgbClr val="FFFFFF"/>
                </a:highlight>
                <a:latin typeface="Courier New"/>
                <a:ea typeface="Courier New"/>
                <a:cs typeface="Courier New"/>
                <a:sym typeface="Courier New"/>
              </a:rPr>
              <a:t>  </a:t>
            </a:r>
            <a:endParaRPr sz="13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300">
                <a:solidFill>
                  <a:srgbClr val="000000"/>
                </a:solidFill>
                <a:highlight>
                  <a:srgbClr val="FFFFFF"/>
                </a:highlight>
                <a:latin typeface="Courier New"/>
                <a:ea typeface="Courier New"/>
                <a:cs typeface="Courier New"/>
                <a:sym typeface="Courier New"/>
              </a:rPr>
              <a:t>    </a:t>
            </a:r>
            <a:r>
              <a:rPr lang="en" sz="1300" b="1">
                <a:solidFill>
                  <a:srgbClr val="000080"/>
                </a:solidFill>
                <a:highlight>
                  <a:srgbClr val="FFFFFF"/>
                </a:highlight>
                <a:latin typeface="Courier New"/>
                <a:ea typeface="Courier New"/>
                <a:cs typeface="Courier New"/>
                <a:sym typeface="Courier New"/>
              </a:rPr>
              <a:t>private </a:t>
            </a:r>
            <a:r>
              <a:rPr lang="en" sz="1300">
                <a:solidFill>
                  <a:srgbClr val="000000"/>
                </a:solidFill>
                <a:highlight>
                  <a:srgbClr val="FFFFFF"/>
                </a:highlight>
                <a:latin typeface="Courier New"/>
                <a:ea typeface="Courier New"/>
                <a:cs typeface="Courier New"/>
                <a:sym typeface="Courier New"/>
              </a:rPr>
              <a:t>String </a:t>
            </a:r>
            <a:r>
              <a:rPr lang="en" sz="1300" b="1">
                <a:solidFill>
                  <a:srgbClr val="660E7A"/>
                </a:solidFill>
                <a:highlight>
                  <a:srgbClr val="FFFFFF"/>
                </a:highlight>
                <a:latin typeface="Courier New"/>
                <a:ea typeface="Courier New"/>
                <a:cs typeface="Courier New"/>
                <a:sym typeface="Courier New"/>
              </a:rPr>
              <a:t>name</a:t>
            </a:r>
            <a:r>
              <a:rPr lang="en" sz="1300">
                <a:solidFill>
                  <a:srgbClr val="000000"/>
                </a:solidFill>
                <a:highlight>
                  <a:srgbClr val="FFFFFF"/>
                </a:highlight>
                <a:latin typeface="Courier New"/>
                <a:ea typeface="Courier New"/>
                <a:cs typeface="Courier New"/>
                <a:sym typeface="Courier New"/>
              </a:rPr>
              <a:t>;</a:t>
            </a:r>
            <a:endParaRPr sz="13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300">
                <a:solidFill>
                  <a:srgbClr val="000000"/>
                </a:solidFill>
                <a:highlight>
                  <a:srgbClr val="FFFFFF"/>
                </a:highlight>
                <a:latin typeface="Courier New"/>
                <a:ea typeface="Courier New"/>
                <a:cs typeface="Courier New"/>
                <a:sym typeface="Courier New"/>
              </a:rPr>
              <a:t>}</a:t>
            </a:r>
            <a:endParaRPr sz="13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endParaRPr sz="1300" i="1">
              <a:solidFill>
                <a:srgbClr val="808080"/>
              </a:solidFill>
              <a:highlight>
                <a:srgbClr val="FFFFFF"/>
              </a:highlight>
              <a:latin typeface="Arial"/>
              <a:ea typeface="Arial"/>
              <a:cs typeface="Arial"/>
              <a:sym typeface="Arial"/>
            </a:endParaRPr>
          </a:p>
          <a:p>
            <a:pPr marL="0" lvl="0" indent="0" algn="l" rtl="0">
              <a:lnSpc>
                <a:spcPct val="100000"/>
              </a:lnSpc>
              <a:spcBef>
                <a:spcPts val="320"/>
              </a:spcBef>
              <a:spcAft>
                <a:spcPts val="0"/>
              </a:spcAft>
              <a:buSzPts val="1600"/>
              <a:buNone/>
            </a:pPr>
            <a:r>
              <a:rPr lang="en" sz="1300">
                <a:solidFill>
                  <a:srgbClr val="808000"/>
                </a:solidFill>
                <a:highlight>
                  <a:srgbClr val="FFFFFF"/>
                </a:highlight>
                <a:latin typeface="Courier New"/>
                <a:ea typeface="Courier New"/>
                <a:cs typeface="Courier New"/>
                <a:sym typeface="Courier New"/>
              </a:rPr>
              <a:t>@Repository</a:t>
            </a:r>
            <a:endParaRPr sz="13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300" b="1">
                <a:solidFill>
                  <a:srgbClr val="000080"/>
                </a:solidFill>
                <a:highlight>
                  <a:srgbClr val="FFFFFF"/>
                </a:highlight>
                <a:latin typeface="Courier New"/>
                <a:ea typeface="Courier New"/>
                <a:cs typeface="Courier New"/>
                <a:sym typeface="Courier New"/>
              </a:rPr>
              <a:t>public interface </a:t>
            </a:r>
            <a:r>
              <a:rPr lang="en" sz="1300">
                <a:solidFill>
                  <a:srgbClr val="000000"/>
                </a:solidFill>
                <a:highlight>
                  <a:srgbClr val="FFFFFF"/>
                </a:highlight>
                <a:latin typeface="Courier New"/>
                <a:ea typeface="Courier New"/>
                <a:cs typeface="Courier New"/>
                <a:sym typeface="Courier New"/>
              </a:rPr>
              <a:t>TeacherRepository </a:t>
            </a:r>
            <a:r>
              <a:rPr lang="en" sz="1300" b="1">
                <a:solidFill>
                  <a:srgbClr val="000080"/>
                </a:solidFill>
                <a:highlight>
                  <a:srgbClr val="FFFFFF"/>
                </a:highlight>
                <a:latin typeface="Courier New"/>
                <a:ea typeface="Courier New"/>
                <a:cs typeface="Courier New"/>
                <a:sym typeface="Courier New"/>
              </a:rPr>
              <a:t>extends </a:t>
            </a:r>
            <a:r>
              <a:rPr lang="en" sz="1300">
                <a:solidFill>
                  <a:srgbClr val="000000"/>
                </a:solidFill>
                <a:highlight>
                  <a:srgbClr val="FFFFFF"/>
                </a:highlight>
                <a:latin typeface="Courier New"/>
                <a:ea typeface="Courier New"/>
                <a:cs typeface="Courier New"/>
                <a:sym typeface="Courier New"/>
              </a:rPr>
              <a:t>JpaRepository&lt;Teacher, String&gt; {</a:t>
            </a:r>
            <a:endParaRPr sz="13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300">
                <a:solidFill>
                  <a:srgbClr val="000000"/>
                </a:solidFill>
                <a:highlight>
                  <a:srgbClr val="FFFFFF"/>
                </a:highlight>
                <a:latin typeface="Courier New"/>
                <a:ea typeface="Courier New"/>
                <a:cs typeface="Courier New"/>
                <a:sym typeface="Courier New"/>
              </a:rPr>
              <a:t>    Teacher findByName(String name);</a:t>
            </a:r>
            <a:endParaRPr sz="13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300">
                <a:solidFill>
                  <a:srgbClr val="000000"/>
                </a:solidFill>
                <a:highlight>
                  <a:srgbClr val="FFFFFF"/>
                </a:highlight>
                <a:latin typeface="Courier New"/>
                <a:ea typeface="Courier New"/>
                <a:cs typeface="Courier New"/>
                <a:sym typeface="Courier New"/>
              </a:rPr>
              <a:t>}</a:t>
            </a:r>
            <a:endParaRPr sz="13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endParaRPr sz="13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endParaRPr sz="1300"/>
          </a:p>
        </p:txBody>
      </p:sp>
      <p:sp>
        <p:nvSpPr>
          <p:cNvPr id="1321" name="Google Shape;1321;p112"/>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2000"/>
              <a:buNone/>
            </a:pPr>
            <a:r>
              <a:rPr lang="en"/>
              <a:t>Repositories</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sp>
        <p:nvSpPr>
          <p:cNvPr id="1326" name="Google Shape;1326;p113"/>
          <p:cNvSpPr txBox="1">
            <a:spLocks noGrp="1"/>
          </p:cNvSpPr>
          <p:nvPr>
            <p:ph type="body" idx="1"/>
          </p:nvPr>
        </p:nvSpPr>
        <p:spPr>
          <a:xfrm>
            <a:off x="459475" y="603500"/>
            <a:ext cx="8237400" cy="773100"/>
          </a:xfrm>
          <a:prstGeom prst="rect">
            <a:avLst/>
          </a:prstGeom>
          <a:noFill/>
          <a:ln>
            <a:noFill/>
          </a:ln>
        </p:spPr>
        <p:txBody>
          <a:bodyPr spcFirstLastPara="1" wrap="square" lIns="0" tIns="45700" rIns="0" bIns="45700" anchor="t" anchorCtr="0">
            <a:noAutofit/>
          </a:bodyPr>
          <a:lstStyle/>
          <a:p>
            <a:pPr marL="0" lvl="0" indent="0" algn="ctr" rtl="0">
              <a:lnSpc>
                <a:spcPct val="100000"/>
              </a:lnSpc>
              <a:spcBef>
                <a:spcPts val="480"/>
              </a:spcBef>
              <a:spcAft>
                <a:spcPts val="0"/>
              </a:spcAft>
              <a:buClr>
                <a:schemeClr val="accent1"/>
              </a:buClr>
              <a:buSzPts val="2400"/>
              <a:buNone/>
            </a:pPr>
            <a:r>
              <a:rPr lang="en" sz="3600" b="1">
                <a:solidFill>
                  <a:schemeClr val="accent1"/>
                </a:solidFill>
                <a:latin typeface="Arial"/>
                <a:ea typeface="Arial"/>
                <a:cs typeface="Arial"/>
                <a:sym typeface="Arial"/>
              </a:rPr>
              <a:t>Exercise 3 - Tactical Design</a:t>
            </a:r>
            <a:endParaRPr sz="3600" b="1">
              <a:solidFill>
                <a:schemeClr val="accent1"/>
              </a:solidFill>
              <a:latin typeface="Arial"/>
              <a:ea typeface="Arial"/>
              <a:cs typeface="Arial"/>
              <a:sym typeface="Arial"/>
            </a:endParaRPr>
          </a:p>
          <a:p>
            <a:pPr marL="0" lvl="0" indent="0" algn="l" rtl="0">
              <a:lnSpc>
                <a:spcPct val="100000"/>
              </a:lnSpc>
              <a:spcBef>
                <a:spcPts val="480"/>
              </a:spcBef>
              <a:spcAft>
                <a:spcPts val="0"/>
              </a:spcAft>
              <a:buClr>
                <a:schemeClr val="accent1"/>
              </a:buClr>
              <a:buSzPts val="2400"/>
              <a:buNone/>
            </a:pPr>
            <a:endParaRPr sz="2400">
              <a:solidFill>
                <a:schemeClr val="accent1"/>
              </a:solidFill>
              <a:latin typeface="Arial"/>
              <a:ea typeface="Arial"/>
              <a:cs typeface="Arial"/>
              <a:sym typeface="Arial"/>
            </a:endParaRPr>
          </a:p>
          <a:p>
            <a:pPr marL="0" lvl="0" indent="0" algn="ctr" rtl="0">
              <a:lnSpc>
                <a:spcPct val="100000"/>
              </a:lnSpc>
              <a:spcBef>
                <a:spcPts val="480"/>
              </a:spcBef>
              <a:spcAft>
                <a:spcPts val="0"/>
              </a:spcAft>
              <a:buClr>
                <a:schemeClr val="accent1"/>
              </a:buClr>
              <a:buSzPts val="2400"/>
              <a:buNone/>
            </a:pPr>
            <a:r>
              <a:rPr lang="en" sz="2400" b="1">
                <a:solidFill>
                  <a:schemeClr val="accent1"/>
                </a:solidFill>
                <a:latin typeface="Arial"/>
                <a:ea typeface="Arial"/>
                <a:cs typeface="Arial"/>
                <a:sym typeface="Arial"/>
              </a:rPr>
              <a:t>GOAL</a:t>
            </a:r>
            <a:r>
              <a:rPr lang="en" sz="2400">
                <a:solidFill>
                  <a:schemeClr val="accent1"/>
                </a:solidFill>
                <a:latin typeface="Arial"/>
                <a:ea typeface="Arial"/>
                <a:cs typeface="Arial"/>
                <a:sym typeface="Arial"/>
              </a:rPr>
              <a:t> </a:t>
            </a:r>
            <a:r>
              <a:rPr lang="en" sz="1200">
                <a:solidFill>
                  <a:srgbClr val="24292E"/>
                </a:solidFill>
                <a:highlight>
                  <a:srgbClr val="FFFFFF"/>
                </a:highlight>
                <a:latin typeface="Arial"/>
                <a:ea typeface="Arial"/>
                <a:cs typeface="Arial"/>
                <a:sym typeface="Arial"/>
              </a:rPr>
              <a:t> </a:t>
            </a:r>
            <a:endParaRPr sz="1200">
              <a:solidFill>
                <a:srgbClr val="24292E"/>
              </a:solidFill>
              <a:highlight>
                <a:srgbClr val="FFFFFF"/>
              </a:highlight>
              <a:latin typeface="Arial"/>
              <a:ea typeface="Arial"/>
              <a:cs typeface="Arial"/>
              <a:sym typeface="Arial"/>
            </a:endParaRPr>
          </a:p>
          <a:p>
            <a:pPr marL="0" lvl="0" indent="0" algn="ctr" rtl="0">
              <a:lnSpc>
                <a:spcPct val="100000"/>
              </a:lnSpc>
              <a:spcBef>
                <a:spcPts val="480"/>
              </a:spcBef>
              <a:spcAft>
                <a:spcPts val="0"/>
              </a:spcAft>
              <a:buClr>
                <a:schemeClr val="accent1"/>
              </a:buClr>
              <a:buSzPts val="2400"/>
              <a:buNone/>
            </a:pPr>
            <a:r>
              <a:rPr lang="en" sz="1800">
                <a:solidFill>
                  <a:srgbClr val="24292E"/>
                </a:solidFill>
                <a:highlight>
                  <a:srgbClr val="FFFFFF"/>
                </a:highlight>
                <a:latin typeface="Arial"/>
                <a:ea typeface="Arial"/>
                <a:cs typeface="Arial"/>
                <a:sym typeface="Arial"/>
              </a:rPr>
              <a:t>Design and implement the </a:t>
            </a:r>
            <a:r>
              <a:rPr lang="en" sz="1800" i="1">
                <a:solidFill>
                  <a:srgbClr val="24292E"/>
                </a:solidFill>
                <a:highlight>
                  <a:srgbClr val="FFFFFF"/>
                </a:highlight>
                <a:latin typeface="Arial"/>
                <a:ea typeface="Arial"/>
                <a:cs typeface="Arial"/>
                <a:sym typeface="Arial"/>
              </a:rPr>
              <a:t>Question</a:t>
            </a:r>
            <a:r>
              <a:rPr lang="en" sz="1800">
                <a:solidFill>
                  <a:srgbClr val="24292E"/>
                </a:solidFill>
                <a:highlight>
                  <a:srgbClr val="FFFFFF"/>
                </a:highlight>
                <a:latin typeface="Arial"/>
                <a:ea typeface="Arial"/>
                <a:cs typeface="Arial"/>
                <a:sym typeface="Arial"/>
              </a:rPr>
              <a:t> aggregate, an entity in the "Content Domain" to which a list of potential </a:t>
            </a:r>
            <a:r>
              <a:rPr lang="en" sz="1800" i="1">
                <a:solidFill>
                  <a:srgbClr val="24292E"/>
                </a:solidFill>
                <a:highlight>
                  <a:srgbClr val="FFFFFF"/>
                </a:highlight>
                <a:latin typeface="Arial"/>
                <a:ea typeface="Arial"/>
                <a:cs typeface="Arial"/>
                <a:sym typeface="Arial"/>
              </a:rPr>
              <a:t>Answers</a:t>
            </a:r>
            <a:r>
              <a:rPr lang="en" sz="1800">
                <a:solidFill>
                  <a:srgbClr val="24292E"/>
                </a:solidFill>
                <a:highlight>
                  <a:srgbClr val="FFFFFF"/>
                </a:highlight>
                <a:latin typeface="Arial"/>
                <a:ea typeface="Arial"/>
                <a:cs typeface="Arial"/>
                <a:sym typeface="Arial"/>
              </a:rPr>
              <a:t> is associated.</a:t>
            </a:r>
            <a:endParaRPr sz="1800">
              <a:solidFill>
                <a:schemeClr val="accent1"/>
              </a:solidFill>
              <a:latin typeface="Arial"/>
              <a:ea typeface="Arial"/>
              <a:cs typeface="Arial"/>
              <a:sym typeface="Arial"/>
            </a:endParaRPr>
          </a:p>
          <a:p>
            <a:pPr marL="0" lvl="0" indent="0" algn="ctr" rtl="0">
              <a:lnSpc>
                <a:spcPct val="100000"/>
              </a:lnSpc>
              <a:spcBef>
                <a:spcPts val="480"/>
              </a:spcBef>
              <a:spcAft>
                <a:spcPts val="0"/>
              </a:spcAft>
              <a:buClr>
                <a:schemeClr val="accent1"/>
              </a:buClr>
              <a:buSzPts val="2400"/>
              <a:buNone/>
            </a:pPr>
            <a:endParaRPr sz="2400">
              <a:solidFill>
                <a:schemeClr val="accent1"/>
              </a:solidFill>
              <a:latin typeface="Arial"/>
              <a:ea typeface="Arial"/>
              <a:cs typeface="Arial"/>
              <a:sym typeface="Arial"/>
            </a:endParaRPr>
          </a:p>
          <a:p>
            <a:pPr marL="0" lvl="0" indent="0" algn="ctr" rtl="0">
              <a:lnSpc>
                <a:spcPct val="100000"/>
              </a:lnSpc>
              <a:spcBef>
                <a:spcPts val="480"/>
              </a:spcBef>
              <a:spcAft>
                <a:spcPts val="0"/>
              </a:spcAft>
              <a:buClr>
                <a:schemeClr val="accent1"/>
              </a:buClr>
              <a:buSzPts val="2400"/>
              <a:buNone/>
            </a:pPr>
            <a:r>
              <a:rPr lang="en" u="sng">
                <a:solidFill>
                  <a:schemeClr val="hlink"/>
                </a:solidFill>
                <a:latin typeface="Arial"/>
                <a:ea typeface="Arial"/>
                <a:cs typeface="Arial"/>
                <a:sym typeface="Arial"/>
                <a:hlinkClick r:id="rId3"/>
              </a:rPr>
              <a:t>https://github.com/DDDDevNexus2020/FirstGrade/blob/master/docs/Section-3-Exercise.md</a:t>
            </a:r>
            <a:endParaRPr>
              <a:solidFill>
                <a:schemeClr val="accent1"/>
              </a:solidFill>
              <a:latin typeface="Arial"/>
              <a:ea typeface="Arial"/>
              <a:cs typeface="Arial"/>
              <a:sym typeface="Arial"/>
            </a:endParaRPr>
          </a:p>
          <a:p>
            <a:pPr marL="0" lvl="0" indent="0" algn="ctr" rtl="0">
              <a:lnSpc>
                <a:spcPct val="100000"/>
              </a:lnSpc>
              <a:spcBef>
                <a:spcPts val="480"/>
              </a:spcBef>
              <a:spcAft>
                <a:spcPts val="0"/>
              </a:spcAft>
              <a:buClr>
                <a:schemeClr val="accent1"/>
              </a:buClr>
              <a:buSzPts val="2400"/>
              <a:buNone/>
            </a:pPr>
            <a:endParaRPr>
              <a:solidFill>
                <a:schemeClr val="accent1"/>
              </a:solidFill>
              <a:latin typeface="Arial"/>
              <a:ea typeface="Arial"/>
              <a:cs typeface="Arial"/>
              <a:sym typeface="Arial"/>
            </a:endParaRPr>
          </a:p>
          <a:p>
            <a:pPr marL="0" lvl="0" indent="0" algn="ctr" rtl="0">
              <a:lnSpc>
                <a:spcPct val="100000"/>
              </a:lnSpc>
              <a:spcBef>
                <a:spcPts val="480"/>
              </a:spcBef>
              <a:spcAft>
                <a:spcPts val="0"/>
              </a:spcAft>
              <a:buClr>
                <a:schemeClr val="accent1"/>
              </a:buClr>
              <a:buSzPts val="2400"/>
              <a:buNone/>
            </a:pPr>
            <a:r>
              <a:rPr lang="en" sz="3600" b="1">
                <a:solidFill>
                  <a:schemeClr val="accent1"/>
                </a:solidFill>
                <a:latin typeface="Arial"/>
                <a:ea typeface="Arial"/>
                <a:cs typeface="Arial"/>
                <a:sym typeface="Arial"/>
              </a:rPr>
              <a:t>45 Minutes</a:t>
            </a:r>
            <a:endParaRPr>
              <a:solidFill>
                <a:schemeClr val="accent1"/>
              </a:solidFill>
              <a:latin typeface="Arial"/>
              <a:ea typeface="Arial"/>
              <a:cs typeface="Arial"/>
              <a:sym typeface="Arial"/>
            </a:endParaRPr>
          </a:p>
        </p:txBody>
      </p:sp>
      <p:sp>
        <p:nvSpPr>
          <p:cNvPr id="1327" name="Google Shape;1327;p113"/>
          <p:cNvSpPr txBox="1">
            <a:spLocks noGrp="1"/>
          </p:cNvSpPr>
          <p:nvPr>
            <p:ph type="sldNum" idx="12"/>
          </p:nvPr>
        </p:nvSpPr>
        <p:spPr>
          <a:xfrm>
            <a:off x="8158690" y="4828032"/>
            <a:ext cx="5250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113</a:t>
            </a:fld>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331"/>
        <p:cNvGrpSpPr/>
        <p:nvPr/>
      </p:nvGrpSpPr>
      <p:grpSpPr>
        <a:xfrm>
          <a:off x="0" y="0"/>
          <a:ext cx="0" cy="0"/>
          <a:chOff x="0" y="0"/>
          <a:chExt cx="0" cy="0"/>
        </a:xfrm>
      </p:grpSpPr>
      <p:sp>
        <p:nvSpPr>
          <p:cNvPr id="1332" name="Google Shape;1332;p114"/>
          <p:cNvSpPr txBox="1">
            <a:spLocks noGrp="1"/>
          </p:cNvSpPr>
          <p:nvPr>
            <p:ph type="body" idx="1"/>
          </p:nvPr>
        </p:nvSpPr>
        <p:spPr>
          <a:xfrm>
            <a:off x="459486" y="374904"/>
            <a:ext cx="8237400" cy="1752600"/>
          </a:xfrm>
          <a:prstGeom prst="rect">
            <a:avLst/>
          </a:prstGeom>
          <a:noFill/>
          <a:ln>
            <a:noFill/>
          </a:ln>
        </p:spPr>
        <p:txBody>
          <a:bodyPr spcFirstLastPara="1" wrap="square" lIns="0" tIns="45700" rIns="0" bIns="45700" anchor="t" anchorCtr="0">
            <a:noAutofit/>
          </a:bodyPr>
          <a:lstStyle/>
          <a:p>
            <a:pPr marL="0" lvl="0" indent="0" algn="ctr" rtl="0">
              <a:lnSpc>
                <a:spcPct val="100000"/>
              </a:lnSpc>
              <a:spcBef>
                <a:spcPts val="0"/>
              </a:spcBef>
              <a:spcAft>
                <a:spcPts val="0"/>
              </a:spcAft>
              <a:buClr>
                <a:srgbClr val="181818"/>
              </a:buClr>
              <a:buSzPts val="1600"/>
              <a:buNone/>
            </a:pPr>
            <a:endParaRPr>
              <a:latin typeface="Arial"/>
              <a:ea typeface="Arial"/>
              <a:cs typeface="Arial"/>
              <a:sym typeface="Arial"/>
            </a:endParaRPr>
          </a:p>
          <a:p>
            <a:pPr marL="0" lvl="0" indent="0" algn="ctr" rtl="0">
              <a:lnSpc>
                <a:spcPct val="100000"/>
              </a:lnSpc>
              <a:spcBef>
                <a:spcPts val="480"/>
              </a:spcBef>
              <a:spcAft>
                <a:spcPts val="0"/>
              </a:spcAft>
              <a:buClr>
                <a:schemeClr val="accent1"/>
              </a:buClr>
              <a:buSzPts val="2400"/>
              <a:buNone/>
            </a:pPr>
            <a:r>
              <a:rPr lang="en" sz="3600" b="1">
                <a:solidFill>
                  <a:schemeClr val="accent1"/>
                </a:solidFill>
                <a:latin typeface="Arial"/>
                <a:ea typeface="Arial"/>
                <a:cs typeface="Arial"/>
                <a:sym typeface="Arial"/>
              </a:rPr>
              <a:t>Exercise 3 - Tactical Design</a:t>
            </a:r>
            <a:endParaRPr sz="3600" b="1">
              <a:solidFill>
                <a:schemeClr val="accent1"/>
              </a:solidFill>
              <a:latin typeface="Arial"/>
              <a:ea typeface="Arial"/>
              <a:cs typeface="Arial"/>
              <a:sym typeface="Arial"/>
            </a:endParaRPr>
          </a:p>
          <a:p>
            <a:pPr marL="0" lvl="0" indent="0" algn="ctr" rtl="0">
              <a:lnSpc>
                <a:spcPct val="100000"/>
              </a:lnSpc>
              <a:spcBef>
                <a:spcPts val="480"/>
              </a:spcBef>
              <a:spcAft>
                <a:spcPts val="0"/>
              </a:spcAft>
              <a:buClr>
                <a:schemeClr val="accent1"/>
              </a:buClr>
              <a:buSzPts val="2400"/>
              <a:buNone/>
            </a:pPr>
            <a:endParaRPr sz="3600" b="1">
              <a:solidFill>
                <a:schemeClr val="accent1"/>
              </a:solidFill>
              <a:latin typeface="Arial"/>
              <a:ea typeface="Arial"/>
              <a:cs typeface="Arial"/>
              <a:sym typeface="Arial"/>
            </a:endParaRPr>
          </a:p>
          <a:p>
            <a:pPr marL="0" lvl="0" indent="0" algn="ctr" rtl="0">
              <a:lnSpc>
                <a:spcPct val="100000"/>
              </a:lnSpc>
              <a:spcBef>
                <a:spcPts val="480"/>
              </a:spcBef>
              <a:spcAft>
                <a:spcPts val="0"/>
              </a:spcAft>
              <a:buClr>
                <a:schemeClr val="accent1"/>
              </a:buClr>
              <a:buSzPts val="2400"/>
              <a:buNone/>
            </a:pPr>
            <a:r>
              <a:rPr lang="en" sz="3600">
                <a:solidFill>
                  <a:schemeClr val="accent1"/>
                </a:solidFill>
                <a:latin typeface="Arial"/>
                <a:ea typeface="Arial"/>
                <a:cs typeface="Arial"/>
                <a:sym typeface="Arial"/>
              </a:rPr>
              <a:t> </a:t>
            </a:r>
            <a:endParaRPr sz="3600">
              <a:solidFill>
                <a:schemeClr val="accent1"/>
              </a:solidFill>
              <a:latin typeface="Arial"/>
              <a:ea typeface="Arial"/>
              <a:cs typeface="Arial"/>
              <a:sym typeface="Arial"/>
            </a:endParaRPr>
          </a:p>
          <a:p>
            <a:pPr marL="0" lvl="0" indent="0" algn="ctr" rtl="0">
              <a:lnSpc>
                <a:spcPct val="100000"/>
              </a:lnSpc>
              <a:spcBef>
                <a:spcPts val="480"/>
              </a:spcBef>
              <a:spcAft>
                <a:spcPts val="0"/>
              </a:spcAft>
              <a:buClr>
                <a:schemeClr val="accent1"/>
              </a:buClr>
              <a:buSzPts val="2400"/>
              <a:buNone/>
            </a:pPr>
            <a:endParaRPr sz="3600">
              <a:solidFill>
                <a:schemeClr val="accent1"/>
              </a:solidFill>
              <a:latin typeface="Arial"/>
              <a:ea typeface="Arial"/>
              <a:cs typeface="Arial"/>
              <a:sym typeface="Arial"/>
            </a:endParaRPr>
          </a:p>
          <a:p>
            <a:pPr marL="0" lvl="0" indent="0" algn="ctr" rtl="0">
              <a:lnSpc>
                <a:spcPct val="100000"/>
              </a:lnSpc>
              <a:spcBef>
                <a:spcPts val="480"/>
              </a:spcBef>
              <a:spcAft>
                <a:spcPts val="0"/>
              </a:spcAft>
              <a:buClr>
                <a:schemeClr val="accent1"/>
              </a:buClr>
              <a:buSzPts val="2400"/>
              <a:buNone/>
            </a:pPr>
            <a:endParaRPr sz="3600">
              <a:solidFill>
                <a:schemeClr val="accent1"/>
              </a:solidFill>
              <a:latin typeface="Arial"/>
              <a:ea typeface="Arial"/>
              <a:cs typeface="Arial"/>
              <a:sym typeface="Arial"/>
            </a:endParaRPr>
          </a:p>
          <a:p>
            <a:pPr marL="0" lvl="0" indent="0" algn="ctr" rtl="0">
              <a:lnSpc>
                <a:spcPct val="100000"/>
              </a:lnSpc>
              <a:spcBef>
                <a:spcPts val="480"/>
              </a:spcBef>
              <a:spcAft>
                <a:spcPts val="0"/>
              </a:spcAft>
              <a:buClr>
                <a:schemeClr val="accent1"/>
              </a:buClr>
              <a:buSzPts val="2400"/>
              <a:buNone/>
            </a:pPr>
            <a:r>
              <a:rPr lang="en" sz="3600" b="1">
                <a:solidFill>
                  <a:schemeClr val="accent1"/>
                </a:solidFill>
                <a:latin typeface="Arial"/>
                <a:ea typeface="Arial"/>
                <a:cs typeface="Arial"/>
                <a:sym typeface="Arial"/>
              </a:rPr>
              <a:t>15 Minutes</a:t>
            </a:r>
            <a:endParaRPr sz="3600" b="1">
              <a:solidFill>
                <a:schemeClr val="accent1"/>
              </a:solidFill>
              <a:latin typeface="Arial"/>
              <a:ea typeface="Arial"/>
              <a:cs typeface="Arial"/>
              <a:sym typeface="Arial"/>
            </a:endParaRPr>
          </a:p>
        </p:txBody>
      </p:sp>
      <p:sp>
        <p:nvSpPr>
          <p:cNvPr id="1333" name="Google Shape;1333;p114"/>
          <p:cNvSpPr txBox="1">
            <a:spLocks noGrp="1"/>
          </p:cNvSpPr>
          <p:nvPr>
            <p:ph type="sldNum" idx="12"/>
          </p:nvPr>
        </p:nvSpPr>
        <p:spPr>
          <a:xfrm>
            <a:off x="8158690" y="4828032"/>
            <a:ext cx="5250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114</a:t>
            </a:fld>
            <a:endParaRPr/>
          </a:p>
        </p:txBody>
      </p:sp>
      <p:pic>
        <p:nvPicPr>
          <p:cNvPr id="1334" name="Google Shape;1334;p114"/>
          <p:cNvPicPr preferRelativeResize="0"/>
          <p:nvPr/>
        </p:nvPicPr>
        <p:blipFill rotWithShape="1">
          <a:blip r:embed="rId3">
            <a:alphaModFix/>
          </a:blip>
          <a:srcRect/>
          <a:stretch/>
        </p:blipFill>
        <p:spPr>
          <a:xfrm>
            <a:off x="2327958" y="2043188"/>
            <a:ext cx="4488084" cy="1057124"/>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338"/>
        <p:cNvGrpSpPr/>
        <p:nvPr/>
      </p:nvGrpSpPr>
      <p:grpSpPr>
        <a:xfrm>
          <a:off x="0" y="0"/>
          <a:ext cx="0" cy="0"/>
          <a:chOff x="0" y="0"/>
          <a:chExt cx="0" cy="0"/>
        </a:xfrm>
      </p:grpSpPr>
      <p:sp>
        <p:nvSpPr>
          <p:cNvPr id="1339" name="Google Shape;1339;p115"/>
          <p:cNvSpPr txBox="1">
            <a:spLocks noGrp="1"/>
          </p:cNvSpPr>
          <p:nvPr>
            <p:ph type="sldNum" idx="12"/>
          </p:nvPr>
        </p:nvSpPr>
        <p:spPr>
          <a:xfrm>
            <a:off x="8158690" y="4828032"/>
            <a:ext cx="5250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115</a:t>
            </a:fld>
            <a:endParaRPr/>
          </a:p>
        </p:txBody>
      </p:sp>
      <p:sp>
        <p:nvSpPr>
          <p:cNvPr id="1340" name="Google Shape;1340;p115"/>
          <p:cNvSpPr txBox="1">
            <a:spLocks noGrp="1"/>
          </p:cNvSpPr>
          <p:nvPr>
            <p:ph type="title"/>
          </p:nvPr>
        </p:nvSpPr>
        <p:spPr>
          <a:xfrm>
            <a:off x="453300" y="2026900"/>
            <a:ext cx="8237400" cy="597000"/>
          </a:xfrm>
          <a:prstGeom prst="rect">
            <a:avLst/>
          </a:prstGeom>
          <a:noFill/>
          <a:ln>
            <a:noFill/>
          </a:ln>
        </p:spPr>
        <p:txBody>
          <a:bodyPr spcFirstLastPara="1" wrap="square" lIns="0" tIns="45700" rIns="0" bIns="45700" anchor="ctr" anchorCtr="0">
            <a:noAutofit/>
          </a:bodyPr>
          <a:lstStyle/>
          <a:p>
            <a:pPr marL="0" lvl="0" indent="0" algn="ctr" rtl="0">
              <a:lnSpc>
                <a:spcPct val="100000"/>
              </a:lnSpc>
              <a:spcBef>
                <a:spcPts val="0"/>
              </a:spcBef>
              <a:spcAft>
                <a:spcPts val="0"/>
              </a:spcAft>
              <a:buClr>
                <a:srgbClr val="538C3F"/>
              </a:buClr>
              <a:buSzPts val="2000"/>
              <a:buFont typeface="Century Gothic"/>
              <a:buNone/>
            </a:pPr>
            <a:r>
              <a:rPr lang="en" sz="2400"/>
              <a:t>Section 4</a:t>
            </a:r>
            <a:endParaRPr sz="2400"/>
          </a:p>
          <a:p>
            <a:pPr marL="0" lvl="0" indent="0" algn="ctr" rtl="0">
              <a:lnSpc>
                <a:spcPct val="100000"/>
              </a:lnSpc>
              <a:spcBef>
                <a:spcPts val="0"/>
              </a:spcBef>
              <a:spcAft>
                <a:spcPts val="0"/>
              </a:spcAft>
              <a:buClr>
                <a:srgbClr val="538C3F"/>
              </a:buClr>
              <a:buSzPts val="2000"/>
              <a:buFont typeface="Century Gothic"/>
              <a:buNone/>
            </a:pPr>
            <a:r>
              <a:rPr lang="en" sz="3600" b="1"/>
              <a:t>Layered Architecture</a:t>
            </a:r>
            <a:endParaRPr sz="3600" b="1"/>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116"/>
          <p:cNvSpPr txBox="1">
            <a:spLocks noGrp="1"/>
          </p:cNvSpPr>
          <p:nvPr>
            <p:ph type="body" idx="1"/>
          </p:nvPr>
        </p:nvSpPr>
        <p:spPr>
          <a:xfrm>
            <a:off x="459475" y="603500"/>
            <a:ext cx="8237400" cy="4166100"/>
          </a:xfrm>
          <a:prstGeom prst="rect">
            <a:avLst/>
          </a:prstGeom>
          <a:noFill/>
          <a:ln>
            <a:noFill/>
          </a:ln>
        </p:spPr>
        <p:txBody>
          <a:bodyPr spcFirstLastPara="1" wrap="square" lIns="0" tIns="45700" rIns="0" bIns="45700" anchor="t" anchorCtr="0">
            <a:noAutofit/>
          </a:bodyPr>
          <a:lstStyle/>
          <a:p>
            <a:pPr marL="0" lvl="0" indent="0" algn="ctr" rtl="0">
              <a:lnSpc>
                <a:spcPct val="100000"/>
              </a:lnSpc>
              <a:spcBef>
                <a:spcPts val="320"/>
              </a:spcBef>
              <a:spcAft>
                <a:spcPts val="0"/>
              </a:spcAft>
              <a:buSzPts val="1600"/>
              <a:buNone/>
            </a:pPr>
            <a:r>
              <a:rPr lang="en">
                <a:latin typeface="Arial"/>
                <a:ea typeface="Arial"/>
                <a:cs typeface="Arial"/>
                <a:sym typeface="Arial"/>
              </a:rPr>
              <a:t>You have your newly designed </a:t>
            </a:r>
            <a:r>
              <a:rPr lang="en" b="1">
                <a:latin typeface="Arial"/>
                <a:ea typeface="Arial"/>
                <a:cs typeface="Arial"/>
                <a:sym typeface="Arial"/>
              </a:rPr>
              <a:t>Domain Model</a:t>
            </a:r>
            <a:r>
              <a:rPr lang="en">
                <a:latin typeface="Arial"/>
                <a:ea typeface="Arial"/>
                <a:cs typeface="Arial"/>
                <a:sym typeface="Arial"/>
              </a:rPr>
              <a:t>:  Aggregates, Entities, Services, Subdomains, Value Objects, Context Maps, etc.</a:t>
            </a:r>
            <a:endParaRPr>
              <a:latin typeface="Arial"/>
              <a:ea typeface="Arial"/>
              <a:cs typeface="Arial"/>
              <a:sym typeface="Arial"/>
            </a:endParaRPr>
          </a:p>
          <a:p>
            <a:pPr marL="0" lvl="0" indent="0" algn="l" rtl="0">
              <a:lnSpc>
                <a:spcPct val="100000"/>
              </a:lnSpc>
              <a:spcBef>
                <a:spcPts val="320"/>
              </a:spcBef>
              <a:spcAft>
                <a:spcPts val="0"/>
              </a:spcAft>
              <a:buSzPts val="1600"/>
              <a:buNone/>
            </a:pPr>
            <a:endParaRPr/>
          </a:p>
          <a:p>
            <a:pPr marL="0" lvl="0" indent="0" algn="l" rtl="0">
              <a:lnSpc>
                <a:spcPct val="100000"/>
              </a:lnSpc>
              <a:spcBef>
                <a:spcPts val="320"/>
              </a:spcBef>
              <a:spcAft>
                <a:spcPts val="0"/>
              </a:spcAft>
              <a:buSzPts val="1600"/>
              <a:buNone/>
            </a:pPr>
            <a:endParaRPr/>
          </a:p>
        </p:txBody>
      </p:sp>
      <p:sp>
        <p:nvSpPr>
          <p:cNvPr id="1346" name="Google Shape;1346;p116"/>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2000"/>
              <a:buNone/>
            </a:pPr>
            <a:r>
              <a:rPr lang="en"/>
              <a:t>Layered Architecture</a:t>
            </a:r>
            <a:endParaRPr/>
          </a:p>
        </p:txBody>
      </p:sp>
      <p:pic>
        <p:nvPicPr>
          <p:cNvPr id="1347" name="Google Shape;1347;p116"/>
          <p:cNvPicPr preferRelativeResize="0"/>
          <p:nvPr/>
        </p:nvPicPr>
        <p:blipFill rotWithShape="1">
          <a:blip r:embed="rId3">
            <a:alphaModFix/>
          </a:blip>
          <a:srcRect l="2534" t="6535" r="4268" b="3809"/>
          <a:stretch/>
        </p:blipFill>
        <p:spPr>
          <a:xfrm>
            <a:off x="1863725" y="1242750"/>
            <a:ext cx="5317625" cy="35267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47"/>
                                        </p:tgtEl>
                                        <p:attrNameLst>
                                          <p:attrName>style.visibility</p:attrName>
                                        </p:attrNameLst>
                                      </p:cBhvr>
                                      <p:to>
                                        <p:strVal val="visible"/>
                                      </p:to>
                                    </p:set>
                                    <p:animEffect transition="in" filter="fade">
                                      <p:cBhvr>
                                        <p:cTn id="7" dur="1000"/>
                                        <p:tgtEl>
                                          <p:spTgt spid="13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117"/>
          <p:cNvSpPr txBox="1">
            <a:spLocks noGrp="1"/>
          </p:cNvSpPr>
          <p:nvPr>
            <p:ph type="body" idx="1"/>
          </p:nvPr>
        </p:nvSpPr>
        <p:spPr>
          <a:xfrm>
            <a:off x="459475" y="613025"/>
            <a:ext cx="4626000" cy="4115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20"/>
              </a:spcBef>
              <a:spcAft>
                <a:spcPts val="0"/>
              </a:spcAft>
              <a:buSzPts val="1600"/>
              <a:buNone/>
            </a:pPr>
            <a:r>
              <a:rPr lang="en">
                <a:latin typeface="Arial"/>
                <a:ea typeface="Arial"/>
                <a:cs typeface="Arial"/>
                <a:sym typeface="Arial"/>
              </a:rPr>
              <a:t>Why Layered Architecture?</a:t>
            </a:r>
            <a:endParaRPr>
              <a:latin typeface="Arial"/>
              <a:ea typeface="Arial"/>
              <a:cs typeface="Arial"/>
              <a:sym typeface="Arial"/>
            </a:endParaRPr>
          </a:p>
          <a:p>
            <a:pPr marL="0" lvl="0" indent="0" algn="l" rtl="0">
              <a:lnSpc>
                <a:spcPct val="100000"/>
              </a:lnSpc>
              <a:spcBef>
                <a:spcPts val="320"/>
              </a:spcBef>
              <a:spcAft>
                <a:spcPts val="0"/>
              </a:spcAft>
              <a:buSzPts val="1600"/>
              <a:buNone/>
            </a:pPr>
            <a:endParaRPr>
              <a:latin typeface="Arial"/>
              <a:ea typeface="Arial"/>
              <a:cs typeface="Arial"/>
              <a:sym typeface="Arial"/>
            </a:endParaRPr>
          </a:p>
          <a:p>
            <a:pPr marL="457200" lvl="0" indent="-330200" algn="l" rtl="0">
              <a:lnSpc>
                <a:spcPct val="100000"/>
              </a:lnSpc>
              <a:spcBef>
                <a:spcPts val="320"/>
              </a:spcBef>
              <a:spcAft>
                <a:spcPts val="0"/>
              </a:spcAft>
              <a:buSzPts val="1600"/>
              <a:buChar char="•"/>
            </a:pPr>
            <a:r>
              <a:rPr lang="en">
                <a:latin typeface="Arial"/>
                <a:ea typeface="Arial"/>
                <a:cs typeface="Arial"/>
                <a:sym typeface="Arial"/>
              </a:rPr>
              <a:t>Well-known and accepted pattern</a:t>
            </a:r>
            <a:endParaRPr>
              <a:latin typeface="Arial"/>
              <a:ea typeface="Arial"/>
              <a:cs typeface="Arial"/>
              <a:sym typeface="Arial"/>
            </a:endParaRPr>
          </a:p>
          <a:p>
            <a:pPr marL="457200" lvl="0" indent="-330200" algn="l" rtl="0">
              <a:lnSpc>
                <a:spcPct val="100000"/>
              </a:lnSpc>
              <a:spcBef>
                <a:spcPts val="0"/>
              </a:spcBef>
              <a:spcAft>
                <a:spcPts val="0"/>
              </a:spcAft>
              <a:buSzPts val="1600"/>
              <a:buChar char="•"/>
            </a:pPr>
            <a:r>
              <a:rPr lang="en" i="1">
                <a:latin typeface="Arial"/>
                <a:ea typeface="Arial"/>
                <a:cs typeface="Arial"/>
                <a:sym typeface="Arial"/>
              </a:rPr>
              <a:t>Layers of Isolation</a:t>
            </a:r>
            <a:r>
              <a:rPr lang="en">
                <a:latin typeface="Arial"/>
                <a:ea typeface="Arial"/>
                <a:cs typeface="Arial"/>
                <a:sym typeface="Arial"/>
              </a:rPr>
              <a:t>: each layer is easily and effectively testable</a:t>
            </a:r>
            <a:endParaRPr>
              <a:latin typeface="Arial"/>
              <a:ea typeface="Arial"/>
              <a:cs typeface="Arial"/>
              <a:sym typeface="Arial"/>
            </a:endParaRPr>
          </a:p>
          <a:p>
            <a:pPr marL="457200" lvl="0" indent="-330200" algn="l" rtl="0">
              <a:lnSpc>
                <a:spcPct val="100000"/>
              </a:lnSpc>
              <a:spcBef>
                <a:spcPts val="0"/>
              </a:spcBef>
              <a:spcAft>
                <a:spcPts val="0"/>
              </a:spcAft>
              <a:buSzPts val="1600"/>
              <a:buChar char="•"/>
            </a:pPr>
            <a:r>
              <a:rPr lang="en" i="1">
                <a:latin typeface="Arial"/>
                <a:ea typeface="Arial"/>
                <a:cs typeface="Arial"/>
                <a:sym typeface="Arial"/>
              </a:rPr>
              <a:t>Separation of Concerns</a:t>
            </a:r>
            <a:r>
              <a:rPr lang="en">
                <a:latin typeface="Arial"/>
                <a:ea typeface="Arial"/>
                <a:cs typeface="Arial"/>
                <a:sym typeface="Arial"/>
              </a:rPr>
              <a:t>: specific roles and responsibilities are delegated to each layer</a:t>
            </a:r>
            <a:endParaRPr i="1">
              <a:latin typeface="Arial"/>
              <a:ea typeface="Arial"/>
              <a:cs typeface="Arial"/>
              <a:sym typeface="Arial"/>
            </a:endParaRPr>
          </a:p>
          <a:p>
            <a:pPr marL="457200" lvl="0" indent="-330200" algn="l" rtl="0">
              <a:lnSpc>
                <a:spcPct val="100000"/>
              </a:lnSpc>
              <a:spcBef>
                <a:spcPts val="0"/>
              </a:spcBef>
              <a:spcAft>
                <a:spcPts val="0"/>
              </a:spcAft>
              <a:buSzPts val="1600"/>
              <a:buChar char="•"/>
            </a:pPr>
            <a:r>
              <a:rPr lang="en">
                <a:latin typeface="Arial"/>
                <a:ea typeface="Arial"/>
                <a:cs typeface="Arial"/>
                <a:sym typeface="Arial"/>
              </a:rPr>
              <a:t>Leverages interfaces and abstractions</a:t>
            </a:r>
            <a:endParaRPr>
              <a:latin typeface="Arial"/>
              <a:ea typeface="Arial"/>
              <a:cs typeface="Arial"/>
              <a:sym typeface="Arial"/>
            </a:endParaRPr>
          </a:p>
          <a:p>
            <a:pPr marL="457200" lvl="0" indent="-330200" algn="l" rtl="0">
              <a:lnSpc>
                <a:spcPct val="100000"/>
              </a:lnSpc>
              <a:spcBef>
                <a:spcPts val="0"/>
              </a:spcBef>
              <a:spcAft>
                <a:spcPts val="0"/>
              </a:spcAft>
              <a:buSzPts val="1600"/>
              <a:buChar char="•"/>
            </a:pPr>
            <a:r>
              <a:rPr lang="en">
                <a:latin typeface="Arial"/>
                <a:ea typeface="Arial"/>
                <a:cs typeface="Arial"/>
                <a:sym typeface="Arial"/>
              </a:rPr>
              <a:t>Limits component scope</a:t>
            </a:r>
            <a:endParaRPr>
              <a:latin typeface="Arial"/>
              <a:ea typeface="Arial"/>
              <a:cs typeface="Arial"/>
              <a:sym typeface="Arial"/>
            </a:endParaRPr>
          </a:p>
          <a:p>
            <a:pPr marL="457200" lvl="0" indent="-330200" algn="l" rtl="0">
              <a:lnSpc>
                <a:spcPct val="100000"/>
              </a:lnSpc>
              <a:spcBef>
                <a:spcPts val="0"/>
              </a:spcBef>
              <a:spcAft>
                <a:spcPts val="0"/>
              </a:spcAft>
              <a:buSzPts val="1600"/>
              <a:buChar char="•"/>
            </a:pPr>
            <a:r>
              <a:rPr lang="en">
                <a:latin typeface="Arial"/>
                <a:ea typeface="Arial"/>
                <a:cs typeface="Arial"/>
                <a:sym typeface="Arial"/>
              </a:rPr>
              <a:t>Achieves cohesion within layers and loose coupling between the domain and other software functions</a:t>
            </a:r>
            <a:endParaRPr>
              <a:latin typeface="Arial"/>
              <a:ea typeface="Arial"/>
              <a:cs typeface="Arial"/>
              <a:sym typeface="Arial"/>
            </a:endParaRPr>
          </a:p>
          <a:p>
            <a:pPr marL="457200" lvl="0" indent="-330200" algn="l" rtl="0">
              <a:lnSpc>
                <a:spcPct val="100000"/>
              </a:lnSpc>
              <a:spcBef>
                <a:spcPts val="0"/>
              </a:spcBef>
              <a:spcAft>
                <a:spcPts val="0"/>
              </a:spcAft>
              <a:buSzPts val="1600"/>
              <a:buChar char="•"/>
            </a:pPr>
            <a:r>
              <a:rPr lang="en">
                <a:latin typeface="Arial"/>
                <a:ea typeface="Arial"/>
                <a:cs typeface="Arial"/>
                <a:sym typeface="Arial"/>
              </a:rPr>
              <a:t>Business logic is free to follow the “contours” of the Domain Model</a:t>
            </a:r>
            <a:endParaRPr>
              <a:latin typeface="Arial"/>
              <a:ea typeface="Arial"/>
              <a:cs typeface="Arial"/>
              <a:sym typeface="Arial"/>
            </a:endParaRPr>
          </a:p>
          <a:p>
            <a:pPr marL="0" lvl="0" indent="0" algn="l" rtl="0">
              <a:lnSpc>
                <a:spcPct val="100000"/>
              </a:lnSpc>
              <a:spcBef>
                <a:spcPts val="320"/>
              </a:spcBef>
              <a:spcAft>
                <a:spcPts val="0"/>
              </a:spcAft>
              <a:buSzPts val="1600"/>
              <a:buNone/>
            </a:pPr>
            <a:endParaRPr/>
          </a:p>
          <a:p>
            <a:pPr marL="0" lvl="0" indent="0" algn="l" rtl="0">
              <a:lnSpc>
                <a:spcPct val="100000"/>
              </a:lnSpc>
              <a:spcBef>
                <a:spcPts val="320"/>
              </a:spcBef>
              <a:spcAft>
                <a:spcPts val="0"/>
              </a:spcAft>
              <a:buSzPts val="1600"/>
              <a:buNone/>
            </a:pPr>
            <a:endParaRPr/>
          </a:p>
        </p:txBody>
      </p:sp>
      <p:sp>
        <p:nvSpPr>
          <p:cNvPr id="1353" name="Google Shape;1353;p117"/>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2000"/>
              <a:buNone/>
            </a:pPr>
            <a:r>
              <a:rPr lang="en"/>
              <a:t>Layered Architecture To The Rescue!</a:t>
            </a:r>
            <a:endParaRPr/>
          </a:p>
        </p:txBody>
      </p:sp>
      <p:pic>
        <p:nvPicPr>
          <p:cNvPr id="1354" name="Google Shape;1354;p117"/>
          <p:cNvPicPr preferRelativeResize="0"/>
          <p:nvPr/>
        </p:nvPicPr>
        <p:blipFill rotWithShape="1">
          <a:blip r:embed="rId3">
            <a:alphaModFix/>
          </a:blip>
          <a:srcRect/>
          <a:stretch/>
        </p:blipFill>
        <p:spPr>
          <a:xfrm>
            <a:off x="5085475" y="444601"/>
            <a:ext cx="3906125" cy="3973011"/>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sp>
        <p:nvSpPr>
          <p:cNvPr id="1359" name="Google Shape;1359;p118"/>
          <p:cNvSpPr txBox="1">
            <a:spLocks noGrp="1"/>
          </p:cNvSpPr>
          <p:nvPr>
            <p:ph type="body" idx="1"/>
          </p:nvPr>
        </p:nvSpPr>
        <p:spPr>
          <a:xfrm>
            <a:off x="459475" y="460625"/>
            <a:ext cx="4751700" cy="4251000"/>
          </a:xfrm>
          <a:prstGeom prst="rect">
            <a:avLst/>
          </a:prstGeom>
          <a:noFill/>
          <a:ln>
            <a:noFill/>
          </a:ln>
        </p:spPr>
        <p:txBody>
          <a:bodyPr spcFirstLastPara="1" wrap="square" lIns="0" tIns="45700" rIns="0" bIns="45700" anchor="t" anchorCtr="0">
            <a:noAutofit/>
          </a:bodyPr>
          <a:lstStyle/>
          <a:p>
            <a:pPr marL="0" lvl="0" indent="0" algn="l" rtl="0">
              <a:lnSpc>
                <a:spcPct val="100000"/>
              </a:lnSpc>
              <a:spcBef>
                <a:spcPts val="320"/>
              </a:spcBef>
              <a:spcAft>
                <a:spcPts val="0"/>
              </a:spcAft>
              <a:buSzPts val="1600"/>
              <a:buNone/>
            </a:pPr>
            <a:endParaRPr>
              <a:latin typeface="Arial"/>
              <a:ea typeface="Arial"/>
              <a:cs typeface="Arial"/>
              <a:sym typeface="Arial"/>
            </a:endParaRPr>
          </a:p>
          <a:p>
            <a:pPr marL="0" lvl="0" indent="0" algn="l" rtl="0">
              <a:lnSpc>
                <a:spcPct val="100000"/>
              </a:lnSpc>
              <a:spcBef>
                <a:spcPts val="320"/>
              </a:spcBef>
              <a:spcAft>
                <a:spcPts val="0"/>
              </a:spcAft>
              <a:buSzPts val="1600"/>
              <a:buNone/>
            </a:pPr>
            <a:r>
              <a:rPr lang="en">
                <a:latin typeface="Arial"/>
                <a:ea typeface="Arial"/>
                <a:cs typeface="Arial"/>
                <a:sym typeface="Arial"/>
              </a:rPr>
              <a:t>If this is so well known, why is the enterprise the </a:t>
            </a:r>
            <a:r>
              <a:rPr lang="en" b="1">
                <a:solidFill>
                  <a:srgbClr val="674EA7"/>
                </a:solidFill>
                <a:latin typeface="Arial"/>
                <a:ea typeface="Arial"/>
                <a:cs typeface="Arial"/>
                <a:sym typeface="Arial"/>
              </a:rPr>
              <a:t>Big Ball of Mud</a:t>
            </a:r>
            <a:r>
              <a:rPr lang="en">
                <a:latin typeface="Arial"/>
                <a:ea typeface="Arial"/>
                <a:cs typeface="Arial"/>
                <a:sym typeface="Arial"/>
              </a:rPr>
              <a:t> that it is?</a:t>
            </a:r>
            <a:endParaRPr>
              <a:latin typeface="Arial"/>
              <a:ea typeface="Arial"/>
              <a:cs typeface="Arial"/>
              <a:sym typeface="Arial"/>
            </a:endParaRPr>
          </a:p>
          <a:p>
            <a:pPr marL="457200" lvl="0" indent="0" algn="l" rtl="0">
              <a:lnSpc>
                <a:spcPct val="100000"/>
              </a:lnSpc>
              <a:spcBef>
                <a:spcPts val="320"/>
              </a:spcBef>
              <a:spcAft>
                <a:spcPts val="0"/>
              </a:spcAft>
              <a:buSzPts val="1600"/>
              <a:buNone/>
            </a:pPr>
            <a:r>
              <a:rPr lang="en" b="1">
                <a:latin typeface="Arial"/>
                <a:ea typeface="Arial"/>
                <a:cs typeface="Arial"/>
                <a:sym typeface="Arial"/>
              </a:rPr>
              <a:t>Well-known</a:t>
            </a:r>
            <a:r>
              <a:rPr lang="en">
                <a:latin typeface="Arial"/>
                <a:ea typeface="Arial"/>
                <a:cs typeface="Arial"/>
                <a:sym typeface="Arial"/>
              </a:rPr>
              <a:t> does not necessarily mean </a:t>
            </a:r>
            <a:r>
              <a:rPr lang="en" b="1">
                <a:latin typeface="Arial"/>
                <a:ea typeface="Arial"/>
                <a:cs typeface="Arial"/>
                <a:sym typeface="Arial"/>
              </a:rPr>
              <a:t>easy to implement and maintain.</a:t>
            </a:r>
            <a:endParaRPr b="1">
              <a:latin typeface="Arial"/>
              <a:ea typeface="Arial"/>
              <a:cs typeface="Arial"/>
              <a:sym typeface="Arial"/>
            </a:endParaRPr>
          </a:p>
          <a:p>
            <a:pPr marL="457200" lvl="0" indent="0" algn="l" rtl="0">
              <a:lnSpc>
                <a:spcPct val="100000"/>
              </a:lnSpc>
              <a:spcBef>
                <a:spcPts val="320"/>
              </a:spcBef>
              <a:spcAft>
                <a:spcPts val="0"/>
              </a:spcAft>
              <a:buSzPts val="1600"/>
              <a:buNone/>
            </a:pPr>
            <a:endParaRPr>
              <a:latin typeface="Arial"/>
              <a:ea typeface="Arial"/>
              <a:cs typeface="Arial"/>
              <a:sym typeface="Arial"/>
            </a:endParaRPr>
          </a:p>
          <a:p>
            <a:pPr marL="457200" lvl="0" indent="0" algn="l" rtl="0">
              <a:lnSpc>
                <a:spcPct val="100000"/>
              </a:lnSpc>
              <a:spcBef>
                <a:spcPts val="320"/>
              </a:spcBef>
              <a:spcAft>
                <a:spcPts val="0"/>
              </a:spcAft>
              <a:buSzPts val="1600"/>
              <a:buNone/>
            </a:pPr>
            <a:r>
              <a:rPr lang="en">
                <a:latin typeface="Arial"/>
                <a:ea typeface="Arial"/>
                <a:cs typeface="Arial"/>
                <a:sym typeface="Arial"/>
              </a:rPr>
              <a:t>Many enterprise “residents” have not had the benefits of a Domain-Driven Design process.</a:t>
            </a:r>
            <a:endParaRPr>
              <a:latin typeface="Arial"/>
              <a:ea typeface="Arial"/>
              <a:cs typeface="Arial"/>
              <a:sym typeface="Arial"/>
            </a:endParaRPr>
          </a:p>
          <a:p>
            <a:pPr marL="0" lvl="0" indent="0" algn="l" rtl="0">
              <a:lnSpc>
                <a:spcPct val="100000"/>
              </a:lnSpc>
              <a:spcBef>
                <a:spcPts val="320"/>
              </a:spcBef>
              <a:spcAft>
                <a:spcPts val="0"/>
              </a:spcAft>
              <a:buSzPts val="1600"/>
              <a:buNone/>
            </a:pPr>
            <a:endParaRPr>
              <a:latin typeface="Arial"/>
              <a:ea typeface="Arial"/>
              <a:cs typeface="Arial"/>
              <a:sym typeface="Arial"/>
            </a:endParaRPr>
          </a:p>
          <a:p>
            <a:pPr marL="457200" lvl="0" indent="0" algn="l" rtl="0">
              <a:lnSpc>
                <a:spcPct val="100000"/>
              </a:lnSpc>
              <a:spcBef>
                <a:spcPts val="320"/>
              </a:spcBef>
              <a:spcAft>
                <a:spcPts val="0"/>
              </a:spcAft>
              <a:buSzPts val="1600"/>
              <a:buNone/>
            </a:pPr>
            <a:r>
              <a:rPr lang="en">
                <a:latin typeface="Arial"/>
                <a:ea typeface="Arial"/>
                <a:cs typeface="Arial"/>
                <a:sym typeface="Arial"/>
              </a:rPr>
              <a:t>It can be very tempting to </a:t>
            </a:r>
            <a:r>
              <a:rPr lang="en" b="1">
                <a:latin typeface="Arial"/>
                <a:ea typeface="Arial"/>
                <a:cs typeface="Arial"/>
                <a:sym typeface="Arial"/>
              </a:rPr>
              <a:t>reach over</a:t>
            </a:r>
            <a:r>
              <a:rPr lang="en">
                <a:latin typeface="Arial"/>
                <a:ea typeface="Arial"/>
                <a:cs typeface="Arial"/>
                <a:sym typeface="Arial"/>
              </a:rPr>
              <a:t> a layer with a </a:t>
            </a:r>
            <a:r>
              <a:rPr lang="en" b="1">
                <a:latin typeface="Arial"/>
                <a:ea typeface="Arial"/>
                <a:cs typeface="Arial"/>
                <a:sym typeface="Arial"/>
              </a:rPr>
              <a:t>seemingly</a:t>
            </a:r>
            <a:r>
              <a:rPr lang="en">
                <a:latin typeface="Arial"/>
                <a:ea typeface="Arial"/>
                <a:cs typeface="Arial"/>
                <a:sym typeface="Arial"/>
              </a:rPr>
              <a:t> simple use case.</a:t>
            </a:r>
            <a:endParaRPr>
              <a:latin typeface="Arial"/>
              <a:ea typeface="Arial"/>
              <a:cs typeface="Arial"/>
              <a:sym typeface="Arial"/>
            </a:endParaRPr>
          </a:p>
          <a:p>
            <a:pPr marL="457200" lvl="0" indent="0" algn="l" rtl="0">
              <a:lnSpc>
                <a:spcPct val="100000"/>
              </a:lnSpc>
              <a:spcBef>
                <a:spcPts val="320"/>
              </a:spcBef>
              <a:spcAft>
                <a:spcPts val="0"/>
              </a:spcAft>
              <a:buSzPts val="1600"/>
              <a:buNone/>
            </a:pPr>
            <a:endParaRPr>
              <a:latin typeface="Arial"/>
              <a:ea typeface="Arial"/>
              <a:cs typeface="Arial"/>
              <a:sym typeface="Arial"/>
            </a:endParaRPr>
          </a:p>
          <a:p>
            <a:pPr marL="457200" lvl="0" indent="0" algn="l" rtl="0">
              <a:lnSpc>
                <a:spcPct val="100000"/>
              </a:lnSpc>
              <a:spcBef>
                <a:spcPts val="320"/>
              </a:spcBef>
              <a:spcAft>
                <a:spcPts val="0"/>
              </a:spcAft>
              <a:buSzPts val="1600"/>
              <a:buNone/>
            </a:pPr>
            <a:r>
              <a:rPr lang="en">
                <a:latin typeface="Arial"/>
                <a:ea typeface="Arial"/>
                <a:cs typeface="Arial"/>
                <a:sym typeface="Arial"/>
              </a:rPr>
              <a:t>Domain-Driven Design places an emphasis on an </a:t>
            </a:r>
            <a:r>
              <a:rPr lang="en" b="1">
                <a:latin typeface="Arial"/>
                <a:ea typeface="Arial"/>
                <a:cs typeface="Arial"/>
                <a:sym typeface="Arial"/>
              </a:rPr>
              <a:t>ongoing conversation</a:t>
            </a:r>
            <a:r>
              <a:rPr lang="en">
                <a:latin typeface="Arial"/>
                <a:ea typeface="Arial"/>
                <a:cs typeface="Arial"/>
                <a:sym typeface="Arial"/>
              </a:rPr>
              <a:t> between developers and Domain Experts.</a:t>
            </a:r>
            <a:endParaRPr>
              <a:latin typeface="Arial"/>
              <a:ea typeface="Arial"/>
              <a:cs typeface="Arial"/>
              <a:sym typeface="Arial"/>
            </a:endParaRPr>
          </a:p>
        </p:txBody>
      </p:sp>
      <p:sp>
        <p:nvSpPr>
          <p:cNvPr id="1360" name="Google Shape;1360;p118"/>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2000"/>
              <a:buNone/>
            </a:pPr>
            <a:r>
              <a:rPr lang="en"/>
              <a:t>Layered Architecture -- </a:t>
            </a:r>
            <a:r>
              <a:rPr lang="en" b="1"/>
              <a:t>Are You Sure???</a:t>
            </a:r>
            <a:endParaRPr b="1"/>
          </a:p>
        </p:txBody>
      </p:sp>
      <p:pic>
        <p:nvPicPr>
          <p:cNvPr id="1361" name="Google Shape;1361;p118"/>
          <p:cNvPicPr preferRelativeResize="0"/>
          <p:nvPr/>
        </p:nvPicPr>
        <p:blipFill rotWithShape="1">
          <a:blip r:embed="rId3">
            <a:alphaModFix/>
          </a:blip>
          <a:srcRect/>
          <a:stretch/>
        </p:blipFill>
        <p:spPr>
          <a:xfrm>
            <a:off x="5271750" y="1238175"/>
            <a:ext cx="3780000" cy="3210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59"/>
                                        </p:tgtEl>
                                        <p:attrNameLst>
                                          <p:attrName>style.visibility</p:attrName>
                                        </p:attrNameLst>
                                      </p:cBhvr>
                                      <p:to>
                                        <p:strVal val="visible"/>
                                      </p:to>
                                    </p:set>
                                    <p:animEffect transition="in" filter="fade">
                                      <p:cBhvr>
                                        <p:cTn id="7" dur="1000"/>
                                        <p:tgtEl>
                                          <p:spTgt spid="1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365"/>
        <p:cNvGrpSpPr/>
        <p:nvPr/>
      </p:nvGrpSpPr>
      <p:grpSpPr>
        <a:xfrm>
          <a:off x="0" y="0"/>
          <a:ext cx="0" cy="0"/>
          <a:chOff x="0" y="0"/>
          <a:chExt cx="0" cy="0"/>
        </a:xfrm>
      </p:grpSpPr>
      <p:sp>
        <p:nvSpPr>
          <p:cNvPr id="1366" name="Google Shape;1366;p119"/>
          <p:cNvSpPr txBox="1">
            <a:spLocks noGrp="1"/>
          </p:cNvSpPr>
          <p:nvPr>
            <p:ph type="title"/>
          </p:nvPr>
        </p:nvSpPr>
        <p:spPr>
          <a:xfrm>
            <a:off x="453299" y="0"/>
            <a:ext cx="46383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2000"/>
              <a:buNone/>
            </a:pPr>
            <a:r>
              <a:rPr lang="en"/>
              <a:t>Layered Architecture (‘Onion’ View)</a:t>
            </a:r>
            <a:endParaRPr/>
          </a:p>
        </p:txBody>
      </p:sp>
      <p:sp>
        <p:nvSpPr>
          <p:cNvPr id="1367" name="Google Shape;1367;p119"/>
          <p:cNvSpPr/>
          <p:nvPr/>
        </p:nvSpPr>
        <p:spPr>
          <a:xfrm>
            <a:off x="4589475" y="597000"/>
            <a:ext cx="4114800" cy="4114800"/>
          </a:xfrm>
          <a:prstGeom prst="ellipse">
            <a:avLst/>
          </a:prstGeom>
          <a:solidFill>
            <a:srgbClr val="B6D7A8"/>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Presentation</a:t>
            </a:r>
            <a:endParaRPr sz="1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8" name="Google Shape;1368;p119"/>
          <p:cNvSpPr/>
          <p:nvPr/>
        </p:nvSpPr>
        <p:spPr>
          <a:xfrm>
            <a:off x="5046675" y="1052950"/>
            <a:ext cx="3200400" cy="3200400"/>
          </a:xfrm>
          <a:prstGeom prst="ellipse">
            <a:avLst/>
          </a:prstGeom>
          <a:solidFill>
            <a:srgbClr val="93C47D"/>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Application</a:t>
            </a:r>
            <a:endParaRPr sz="1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9" name="Google Shape;1369;p119"/>
          <p:cNvSpPr/>
          <p:nvPr/>
        </p:nvSpPr>
        <p:spPr>
          <a:xfrm>
            <a:off x="5503875" y="1511400"/>
            <a:ext cx="2286000" cy="2286000"/>
          </a:xfrm>
          <a:prstGeom prst="ellipse">
            <a:avLst/>
          </a:prstGeom>
          <a:solidFill>
            <a:srgbClr val="6AA84F"/>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Domain</a:t>
            </a:r>
            <a:endParaRPr sz="1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0" name="Google Shape;1370;p119"/>
          <p:cNvSpPr/>
          <p:nvPr/>
        </p:nvSpPr>
        <p:spPr>
          <a:xfrm>
            <a:off x="5961075" y="1967350"/>
            <a:ext cx="1371600" cy="1371600"/>
          </a:xfrm>
          <a:prstGeom prst="ellipse">
            <a:avLst/>
          </a:prstGeom>
          <a:solidFill>
            <a:srgbClr val="38761D"/>
          </a:solidFill>
          <a:ln w="9525" cap="flat" cmpd="sng">
            <a:solidFill>
              <a:srgbClr val="6AA84F"/>
            </a:solidFill>
            <a:prstDash val="solid"/>
            <a:round/>
            <a:headEnd type="none" w="sm" len="sm"/>
            <a:tailEnd type="none" w="sm" len="sm"/>
          </a:ln>
        </p:spPr>
        <p:txBody>
          <a:bodyPr spcFirstLastPara="1" wrap="square" lIns="0" tIns="91425" rIns="0"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Infrastructure</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371" name="Google Shape;1371;p119"/>
          <p:cNvSpPr txBox="1"/>
          <p:nvPr/>
        </p:nvSpPr>
        <p:spPr>
          <a:xfrm>
            <a:off x="343175" y="677700"/>
            <a:ext cx="3636600" cy="753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274E13"/>
                </a:solidFill>
                <a:latin typeface="Arial"/>
                <a:ea typeface="Arial"/>
                <a:cs typeface="Arial"/>
                <a:sym typeface="Arial"/>
              </a:rPr>
              <a:t>Presentation Layer</a:t>
            </a:r>
            <a:endParaRPr sz="1800" b="0" i="0" u="none" strike="noStrike" cap="none">
              <a:solidFill>
                <a:srgbClr val="274E13"/>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Accepts user commands. </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Displays information to user.</a:t>
            </a:r>
            <a:endParaRPr sz="1400" b="0" i="0" u="none" strike="noStrike" cap="none">
              <a:solidFill>
                <a:srgbClr val="000000"/>
              </a:solidFill>
              <a:latin typeface="Arial"/>
              <a:ea typeface="Arial"/>
              <a:cs typeface="Arial"/>
              <a:sym typeface="Arial"/>
            </a:endParaRPr>
          </a:p>
        </p:txBody>
      </p:sp>
      <p:sp>
        <p:nvSpPr>
          <p:cNvPr id="1372" name="Google Shape;1372;p119"/>
          <p:cNvSpPr txBox="1"/>
          <p:nvPr/>
        </p:nvSpPr>
        <p:spPr>
          <a:xfrm>
            <a:off x="343175" y="1569700"/>
            <a:ext cx="3636600" cy="113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274E13"/>
                </a:solidFill>
                <a:latin typeface="Arial"/>
                <a:ea typeface="Arial"/>
                <a:cs typeface="Arial"/>
                <a:sym typeface="Arial"/>
              </a:rPr>
              <a:t>Application Layer</a:t>
            </a:r>
            <a:endParaRPr sz="1800" b="0" i="0" u="none" strike="noStrike" cap="none">
              <a:solidFill>
                <a:srgbClr val="274E13"/>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Contains anti-corruption translations.</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Manages transactions.</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Creates/Accesses domain objects.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3" name="Google Shape;1373;p119"/>
          <p:cNvSpPr txBox="1"/>
          <p:nvPr/>
        </p:nvSpPr>
        <p:spPr>
          <a:xfrm>
            <a:off x="343175" y="2700700"/>
            <a:ext cx="3965700" cy="113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274E13"/>
                </a:solidFill>
                <a:latin typeface="Arial"/>
                <a:ea typeface="Arial"/>
                <a:cs typeface="Arial"/>
                <a:sym typeface="Arial"/>
              </a:rPr>
              <a:t>Domain Layer</a:t>
            </a:r>
            <a:endParaRPr sz="1800" b="0" i="0" u="none" strike="noStrike" cap="none">
              <a:solidFill>
                <a:srgbClr val="274E13"/>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Aggregates and Value Objects</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Business Logic (in Entities and Services)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4" name="Google Shape;1374;p119"/>
          <p:cNvSpPr txBox="1"/>
          <p:nvPr/>
        </p:nvSpPr>
        <p:spPr>
          <a:xfrm>
            <a:off x="343175" y="3597200"/>
            <a:ext cx="3123300" cy="113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274E13"/>
                </a:solidFill>
                <a:latin typeface="Arial"/>
                <a:ea typeface="Arial"/>
                <a:cs typeface="Arial"/>
                <a:sym typeface="Arial"/>
              </a:rPr>
              <a:t>Infrastructure Layer</a:t>
            </a:r>
            <a:endParaRPr sz="1800" b="0" i="0" u="none" strike="noStrike" cap="none">
              <a:solidFill>
                <a:srgbClr val="274E13"/>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Repositories</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Frameworks</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Adapters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372"/>
                                        </p:tgtEl>
                                        <p:attrNameLst>
                                          <p:attrName>style.visibility</p:attrName>
                                        </p:attrNameLst>
                                      </p:cBhvr>
                                      <p:to>
                                        <p:strVal val="visible"/>
                                      </p:to>
                                    </p:set>
                                    <p:anim calcmode="lin" valueType="num">
                                      <p:cBhvr additive="base">
                                        <p:cTn id="7" dur="1000"/>
                                        <p:tgtEl>
                                          <p:spTgt spid="1372"/>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373"/>
                                        </p:tgtEl>
                                        <p:attrNameLst>
                                          <p:attrName>style.visibility</p:attrName>
                                        </p:attrNameLst>
                                      </p:cBhvr>
                                      <p:to>
                                        <p:strVal val="visible"/>
                                      </p:to>
                                    </p:set>
                                    <p:anim calcmode="lin" valueType="num">
                                      <p:cBhvr additive="base">
                                        <p:cTn id="12" dur="1000"/>
                                        <p:tgtEl>
                                          <p:spTgt spid="1373"/>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374"/>
                                        </p:tgtEl>
                                        <p:attrNameLst>
                                          <p:attrName>style.visibility</p:attrName>
                                        </p:attrNameLst>
                                      </p:cBhvr>
                                      <p:to>
                                        <p:strVal val="visible"/>
                                      </p:to>
                                    </p:set>
                                    <p:anim calcmode="lin" valueType="num">
                                      <p:cBhvr additive="base">
                                        <p:cTn id="17" dur="1000"/>
                                        <p:tgtEl>
                                          <p:spTgt spid="137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12"/>
          <p:cNvSpPr txBox="1">
            <a:spLocks noGrp="1"/>
          </p:cNvSpPr>
          <p:nvPr>
            <p:ph type="sldNum" idx="12"/>
          </p:nvPr>
        </p:nvSpPr>
        <p:spPr>
          <a:xfrm>
            <a:off x="8158690" y="4828032"/>
            <a:ext cx="5250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12</a:t>
            </a:fld>
            <a:endParaRPr/>
          </a:p>
        </p:txBody>
      </p:sp>
      <p:sp>
        <p:nvSpPr>
          <p:cNvPr id="413" name="Google Shape;413;p12"/>
          <p:cNvSpPr txBox="1">
            <a:spLocks noGrp="1"/>
          </p:cNvSpPr>
          <p:nvPr>
            <p:ph type="title"/>
          </p:nvPr>
        </p:nvSpPr>
        <p:spPr>
          <a:xfrm>
            <a:off x="453300" y="2026900"/>
            <a:ext cx="8237400" cy="597000"/>
          </a:xfrm>
          <a:prstGeom prst="rect">
            <a:avLst/>
          </a:prstGeom>
          <a:noFill/>
          <a:ln>
            <a:noFill/>
          </a:ln>
        </p:spPr>
        <p:txBody>
          <a:bodyPr spcFirstLastPara="1" wrap="square" lIns="0" tIns="45700" rIns="0" bIns="45700" anchor="ctr" anchorCtr="0">
            <a:noAutofit/>
          </a:bodyPr>
          <a:lstStyle/>
          <a:p>
            <a:pPr marL="0" lvl="0" indent="0" algn="ctr" rtl="0">
              <a:lnSpc>
                <a:spcPct val="100000"/>
              </a:lnSpc>
              <a:spcBef>
                <a:spcPts val="0"/>
              </a:spcBef>
              <a:spcAft>
                <a:spcPts val="0"/>
              </a:spcAft>
              <a:buClr>
                <a:srgbClr val="538C3F"/>
              </a:buClr>
              <a:buSzPts val="2000"/>
              <a:buFont typeface="Century Gothic"/>
              <a:buNone/>
            </a:pPr>
            <a:r>
              <a:rPr lang="en" sz="3600" b="1"/>
              <a:t>Domain-Driven Design, explained for your boss</a:t>
            </a:r>
            <a:endParaRPr sz="3600" b="1"/>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378"/>
        <p:cNvGrpSpPr/>
        <p:nvPr/>
      </p:nvGrpSpPr>
      <p:grpSpPr>
        <a:xfrm>
          <a:off x="0" y="0"/>
          <a:ext cx="0" cy="0"/>
          <a:chOff x="0" y="0"/>
          <a:chExt cx="0" cy="0"/>
        </a:xfrm>
      </p:grpSpPr>
      <p:sp>
        <p:nvSpPr>
          <p:cNvPr id="1379" name="Google Shape;1379;p120"/>
          <p:cNvSpPr/>
          <p:nvPr/>
        </p:nvSpPr>
        <p:spPr>
          <a:xfrm>
            <a:off x="453300" y="3711775"/>
            <a:ext cx="8237400" cy="914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Infrastructure Layer</a:t>
            </a:r>
            <a:endParaRPr sz="1400" b="0" i="0" u="none" strike="noStrike" cap="none">
              <a:solidFill>
                <a:srgbClr val="000000"/>
              </a:solidFill>
              <a:latin typeface="Arial"/>
              <a:ea typeface="Arial"/>
              <a:cs typeface="Arial"/>
              <a:sym typeface="Arial"/>
            </a:endParaRPr>
          </a:p>
        </p:txBody>
      </p:sp>
      <p:sp>
        <p:nvSpPr>
          <p:cNvPr id="1380" name="Google Shape;1380;p120"/>
          <p:cNvSpPr/>
          <p:nvPr/>
        </p:nvSpPr>
        <p:spPr>
          <a:xfrm>
            <a:off x="454025" y="2670713"/>
            <a:ext cx="8237400" cy="9144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Domain Layer</a:t>
            </a:r>
            <a:endParaRPr sz="1400" b="0" i="0" u="none" strike="noStrike" cap="none">
              <a:solidFill>
                <a:srgbClr val="000000"/>
              </a:solidFill>
              <a:latin typeface="Arial"/>
              <a:ea typeface="Arial"/>
              <a:cs typeface="Arial"/>
              <a:sym typeface="Arial"/>
            </a:endParaRPr>
          </a:p>
        </p:txBody>
      </p:sp>
      <p:sp>
        <p:nvSpPr>
          <p:cNvPr id="1381" name="Google Shape;1381;p120"/>
          <p:cNvSpPr/>
          <p:nvPr/>
        </p:nvSpPr>
        <p:spPr>
          <a:xfrm>
            <a:off x="459475" y="1629663"/>
            <a:ext cx="8237400" cy="9144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Application Layer</a:t>
            </a:r>
            <a:endParaRPr sz="1400" b="0" i="0" u="none" strike="noStrike" cap="none">
              <a:solidFill>
                <a:srgbClr val="000000"/>
              </a:solidFill>
              <a:latin typeface="Arial"/>
              <a:ea typeface="Arial"/>
              <a:cs typeface="Arial"/>
              <a:sym typeface="Arial"/>
            </a:endParaRPr>
          </a:p>
        </p:txBody>
      </p:sp>
      <p:sp>
        <p:nvSpPr>
          <p:cNvPr id="1382" name="Google Shape;1382;p120"/>
          <p:cNvSpPr/>
          <p:nvPr/>
        </p:nvSpPr>
        <p:spPr>
          <a:xfrm>
            <a:off x="459475" y="597000"/>
            <a:ext cx="8237400" cy="9144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Presentation Layer</a:t>
            </a:r>
            <a:endParaRPr sz="1400" b="0" i="0" u="none" strike="noStrike" cap="none">
              <a:solidFill>
                <a:srgbClr val="000000"/>
              </a:solidFill>
              <a:latin typeface="Arial"/>
              <a:ea typeface="Arial"/>
              <a:cs typeface="Arial"/>
              <a:sym typeface="Arial"/>
            </a:endParaRPr>
          </a:p>
        </p:txBody>
      </p:sp>
      <p:sp>
        <p:nvSpPr>
          <p:cNvPr id="1383" name="Google Shape;1383;p120"/>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2000"/>
              <a:buNone/>
            </a:pPr>
            <a:r>
              <a:rPr lang="en"/>
              <a:t>Layered Architecture</a:t>
            </a:r>
            <a:endParaRPr/>
          </a:p>
        </p:txBody>
      </p:sp>
      <p:sp>
        <p:nvSpPr>
          <p:cNvPr id="1384" name="Google Shape;1384;p120"/>
          <p:cNvSpPr/>
          <p:nvPr/>
        </p:nvSpPr>
        <p:spPr>
          <a:xfrm>
            <a:off x="2752875" y="796625"/>
            <a:ext cx="1406400" cy="54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Controllers</a:t>
            </a:r>
            <a:endParaRPr sz="1400" b="0" i="0" u="none" strike="noStrike" cap="none">
              <a:solidFill>
                <a:srgbClr val="000000"/>
              </a:solidFill>
              <a:latin typeface="Arial"/>
              <a:ea typeface="Arial"/>
              <a:cs typeface="Arial"/>
              <a:sym typeface="Arial"/>
            </a:endParaRPr>
          </a:p>
        </p:txBody>
      </p:sp>
      <p:sp>
        <p:nvSpPr>
          <p:cNvPr id="1385" name="Google Shape;1385;p120"/>
          <p:cNvSpPr/>
          <p:nvPr/>
        </p:nvSpPr>
        <p:spPr>
          <a:xfrm>
            <a:off x="4376750" y="796625"/>
            <a:ext cx="1408200" cy="54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Translators</a:t>
            </a:r>
            <a:endParaRPr sz="1400" b="0" i="0" u="none" strike="noStrike" cap="none">
              <a:solidFill>
                <a:srgbClr val="000000"/>
              </a:solidFill>
              <a:latin typeface="Arial"/>
              <a:ea typeface="Arial"/>
              <a:cs typeface="Arial"/>
              <a:sym typeface="Arial"/>
            </a:endParaRPr>
          </a:p>
        </p:txBody>
      </p:sp>
      <p:sp>
        <p:nvSpPr>
          <p:cNvPr id="1386" name="Google Shape;1386;p120"/>
          <p:cNvSpPr/>
          <p:nvPr/>
        </p:nvSpPr>
        <p:spPr>
          <a:xfrm>
            <a:off x="2752875" y="2857913"/>
            <a:ext cx="1406400" cy="54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Entities</a:t>
            </a:r>
            <a:endParaRPr sz="1400" b="0" i="0" u="none" strike="noStrike" cap="none">
              <a:solidFill>
                <a:srgbClr val="000000"/>
              </a:solidFill>
              <a:latin typeface="Arial"/>
              <a:ea typeface="Arial"/>
              <a:cs typeface="Arial"/>
              <a:sym typeface="Arial"/>
            </a:endParaRPr>
          </a:p>
        </p:txBody>
      </p:sp>
      <p:sp>
        <p:nvSpPr>
          <p:cNvPr id="1387" name="Google Shape;1387;p120"/>
          <p:cNvSpPr/>
          <p:nvPr/>
        </p:nvSpPr>
        <p:spPr>
          <a:xfrm>
            <a:off x="6001525" y="2857925"/>
            <a:ext cx="1406400" cy="54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Domain Services</a:t>
            </a:r>
            <a:endParaRPr sz="1400" b="0" i="0" u="none" strike="noStrike" cap="none">
              <a:solidFill>
                <a:srgbClr val="000000"/>
              </a:solidFill>
              <a:latin typeface="Arial"/>
              <a:ea typeface="Arial"/>
              <a:cs typeface="Arial"/>
              <a:sym typeface="Arial"/>
            </a:endParaRPr>
          </a:p>
        </p:txBody>
      </p:sp>
      <p:sp>
        <p:nvSpPr>
          <p:cNvPr id="1388" name="Google Shape;1388;p120"/>
          <p:cNvSpPr/>
          <p:nvPr/>
        </p:nvSpPr>
        <p:spPr>
          <a:xfrm>
            <a:off x="2752875" y="3894800"/>
            <a:ext cx="1406400" cy="54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Repositories</a:t>
            </a:r>
            <a:endParaRPr sz="1400" b="0" i="0" u="none" strike="noStrike" cap="none">
              <a:solidFill>
                <a:srgbClr val="000000"/>
              </a:solidFill>
              <a:latin typeface="Arial"/>
              <a:ea typeface="Arial"/>
              <a:cs typeface="Arial"/>
              <a:sym typeface="Arial"/>
            </a:endParaRPr>
          </a:p>
        </p:txBody>
      </p:sp>
      <p:sp>
        <p:nvSpPr>
          <p:cNvPr id="1389" name="Google Shape;1389;p120"/>
          <p:cNvSpPr/>
          <p:nvPr/>
        </p:nvSpPr>
        <p:spPr>
          <a:xfrm>
            <a:off x="4377650" y="3894800"/>
            <a:ext cx="1406400" cy="54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Adapters</a:t>
            </a:r>
            <a:endParaRPr sz="1400" b="0" i="0" u="none" strike="noStrike" cap="none">
              <a:solidFill>
                <a:srgbClr val="000000"/>
              </a:solidFill>
              <a:latin typeface="Arial"/>
              <a:ea typeface="Arial"/>
              <a:cs typeface="Arial"/>
              <a:sym typeface="Arial"/>
            </a:endParaRPr>
          </a:p>
        </p:txBody>
      </p:sp>
      <p:sp>
        <p:nvSpPr>
          <p:cNvPr id="1390" name="Google Shape;1390;p120"/>
          <p:cNvSpPr/>
          <p:nvPr/>
        </p:nvSpPr>
        <p:spPr>
          <a:xfrm>
            <a:off x="5231275" y="1821050"/>
            <a:ext cx="1406400" cy="54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Application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Services</a:t>
            </a:r>
            <a:endParaRPr sz="1400" b="0" i="0" u="none" strike="noStrike" cap="none">
              <a:solidFill>
                <a:srgbClr val="000000"/>
              </a:solidFill>
              <a:latin typeface="Arial"/>
              <a:ea typeface="Arial"/>
              <a:cs typeface="Arial"/>
              <a:sym typeface="Arial"/>
            </a:endParaRPr>
          </a:p>
        </p:txBody>
      </p:sp>
      <p:sp>
        <p:nvSpPr>
          <p:cNvPr id="1391" name="Google Shape;1391;p120"/>
          <p:cNvSpPr/>
          <p:nvPr/>
        </p:nvSpPr>
        <p:spPr>
          <a:xfrm>
            <a:off x="3547225" y="1821050"/>
            <a:ext cx="1406400" cy="54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Command Objects</a:t>
            </a:r>
            <a:endParaRPr sz="1400" b="0" i="0" u="none" strike="noStrike" cap="none">
              <a:solidFill>
                <a:srgbClr val="000000"/>
              </a:solidFill>
              <a:latin typeface="Arial"/>
              <a:ea typeface="Arial"/>
              <a:cs typeface="Arial"/>
              <a:sym typeface="Arial"/>
            </a:endParaRPr>
          </a:p>
        </p:txBody>
      </p:sp>
      <p:sp>
        <p:nvSpPr>
          <p:cNvPr id="1392" name="Google Shape;1392;p120"/>
          <p:cNvSpPr/>
          <p:nvPr/>
        </p:nvSpPr>
        <p:spPr>
          <a:xfrm>
            <a:off x="6000625" y="796625"/>
            <a:ext cx="1408200" cy="54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Contracts</a:t>
            </a:r>
            <a:endParaRPr sz="1400" b="0" i="0" u="none" strike="noStrike" cap="none">
              <a:solidFill>
                <a:srgbClr val="000000"/>
              </a:solidFill>
              <a:latin typeface="Arial"/>
              <a:ea typeface="Arial"/>
              <a:cs typeface="Arial"/>
              <a:sym typeface="Arial"/>
            </a:endParaRPr>
          </a:p>
        </p:txBody>
      </p:sp>
      <p:sp>
        <p:nvSpPr>
          <p:cNvPr id="1393" name="Google Shape;1393;p120"/>
          <p:cNvSpPr/>
          <p:nvPr/>
        </p:nvSpPr>
        <p:spPr>
          <a:xfrm>
            <a:off x="4377200" y="2857913"/>
            <a:ext cx="1406400" cy="54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Value Objects</a:t>
            </a:r>
            <a:endParaRPr sz="1400" b="0" i="0" u="none" strike="noStrike" cap="none">
              <a:solidFill>
                <a:srgbClr val="000000"/>
              </a:solidFill>
              <a:latin typeface="Arial"/>
              <a:ea typeface="Arial"/>
              <a:cs typeface="Arial"/>
              <a:sym typeface="Arial"/>
            </a:endParaRPr>
          </a:p>
        </p:txBody>
      </p:sp>
      <p:sp>
        <p:nvSpPr>
          <p:cNvPr id="1394" name="Google Shape;1394;p120"/>
          <p:cNvSpPr/>
          <p:nvPr/>
        </p:nvSpPr>
        <p:spPr>
          <a:xfrm>
            <a:off x="7578100" y="1249563"/>
            <a:ext cx="457800" cy="540000"/>
          </a:xfrm>
          <a:prstGeom prst="downArrow">
            <a:avLst>
              <a:gd name="adj1" fmla="val 50000"/>
              <a:gd name="adj2"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5" name="Google Shape;1395;p120"/>
          <p:cNvSpPr/>
          <p:nvPr/>
        </p:nvSpPr>
        <p:spPr>
          <a:xfrm>
            <a:off x="7578100" y="2265375"/>
            <a:ext cx="457800" cy="540000"/>
          </a:xfrm>
          <a:prstGeom prst="downArrow">
            <a:avLst>
              <a:gd name="adj1" fmla="val 50000"/>
              <a:gd name="adj2" fmla="val 50000"/>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6" name="Google Shape;1396;p120"/>
          <p:cNvSpPr/>
          <p:nvPr/>
        </p:nvSpPr>
        <p:spPr>
          <a:xfrm>
            <a:off x="7578100" y="3357363"/>
            <a:ext cx="457800" cy="540000"/>
          </a:xfrm>
          <a:prstGeom prst="downArrow">
            <a:avLst>
              <a:gd name="adj1" fmla="val 50000"/>
              <a:gd name="adj2" fmla="val 50000"/>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7" name="Google Shape;1397;p120"/>
          <p:cNvSpPr/>
          <p:nvPr/>
        </p:nvSpPr>
        <p:spPr>
          <a:xfrm>
            <a:off x="8131175" y="1260425"/>
            <a:ext cx="239400" cy="1545000"/>
          </a:xfrm>
          <a:prstGeom prst="downArrow">
            <a:avLst>
              <a:gd name="adj1" fmla="val 50000"/>
              <a:gd name="adj2"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3657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8" name="Google Shape;1398;p120"/>
          <p:cNvSpPr/>
          <p:nvPr/>
        </p:nvSpPr>
        <p:spPr>
          <a:xfrm>
            <a:off x="8389650" y="2355425"/>
            <a:ext cx="239400" cy="1545000"/>
          </a:xfrm>
          <a:prstGeom prst="downArrow">
            <a:avLst>
              <a:gd name="adj1" fmla="val 50000"/>
              <a:gd name="adj2"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3657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9" name="Google Shape;1399;p120"/>
          <p:cNvSpPr/>
          <p:nvPr/>
        </p:nvSpPr>
        <p:spPr>
          <a:xfrm>
            <a:off x="6018263" y="3894800"/>
            <a:ext cx="1406400" cy="54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Frameworks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sp>
        <p:nvSpPr>
          <p:cNvPr id="1404" name="Google Shape;1404;p121"/>
          <p:cNvSpPr txBox="1">
            <a:spLocks noGrp="1"/>
          </p:cNvSpPr>
          <p:nvPr>
            <p:ph type="sldNum" idx="12"/>
          </p:nvPr>
        </p:nvSpPr>
        <p:spPr>
          <a:xfrm>
            <a:off x="8158690" y="4828032"/>
            <a:ext cx="5250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121</a:t>
            </a:fld>
            <a:endParaRPr/>
          </a:p>
        </p:txBody>
      </p:sp>
      <p:sp>
        <p:nvSpPr>
          <p:cNvPr id="1405" name="Google Shape;1405;p121"/>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538C3F"/>
              </a:buClr>
              <a:buSzPts val="2000"/>
              <a:buFont typeface="Century Gothic"/>
              <a:buNone/>
            </a:pPr>
            <a:r>
              <a:rPr lang="en"/>
              <a:t>Layered Architecture - Determining What Goes Where</a:t>
            </a:r>
            <a:endParaRPr/>
          </a:p>
        </p:txBody>
      </p:sp>
      <p:sp>
        <p:nvSpPr>
          <p:cNvPr id="1406" name="Google Shape;1406;p121"/>
          <p:cNvSpPr txBox="1"/>
          <p:nvPr/>
        </p:nvSpPr>
        <p:spPr>
          <a:xfrm>
            <a:off x="358600" y="597000"/>
            <a:ext cx="8338200" cy="402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How do we isolate our Domain Model and enforce our Bounded Context?</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General Guidelines:</a:t>
            </a:r>
            <a:endParaRPr sz="1800" b="0" i="0"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DDD is a special, highly-focused case of Responsibility-Driven Design.</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Domain-specific objects--Aggregates, Entities, Modules--should be isolated in a single layer.</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Domain layer should be “technology free”.</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Century Gothic"/>
              <a:buChar char="●"/>
            </a:pPr>
            <a:r>
              <a:rPr lang="en" sz="1800" b="0" i="0" u="none" strike="noStrike" cap="none">
                <a:solidFill>
                  <a:srgbClr val="000000"/>
                </a:solidFill>
                <a:latin typeface="Arial"/>
                <a:ea typeface="Arial"/>
                <a:cs typeface="Arial"/>
                <a:sym typeface="Arial"/>
              </a:rPr>
              <a:t>If using microservices, recognize that microservices are a form of </a:t>
            </a:r>
            <a:r>
              <a:rPr lang="en" sz="1800" b="1" i="0" u="none" strike="noStrike" cap="none">
                <a:solidFill>
                  <a:srgbClr val="000000"/>
                </a:solidFill>
                <a:latin typeface="Arial"/>
                <a:ea typeface="Arial"/>
                <a:cs typeface="Arial"/>
                <a:sym typeface="Arial"/>
              </a:rPr>
              <a:t>Bounded Context</a:t>
            </a:r>
            <a:r>
              <a:rPr lang="en" sz="1800" b="0" i="0" u="none" strike="noStrike" cap="none">
                <a:solidFill>
                  <a:srgbClr val="000000"/>
                </a:solidFill>
                <a:latin typeface="Arial"/>
                <a:ea typeface="Arial"/>
                <a:cs typeface="Arial"/>
                <a:sym typeface="Arial"/>
              </a:rPr>
              <a:t> but are generally smaller than the overall domain context.</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sp>
        <p:nvSpPr>
          <p:cNvPr id="1411" name="Google Shape;1411;p122"/>
          <p:cNvSpPr txBox="1">
            <a:spLocks noGrp="1"/>
          </p:cNvSpPr>
          <p:nvPr>
            <p:ph type="body" idx="1"/>
          </p:nvPr>
        </p:nvSpPr>
        <p:spPr>
          <a:xfrm>
            <a:off x="459475" y="603500"/>
            <a:ext cx="8237400" cy="4119000"/>
          </a:xfrm>
          <a:prstGeom prst="rect">
            <a:avLst/>
          </a:prstGeom>
          <a:noFill/>
          <a:ln>
            <a:noFill/>
          </a:ln>
        </p:spPr>
        <p:txBody>
          <a:bodyPr spcFirstLastPara="1" wrap="square" lIns="0" tIns="45700" rIns="0" bIns="45700" anchor="t" anchorCtr="0">
            <a:noAutofit/>
          </a:bodyPr>
          <a:lstStyle/>
          <a:p>
            <a:pPr marL="0" lvl="0" indent="0" algn="l" rtl="0">
              <a:lnSpc>
                <a:spcPct val="100000"/>
              </a:lnSpc>
              <a:spcBef>
                <a:spcPts val="320"/>
              </a:spcBef>
              <a:spcAft>
                <a:spcPts val="0"/>
              </a:spcAft>
              <a:buSzPts val="1600"/>
              <a:buNone/>
            </a:pPr>
            <a:r>
              <a:rPr lang="en">
                <a:latin typeface="Arial"/>
                <a:ea typeface="Arial"/>
                <a:cs typeface="Arial"/>
                <a:sym typeface="Arial"/>
              </a:rPr>
              <a:t>There are many components in software identified as “services”.</a:t>
            </a:r>
            <a:endParaRPr>
              <a:latin typeface="Arial"/>
              <a:ea typeface="Arial"/>
              <a:cs typeface="Arial"/>
              <a:sym typeface="Arial"/>
            </a:endParaRPr>
          </a:p>
          <a:p>
            <a:pPr marL="0" lvl="0" indent="0" algn="l" rtl="0">
              <a:lnSpc>
                <a:spcPct val="100000"/>
              </a:lnSpc>
              <a:spcBef>
                <a:spcPts val="320"/>
              </a:spcBef>
              <a:spcAft>
                <a:spcPts val="0"/>
              </a:spcAft>
              <a:buSzPts val="1600"/>
              <a:buNone/>
            </a:pPr>
            <a:r>
              <a:rPr lang="en">
                <a:latin typeface="Arial"/>
                <a:ea typeface="Arial"/>
                <a:cs typeface="Arial"/>
                <a:sym typeface="Arial"/>
              </a:rPr>
              <a:t>“Service confusion” often leads to business logic being scattered across many layers.</a:t>
            </a:r>
            <a:endParaRPr>
              <a:latin typeface="Arial"/>
              <a:ea typeface="Arial"/>
              <a:cs typeface="Arial"/>
              <a:sym typeface="Arial"/>
            </a:endParaRPr>
          </a:p>
          <a:p>
            <a:pPr marL="0" lvl="0" indent="0" algn="l" rtl="0">
              <a:lnSpc>
                <a:spcPct val="100000"/>
              </a:lnSpc>
              <a:spcBef>
                <a:spcPts val="320"/>
              </a:spcBef>
              <a:spcAft>
                <a:spcPts val="0"/>
              </a:spcAft>
              <a:buSzPts val="1600"/>
              <a:buNone/>
            </a:pPr>
            <a:endParaRPr>
              <a:latin typeface="Arial"/>
              <a:ea typeface="Arial"/>
              <a:cs typeface="Arial"/>
              <a:sym typeface="Arial"/>
            </a:endParaRPr>
          </a:p>
          <a:p>
            <a:pPr marL="0" lvl="0" indent="0" algn="l" rtl="0">
              <a:lnSpc>
                <a:spcPct val="100000"/>
              </a:lnSpc>
              <a:spcBef>
                <a:spcPts val="320"/>
              </a:spcBef>
              <a:spcAft>
                <a:spcPts val="0"/>
              </a:spcAft>
              <a:buSzPts val="1600"/>
              <a:buNone/>
            </a:pPr>
            <a:r>
              <a:rPr lang="en">
                <a:latin typeface="Arial"/>
                <a:ea typeface="Arial"/>
                <a:cs typeface="Arial"/>
                <a:sym typeface="Arial"/>
              </a:rPr>
              <a:t>Here are some guidelines for correctly partitioning services into layers:</a:t>
            </a:r>
            <a:endParaRPr>
              <a:latin typeface="Arial"/>
              <a:ea typeface="Arial"/>
              <a:cs typeface="Arial"/>
              <a:sym typeface="Arial"/>
            </a:endParaRPr>
          </a:p>
          <a:p>
            <a:pPr marL="0" lvl="0" indent="0" algn="l" rtl="0">
              <a:lnSpc>
                <a:spcPct val="100000"/>
              </a:lnSpc>
              <a:spcBef>
                <a:spcPts val="320"/>
              </a:spcBef>
              <a:spcAft>
                <a:spcPts val="0"/>
              </a:spcAft>
              <a:buSzPts val="1600"/>
              <a:buNone/>
            </a:pPr>
            <a:endParaRPr>
              <a:latin typeface="Arial"/>
              <a:ea typeface="Arial"/>
              <a:cs typeface="Arial"/>
              <a:sym typeface="Arial"/>
            </a:endParaRPr>
          </a:p>
          <a:p>
            <a:pPr marL="457200" lvl="0" indent="0" algn="l" rtl="0">
              <a:lnSpc>
                <a:spcPct val="100000"/>
              </a:lnSpc>
              <a:spcBef>
                <a:spcPts val="320"/>
              </a:spcBef>
              <a:spcAft>
                <a:spcPts val="0"/>
              </a:spcAft>
              <a:buSzPts val="1600"/>
              <a:buNone/>
            </a:pPr>
            <a:r>
              <a:rPr lang="en">
                <a:latin typeface="Arial"/>
                <a:ea typeface="Arial"/>
                <a:cs typeface="Arial"/>
                <a:sym typeface="Arial"/>
              </a:rPr>
              <a:t>Application</a:t>
            </a:r>
            <a:endParaRPr>
              <a:latin typeface="Arial"/>
              <a:ea typeface="Arial"/>
              <a:cs typeface="Arial"/>
              <a:sym typeface="Arial"/>
            </a:endParaRPr>
          </a:p>
          <a:p>
            <a:pPr marL="457200" lvl="0" indent="0" algn="l" rtl="0">
              <a:lnSpc>
                <a:spcPct val="100000"/>
              </a:lnSpc>
              <a:spcBef>
                <a:spcPts val="320"/>
              </a:spcBef>
              <a:spcAft>
                <a:spcPts val="0"/>
              </a:spcAft>
              <a:buSzPts val="1600"/>
              <a:buNone/>
            </a:pPr>
            <a:r>
              <a:rPr lang="en">
                <a:latin typeface="Arial"/>
                <a:ea typeface="Arial"/>
                <a:cs typeface="Arial"/>
                <a:sym typeface="Arial"/>
              </a:rPr>
              <a:t>Service</a:t>
            </a:r>
            <a:endParaRPr>
              <a:latin typeface="Arial"/>
              <a:ea typeface="Arial"/>
              <a:cs typeface="Arial"/>
              <a:sym typeface="Arial"/>
            </a:endParaRPr>
          </a:p>
          <a:p>
            <a:pPr marL="0" lvl="0" indent="0" algn="l" rtl="0">
              <a:lnSpc>
                <a:spcPct val="100000"/>
              </a:lnSpc>
              <a:spcBef>
                <a:spcPts val="320"/>
              </a:spcBef>
              <a:spcAft>
                <a:spcPts val="0"/>
              </a:spcAft>
              <a:buSzPts val="1600"/>
              <a:buNone/>
            </a:pPr>
            <a:endParaRPr>
              <a:latin typeface="Arial"/>
              <a:ea typeface="Arial"/>
              <a:cs typeface="Arial"/>
              <a:sym typeface="Arial"/>
            </a:endParaRPr>
          </a:p>
          <a:p>
            <a:pPr marL="0" lvl="0" indent="0" algn="l" rtl="0">
              <a:lnSpc>
                <a:spcPct val="100000"/>
              </a:lnSpc>
              <a:spcBef>
                <a:spcPts val="320"/>
              </a:spcBef>
              <a:spcAft>
                <a:spcPts val="0"/>
              </a:spcAft>
              <a:buSzPts val="1600"/>
              <a:buNone/>
            </a:pPr>
            <a:endParaRPr>
              <a:latin typeface="Arial"/>
              <a:ea typeface="Arial"/>
              <a:cs typeface="Arial"/>
              <a:sym typeface="Arial"/>
            </a:endParaRPr>
          </a:p>
          <a:p>
            <a:pPr marL="457200" lvl="0" indent="0" algn="l" rtl="0">
              <a:lnSpc>
                <a:spcPct val="100000"/>
              </a:lnSpc>
              <a:spcBef>
                <a:spcPts val="320"/>
              </a:spcBef>
              <a:spcAft>
                <a:spcPts val="0"/>
              </a:spcAft>
              <a:buSzPts val="1600"/>
              <a:buNone/>
            </a:pPr>
            <a:r>
              <a:rPr lang="en">
                <a:latin typeface="Arial"/>
                <a:ea typeface="Arial"/>
                <a:cs typeface="Arial"/>
                <a:sym typeface="Arial"/>
              </a:rPr>
              <a:t>Domain</a:t>
            </a:r>
            <a:endParaRPr>
              <a:latin typeface="Arial"/>
              <a:ea typeface="Arial"/>
              <a:cs typeface="Arial"/>
              <a:sym typeface="Arial"/>
            </a:endParaRPr>
          </a:p>
          <a:p>
            <a:pPr marL="457200" lvl="0" indent="0" algn="l" rtl="0">
              <a:lnSpc>
                <a:spcPct val="100000"/>
              </a:lnSpc>
              <a:spcBef>
                <a:spcPts val="320"/>
              </a:spcBef>
              <a:spcAft>
                <a:spcPts val="0"/>
              </a:spcAft>
              <a:buSzPts val="1600"/>
              <a:buNone/>
            </a:pPr>
            <a:r>
              <a:rPr lang="en">
                <a:latin typeface="Arial"/>
                <a:ea typeface="Arial"/>
                <a:cs typeface="Arial"/>
                <a:sym typeface="Arial"/>
              </a:rPr>
              <a:t>Service</a:t>
            </a:r>
            <a:endParaRPr>
              <a:latin typeface="Arial"/>
              <a:ea typeface="Arial"/>
              <a:cs typeface="Arial"/>
              <a:sym typeface="Arial"/>
            </a:endParaRPr>
          </a:p>
          <a:p>
            <a:pPr marL="457200" lvl="0" indent="0" algn="l" rtl="0">
              <a:lnSpc>
                <a:spcPct val="100000"/>
              </a:lnSpc>
              <a:spcBef>
                <a:spcPts val="320"/>
              </a:spcBef>
              <a:spcAft>
                <a:spcPts val="0"/>
              </a:spcAft>
              <a:buSzPts val="1600"/>
              <a:buNone/>
            </a:pPr>
            <a:endParaRPr>
              <a:latin typeface="Arial"/>
              <a:ea typeface="Arial"/>
              <a:cs typeface="Arial"/>
              <a:sym typeface="Arial"/>
            </a:endParaRPr>
          </a:p>
          <a:p>
            <a:pPr marL="457200" lvl="0" indent="0" algn="l" rtl="0">
              <a:lnSpc>
                <a:spcPct val="100000"/>
              </a:lnSpc>
              <a:spcBef>
                <a:spcPts val="320"/>
              </a:spcBef>
              <a:spcAft>
                <a:spcPts val="0"/>
              </a:spcAft>
              <a:buSzPts val="1600"/>
              <a:buNone/>
            </a:pPr>
            <a:r>
              <a:rPr lang="en">
                <a:latin typeface="Arial"/>
                <a:ea typeface="Arial"/>
                <a:cs typeface="Arial"/>
                <a:sym typeface="Arial"/>
              </a:rPr>
              <a:t>Infrastructure</a:t>
            </a:r>
            <a:endParaRPr>
              <a:latin typeface="Arial"/>
              <a:ea typeface="Arial"/>
              <a:cs typeface="Arial"/>
              <a:sym typeface="Arial"/>
            </a:endParaRPr>
          </a:p>
          <a:p>
            <a:pPr marL="457200" lvl="0" indent="0" algn="l" rtl="0">
              <a:lnSpc>
                <a:spcPct val="100000"/>
              </a:lnSpc>
              <a:spcBef>
                <a:spcPts val="320"/>
              </a:spcBef>
              <a:spcAft>
                <a:spcPts val="0"/>
              </a:spcAft>
              <a:buSzPts val="1600"/>
              <a:buNone/>
            </a:pPr>
            <a:r>
              <a:rPr lang="en">
                <a:latin typeface="Arial"/>
                <a:ea typeface="Arial"/>
                <a:cs typeface="Arial"/>
                <a:sym typeface="Arial"/>
              </a:rPr>
              <a:t>Service</a:t>
            </a:r>
            <a:endParaRPr>
              <a:latin typeface="Arial"/>
              <a:ea typeface="Arial"/>
              <a:cs typeface="Arial"/>
              <a:sym typeface="Arial"/>
            </a:endParaRPr>
          </a:p>
          <a:p>
            <a:pPr marL="0" lvl="0" indent="0" algn="l" rtl="0">
              <a:lnSpc>
                <a:spcPct val="100000"/>
              </a:lnSpc>
              <a:spcBef>
                <a:spcPts val="320"/>
              </a:spcBef>
              <a:spcAft>
                <a:spcPts val="0"/>
              </a:spcAft>
              <a:buSzPts val="1600"/>
              <a:buNone/>
            </a:pPr>
            <a:endParaRPr>
              <a:latin typeface="Arial"/>
              <a:ea typeface="Arial"/>
              <a:cs typeface="Arial"/>
              <a:sym typeface="Arial"/>
            </a:endParaRPr>
          </a:p>
        </p:txBody>
      </p:sp>
      <p:sp>
        <p:nvSpPr>
          <p:cNvPr id="1412" name="Google Shape;1412;p122"/>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2000"/>
              <a:buNone/>
            </a:pPr>
            <a:r>
              <a:rPr lang="en"/>
              <a:t>Avoid Service Confusion</a:t>
            </a:r>
            <a:endParaRPr/>
          </a:p>
        </p:txBody>
      </p:sp>
      <p:sp>
        <p:nvSpPr>
          <p:cNvPr id="1413" name="Google Shape;1413;p122"/>
          <p:cNvSpPr txBox="1"/>
          <p:nvPr/>
        </p:nvSpPr>
        <p:spPr>
          <a:xfrm>
            <a:off x="2526625" y="1887450"/>
            <a:ext cx="6331500" cy="1205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Digests input (JSON, XML).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Reacts to and generates events.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Sends requests to Domain Service for fulfillment.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Listens for confirmation or error response.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Sends events, notifications, and alerts using Infrastructure Service.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414" name="Google Shape;1414;p122"/>
          <p:cNvSpPr txBox="1"/>
          <p:nvPr/>
        </p:nvSpPr>
        <p:spPr>
          <a:xfrm>
            <a:off x="2526625" y="3213475"/>
            <a:ext cx="6331500" cy="597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Interacts with Entity objects (Teacher, Exam) and applies </a:t>
            </a:r>
            <a:r>
              <a:rPr lang="en" sz="1400" b="1" i="0" u="none" strike="noStrike" cap="none">
                <a:solidFill>
                  <a:srgbClr val="000000"/>
                </a:solidFill>
                <a:latin typeface="Arial"/>
                <a:ea typeface="Arial"/>
                <a:cs typeface="Arial"/>
                <a:sym typeface="Arial"/>
              </a:rPr>
              <a:t>business logic.</a:t>
            </a: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Supplies confirmation of results.</a:t>
            </a:r>
            <a:endParaRPr sz="1400" b="0" i="0" u="none" strike="noStrike" cap="none">
              <a:solidFill>
                <a:srgbClr val="000000"/>
              </a:solidFill>
              <a:latin typeface="Arial"/>
              <a:ea typeface="Arial"/>
              <a:cs typeface="Arial"/>
              <a:sym typeface="Arial"/>
            </a:endParaRPr>
          </a:p>
        </p:txBody>
      </p:sp>
      <p:sp>
        <p:nvSpPr>
          <p:cNvPr id="1415" name="Google Shape;1415;p122"/>
          <p:cNvSpPr txBox="1"/>
          <p:nvPr/>
        </p:nvSpPr>
        <p:spPr>
          <a:xfrm>
            <a:off x="2526625" y="4007300"/>
            <a:ext cx="6472800" cy="76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Sends events, notifications, alerts </a:t>
            </a:r>
            <a:r>
              <a:rPr lang="en" sz="1400" b="1" i="0" u="none" strike="noStrike" cap="none">
                <a:solidFill>
                  <a:srgbClr val="000000"/>
                </a:solidFill>
                <a:latin typeface="Arial"/>
                <a:ea typeface="Arial"/>
                <a:cs typeface="Arial"/>
                <a:sym typeface="Arial"/>
              </a:rPr>
              <a:t>as directed</a:t>
            </a:r>
            <a:r>
              <a:rPr lang="en" sz="1400" b="0" i="0" u="none" strike="noStrike" cap="none">
                <a:solidFill>
                  <a:srgbClr val="000000"/>
                </a:solidFill>
                <a:latin typeface="Arial"/>
                <a:ea typeface="Arial"/>
                <a:cs typeface="Arial"/>
                <a:sym typeface="Arial"/>
              </a:rPr>
              <a:t> by Application Services.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Retrieves/persists domain data </a:t>
            </a:r>
            <a:r>
              <a:rPr lang="en" sz="1400" b="1" i="0" u="none" strike="noStrike" cap="none">
                <a:solidFill>
                  <a:srgbClr val="000000"/>
                </a:solidFill>
                <a:latin typeface="Arial"/>
                <a:ea typeface="Arial"/>
                <a:cs typeface="Arial"/>
                <a:sym typeface="Arial"/>
              </a:rPr>
              <a:t>as directed</a:t>
            </a:r>
            <a:r>
              <a:rPr lang="en" sz="1400" b="0" i="0" u="none" strike="noStrike" cap="none">
                <a:solidFill>
                  <a:srgbClr val="000000"/>
                </a:solidFill>
                <a:latin typeface="Arial"/>
                <a:ea typeface="Arial"/>
                <a:cs typeface="Arial"/>
                <a:sym typeface="Arial"/>
              </a:rPr>
              <a:t> by Application &amp; Domain Services.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413"/>
                                        </p:tgtEl>
                                        <p:attrNameLst>
                                          <p:attrName>style.visibility</p:attrName>
                                        </p:attrNameLst>
                                      </p:cBhvr>
                                      <p:to>
                                        <p:strVal val="visible"/>
                                      </p:to>
                                    </p:set>
                                    <p:anim calcmode="lin" valueType="num">
                                      <p:cBhvr additive="base">
                                        <p:cTn id="7" dur="1000"/>
                                        <p:tgtEl>
                                          <p:spTgt spid="1413"/>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414"/>
                                        </p:tgtEl>
                                        <p:attrNameLst>
                                          <p:attrName>style.visibility</p:attrName>
                                        </p:attrNameLst>
                                      </p:cBhvr>
                                      <p:to>
                                        <p:strVal val="visible"/>
                                      </p:to>
                                    </p:set>
                                    <p:anim calcmode="lin" valueType="num">
                                      <p:cBhvr additive="base">
                                        <p:cTn id="12" dur="1000"/>
                                        <p:tgtEl>
                                          <p:spTgt spid="1414"/>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415"/>
                                        </p:tgtEl>
                                        <p:attrNameLst>
                                          <p:attrName>style.visibility</p:attrName>
                                        </p:attrNameLst>
                                      </p:cBhvr>
                                      <p:to>
                                        <p:strVal val="visible"/>
                                      </p:to>
                                    </p:set>
                                    <p:anim calcmode="lin" valueType="num">
                                      <p:cBhvr additive="base">
                                        <p:cTn id="17" dur="1000"/>
                                        <p:tgtEl>
                                          <p:spTgt spid="141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419"/>
        <p:cNvGrpSpPr/>
        <p:nvPr/>
      </p:nvGrpSpPr>
      <p:grpSpPr>
        <a:xfrm>
          <a:off x="0" y="0"/>
          <a:ext cx="0" cy="0"/>
          <a:chOff x="0" y="0"/>
          <a:chExt cx="0" cy="0"/>
        </a:xfrm>
      </p:grpSpPr>
      <p:sp>
        <p:nvSpPr>
          <p:cNvPr id="1420" name="Google Shape;1420;p123"/>
          <p:cNvSpPr txBox="1">
            <a:spLocks noGrp="1"/>
          </p:cNvSpPr>
          <p:nvPr>
            <p:ph type="body" idx="1"/>
          </p:nvPr>
        </p:nvSpPr>
        <p:spPr>
          <a:xfrm>
            <a:off x="459475" y="603500"/>
            <a:ext cx="8237400" cy="4119000"/>
          </a:xfrm>
          <a:prstGeom prst="rect">
            <a:avLst/>
          </a:prstGeom>
          <a:noFill/>
          <a:ln>
            <a:noFill/>
          </a:ln>
        </p:spPr>
        <p:txBody>
          <a:bodyPr spcFirstLastPara="1" wrap="square" lIns="91425" tIns="0" rIns="91425" bIns="91425" anchor="t" anchorCtr="0">
            <a:noAutofit/>
          </a:bodyPr>
          <a:lstStyle/>
          <a:p>
            <a:pPr marL="0" lvl="0" indent="0" algn="l" rtl="0">
              <a:lnSpc>
                <a:spcPct val="100000"/>
              </a:lnSpc>
              <a:spcBef>
                <a:spcPts val="320"/>
              </a:spcBef>
              <a:spcAft>
                <a:spcPts val="0"/>
              </a:spcAft>
              <a:buSzPts val="1600"/>
              <a:buNone/>
            </a:pPr>
            <a:r>
              <a:rPr lang="en">
                <a:latin typeface="Arial"/>
                <a:ea typeface="Arial"/>
                <a:cs typeface="Arial"/>
                <a:sym typeface="Arial"/>
              </a:rPr>
              <a:t>How do </a:t>
            </a:r>
            <a:r>
              <a:rPr lang="en" b="1">
                <a:latin typeface="Arial"/>
                <a:ea typeface="Arial"/>
                <a:cs typeface="Arial"/>
                <a:sym typeface="Arial"/>
              </a:rPr>
              <a:t>business rules</a:t>
            </a:r>
            <a:r>
              <a:rPr lang="en">
                <a:latin typeface="Arial"/>
                <a:ea typeface="Arial"/>
                <a:cs typeface="Arial"/>
                <a:sym typeface="Arial"/>
              </a:rPr>
              <a:t> differ from </a:t>
            </a:r>
            <a:r>
              <a:rPr lang="en" b="1">
                <a:latin typeface="Arial"/>
                <a:ea typeface="Arial"/>
                <a:cs typeface="Arial"/>
                <a:sym typeface="Arial"/>
              </a:rPr>
              <a:t>business processes</a:t>
            </a:r>
            <a:r>
              <a:rPr lang="en">
                <a:latin typeface="Arial"/>
                <a:ea typeface="Arial"/>
                <a:cs typeface="Arial"/>
                <a:sym typeface="Arial"/>
              </a:rPr>
              <a:t>?</a:t>
            </a:r>
            <a:endParaRPr>
              <a:latin typeface="Arial"/>
              <a:ea typeface="Arial"/>
              <a:cs typeface="Arial"/>
              <a:sym typeface="Arial"/>
            </a:endParaRPr>
          </a:p>
          <a:p>
            <a:pPr marL="0" lvl="0" indent="0" algn="l" rtl="0">
              <a:lnSpc>
                <a:spcPct val="100000"/>
              </a:lnSpc>
              <a:spcBef>
                <a:spcPts val="320"/>
              </a:spcBef>
              <a:spcAft>
                <a:spcPts val="0"/>
              </a:spcAft>
              <a:buSzPts val="1600"/>
              <a:buNone/>
            </a:pPr>
            <a:endParaRPr>
              <a:latin typeface="Arial"/>
              <a:ea typeface="Arial"/>
              <a:cs typeface="Arial"/>
              <a:sym typeface="Arial"/>
            </a:endParaRPr>
          </a:p>
          <a:p>
            <a:pPr marL="0" lvl="0" indent="0" algn="l" rtl="0">
              <a:lnSpc>
                <a:spcPct val="100000"/>
              </a:lnSpc>
              <a:spcBef>
                <a:spcPts val="320"/>
              </a:spcBef>
              <a:spcAft>
                <a:spcPts val="0"/>
              </a:spcAft>
              <a:buSzPts val="1600"/>
              <a:buNone/>
            </a:pPr>
            <a:r>
              <a:rPr lang="en" b="1">
                <a:latin typeface="Arial"/>
                <a:ea typeface="Arial"/>
                <a:cs typeface="Arial"/>
                <a:sym typeface="Arial"/>
              </a:rPr>
              <a:t>Business Rules</a:t>
            </a:r>
            <a:r>
              <a:rPr lang="en">
                <a:latin typeface="Arial"/>
                <a:ea typeface="Arial"/>
                <a:cs typeface="Arial"/>
                <a:sym typeface="Arial"/>
              </a:rPr>
              <a:t> are statements about what you can and cannot do.  They give you the criteria and conditions for making </a:t>
            </a:r>
            <a:r>
              <a:rPr lang="en" b="1">
                <a:latin typeface="Arial"/>
                <a:ea typeface="Arial"/>
                <a:cs typeface="Arial"/>
                <a:sym typeface="Arial"/>
              </a:rPr>
              <a:t>decisions</a:t>
            </a:r>
            <a:r>
              <a:rPr lang="en">
                <a:latin typeface="Arial"/>
                <a:ea typeface="Arial"/>
                <a:cs typeface="Arial"/>
                <a:sym typeface="Arial"/>
              </a:rPr>
              <a:t>. They define or constrain some aspects of business.  They almost always remove some degree of freedom.  Examples include:</a:t>
            </a:r>
            <a:endParaRPr>
              <a:latin typeface="Arial"/>
              <a:ea typeface="Arial"/>
              <a:cs typeface="Arial"/>
              <a:sym typeface="Arial"/>
            </a:endParaRPr>
          </a:p>
          <a:p>
            <a:pPr marL="457200" marR="190500" lvl="0" indent="-330200" algn="l" rtl="0">
              <a:lnSpc>
                <a:spcPct val="146668"/>
              </a:lnSpc>
              <a:spcBef>
                <a:spcPts val="0"/>
              </a:spcBef>
              <a:spcAft>
                <a:spcPts val="0"/>
              </a:spcAft>
              <a:buSzPts val="1600"/>
              <a:buChar char="•"/>
            </a:pPr>
            <a:r>
              <a:rPr lang="en">
                <a:latin typeface="Arial"/>
                <a:ea typeface="Arial"/>
                <a:cs typeface="Arial"/>
                <a:sym typeface="Arial"/>
              </a:rPr>
              <a:t>Retail pricing structure</a:t>
            </a:r>
            <a:endParaRPr>
              <a:latin typeface="Arial"/>
              <a:ea typeface="Arial"/>
              <a:cs typeface="Arial"/>
              <a:sym typeface="Arial"/>
            </a:endParaRPr>
          </a:p>
          <a:p>
            <a:pPr marL="457200" marR="190500" lvl="0" indent="-330200" algn="l" rtl="0">
              <a:lnSpc>
                <a:spcPct val="146668"/>
              </a:lnSpc>
              <a:spcBef>
                <a:spcPts val="0"/>
              </a:spcBef>
              <a:spcAft>
                <a:spcPts val="0"/>
              </a:spcAft>
              <a:buSzPts val="1600"/>
              <a:buChar char="•"/>
            </a:pPr>
            <a:r>
              <a:rPr lang="en">
                <a:latin typeface="Arial"/>
                <a:ea typeface="Arial"/>
                <a:cs typeface="Arial"/>
                <a:sym typeface="Arial"/>
              </a:rPr>
              <a:t>Milk must be fresh</a:t>
            </a:r>
            <a:endParaRPr>
              <a:latin typeface="Arial"/>
              <a:ea typeface="Arial"/>
              <a:cs typeface="Arial"/>
              <a:sym typeface="Arial"/>
            </a:endParaRPr>
          </a:p>
          <a:p>
            <a:pPr marL="457200" marR="190500" lvl="0" indent="-330200" algn="l" rtl="0">
              <a:lnSpc>
                <a:spcPct val="146668"/>
              </a:lnSpc>
              <a:spcBef>
                <a:spcPts val="0"/>
              </a:spcBef>
              <a:spcAft>
                <a:spcPts val="0"/>
              </a:spcAft>
              <a:buSzPts val="1600"/>
              <a:buChar char="•"/>
            </a:pPr>
            <a:r>
              <a:rPr lang="en">
                <a:latin typeface="Arial"/>
                <a:ea typeface="Arial"/>
                <a:cs typeface="Arial"/>
                <a:sym typeface="Arial"/>
              </a:rPr>
              <a:t>When discounts and promotions should be applied</a:t>
            </a:r>
            <a:endParaRPr>
              <a:latin typeface="Arial"/>
              <a:ea typeface="Arial"/>
              <a:cs typeface="Arial"/>
              <a:sym typeface="Arial"/>
            </a:endParaRPr>
          </a:p>
          <a:p>
            <a:pPr marL="0" marR="190500" lvl="0" indent="0" algn="l" rtl="0">
              <a:lnSpc>
                <a:spcPct val="146668"/>
              </a:lnSpc>
              <a:spcBef>
                <a:spcPts val="0"/>
              </a:spcBef>
              <a:spcAft>
                <a:spcPts val="0"/>
              </a:spcAft>
              <a:buSzPts val="1600"/>
              <a:buNone/>
            </a:pPr>
            <a:r>
              <a:rPr lang="en" b="1">
                <a:latin typeface="Arial"/>
                <a:ea typeface="Arial"/>
                <a:cs typeface="Arial"/>
                <a:sym typeface="Arial"/>
              </a:rPr>
              <a:t>Business Process</a:t>
            </a:r>
            <a:r>
              <a:rPr lang="en">
                <a:latin typeface="Arial"/>
                <a:ea typeface="Arial"/>
                <a:cs typeface="Arial"/>
                <a:sym typeface="Arial"/>
              </a:rPr>
              <a:t> is worked performed.  It is generally a transformation or activity that produces output.  Examples include:</a:t>
            </a:r>
            <a:endParaRPr>
              <a:latin typeface="Arial"/>
              <a:ea typeface="Arial"/>
              <a:cs typeface="Arial"/>
              <a:sym typeface="Arial"/>
            </a:endParaRPr>
          </a:p>
          <a:p>
            <a:pPr marL="457200" marR="190500" lvl="0" indent="-330200" algn="l" rtl="0">
              <a:lnSpc>
                <a:spcPct val="146668"/>
              </a:lnSpc>
              <a:spcBef>
                <a:spcPts val="0"/>
              </a:spcBef>
              <a:spcAft>
                <a:spcPts val="0"/>
              </a:spcAft>
              <a:buSzPts val="1600"/>
              <a:buChar char="•"/>
            </a:pPr>
            <a:r>
              <a:rPr lang="en">
                <a:latin typeface="Arial"/>
                <a:ea typeface="Arial"/>
                <a:cs typeface="Arial"/>
                <a:sym typeface="Arial"/>
              </a:rPr>
              <a:t>Printing a customer invoice</a:t>
            </a:r>
            <a:endParaRPr>
              <a:latin typeface="Arial"/>
              <a:ea typeface="Arial"/>
              <a:cs typeface="Arial"/>
              <a:sym typeface="Arial"/>
            </a:endParaRPr>
          </a:p>
          <a:p>
            <a:pPr marL="457200" marR="190500" lvl="0" indent="-330200" algn="l" rtl="0">
              <a:lnSpc>
                <a:spcPct val="146668"/>
              </a:lnSpc>
              <a:spcBef>
                <a:spcPts val="0"/>
              </a:spcBef>
              <a:spcAft>
                <a:spcPts val="0"/>
              </a:spcAft>
              <a:buSzPts val="1600"/>
              <a:buChar char="•"/>
            </a:pPr>
            <a:r>
              <a:rPr lang="en">
                <a:latin typeface="Arial"/>
                <a:ea typeface="Arial"/>
                <a:cs typeface="Arial"/>
                <a:sym typeface="Arial"/>
              </a:rPr>
              <a:t>Add milk to dry ingredients</a:t>
            </a:r>
            <a:endParaRPr>
              <a:latin typeface="Arial"/>
              <a:ea typeface="Arial"/>
              <a:cs typeface="Arial"/>
              <a:sym typeface="Arial"/>
            </a:endParaRPr>
          </a:p>
          <a:p>
            <a:pPr marL="0" lvl="0" indent="0" algn="l" rtl="0">
              <a:lnSpc>
                <a:spcPct val="100000"/>
              </a:lnSpc>
              <a:spcBef>
                <a:spcPts val="320"/>
              </a:spcBef>
              <a:spcAft>
                <a:spcPts val="0"/>
              </a:spcAft>
              <a:buSzPts val="1600"/>
              <a:buNone/>
            </a:pPr>
            <a:endParaRPr>
              <a:latin typeface="Arial"/>
              <a:ea typeface="Arial"/>
              <a:cs typeface="Arial"/>
              <a:sym typeface="Arial"/>
            </a:endParaRPr>
          </a:p>
          <a:p>
            <a:pPr marL="0" lvl="0" indent="0" algn="l" rtl="0">
              <a:lnSpc>
                <a:spcPct val="100000"/>
              </a:lnSpc>
              <a:spcBef>
                <a:spcPts val="320"/>
              </a:spcBef>
              <a:spcAft>
                <a:spcPts val="0"/>
              </a:spcAft>
              <a:buSzPts val="1600"/>
              <a:buNone/>
            </a:pPr>
            <a:endParaRPr>
              <a:latin typeface="Arial"/>
              <a:ea typeface="Arial"/>
              <a:cs typeface="Arial"/>
              <a:sym typeface="Arial"/>
            </a:endParaRPr>
          </a:p>
        </p:txBody>
      </p:sp>
      <p:sp>
        <p:nvSpPr>
          <p:cNvPr id="1421" name="Google Shape;1421;p123"/>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2000"/>
              <a:buNone/>
            </a:pPr>
            <a:r>
              <a:rPr lang="en"/>
              <a:t>Business Rule or Business Process?  You Decide!</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124"/>
          <p:cNvSpPr txBox="1">
            <a:spLocks noGrp="1"/>
          </p:cNvSpPr>
          <p:nvPr>
            <p:ph type="body" idx="1"/>
          </p:nvPr>
        </p:nvSpPr>
        <p:spPr>
          <a:xfrm>
            <a:off x="446225" y="597000"/>
            <a:ext cx="8237400" cy="384900"/>
          </a:xfrm>
          <a:prstGeom prst="rect">
            <a:avLst/>
          </a:prstGeom>
          <a:noFill/>
          <a:ln>
            <a:noFill/>
          </a:ln>
        </p:spPr>
        <p:txBody>
          <a:bodyPr spcFirstLastPara="1" wrap="square" lIns="91425" tIns="0" rIns="91425" bIns="91425" anchor="t" anchorCtr="0">
            <a:noAutofit/>
          </a:bodyPr>
          <a:lstStyle/>
          <a:p>
            <a:pPr marL="0" marR="0" lvl="0" indent="0" algn="l" rtl="0">
              <a:lnSpc>
                <a:spcPct val="100000"/>
              </a:lnSpc>
              <a:spcBef>
                <a:spcPts val="320"/>
              </a:spcBef>
              <a:spcAft>
                <a:spcPts val="0"/>
              </a:spcAft>
              <a:buSzPts val="1600"/>
              <a:buNone/>
            </a:pPr>
            <a:r>
              <a:rPr lang="en">
                <a:latin typeface="Arial"/>
                <a:ea typeface="Arial"/>
                <a:cs typeface="Arial"/>
                <a:sym typeface="Arial"/>
              </a:rPr>
              <a:t>Teachers shall be notified when a new exam has been created.</a:t>
            </a:r>
            <a:endParaRPr>
              <a:latin typeface="Arial"/>
              <a:ea typeface="Arial"/>
              <a:cs typeface="Arial"/>
              <a:sym typeface="Arial"/>
            </a:endParaRPr>
          </a:p>
          <a:p>
            <a:pPr marL="0" lvl="0" indent="0" algn="l" rtl="0">
              <a:lnSpc>
                <a:spcPct val="100000"/>
              </a:lnSpc>
              <a:spcBef>
                <a:spcPts val="320"/>
              </a:spcBef>
              <a:spcAft>
                <a:spcPts val="0"/>
              </a:spcAft>
              <a:buSzPts val="1600"/>
              <a:buNone/>
            </a:pPr>
            <a:endParaRPr>
              <a:latin typeface="Arial"/>
              <a:ea typeface="Arial"/>
              <a:cs typeface="Arial"/>
              <a:sym typeface="Arial"/>
            </a:endParaRPr>
          </a:p>
        </p:txBody>
      </p:sp>
      <p:sp>
        <p:nvSpPr>
          <p:cNvPr id="1427" name="Google Shape;1427;p124"/>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2000"/>
              <a:buNone/>
            </a:pPr>
            <a:r>
              <a:rPr lang="en"/>
              <a:t>Business Rule or Business Process?  You Decide!</a:t>
            </a:r>
            <a:endParaRPr/>
          </a:p>
        </p:txBody>
      </p:sp>
      <p:sp>
        <p:nvSpPr>
          <p:cNvPr id="1428" name="Google Shape;1428;p124"/>
          <p:cNvSpPr txBox="1"/>
          <p:nvPr/>
        </p:nvSpPr>
        <p:spPr>
          <a:xfrm>
            <a:off x="552975" y="942875"/>
            <a:ext cx="2691900" cy="3510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FF0000"/>
              </a:buClr>
              <a:buSzPts val="1400"/>
              <a:buFont typeface="Arial"/>
              <a:buChar char="●"/>
            </a:pPr>
            <a:r>
              <a:rPr lang="en" sz="1400" b="0" i="0" u="none" strike="noStrike" cap="none">
                <a:solidFill>
                  <a:srgbClr val="FF0000"/>
                </a:solidFill>
                <a:latin typeface="Arial"/>
                <a:ea typeface="Arial"/>
                <a:cs typeface="Arial"/>
                <a:sym typeface="Arial"/>
              </a:rPr>
              <a:t>Business Rule</a:t>
            </a:r>
            <a:endParaRPr sz="1400" b="0" i="0" u="none" strike="noStrike" cap="none">
              <a:solidFill>
                <a:srgbClr val="FF0000"/>
              </a:solidFill>
              <a:latin typeface="Arial"/>
              <a:ea typeface="Arial"/>
              <a:cs typeface="Arial"/>
              <a:sym typeface="Arial"/>
            </a:endParaRPr>
          </a:p>
        </p:txBody>
      </p:sp>
      <p:sp>
        <p:nvSpPr>
          <p:cNvPr id="1429" name="Google Shape;1429;p124"/>
          <p:cNvSpPr txBox="1">
            <a:spLocks noGrp="1"/>
          </p:cNvSpPr>
          <p:nvPr>
            <p:ph type="body" idx="1"/>
          </p:nvPr>
        </p:nvSpPr>
        <p:spPr>
          <a:xfrm>
            <a:off x="446225" y="1352500"/>
            <a:ext cx="8237400" cy="384900"/>
          </a:xfrm>
          <a:prstGeom prst="rect">
            <a:avLst/>
          </a:prstGeom>
          <a:noFill/>
          <a:ln>
            <a:noFill/>
          </a:ln>
        </p:spPr>
        <p:txBody>
          <a:bodyPr spcFirstLastPara="1" wrap="square" lIns="91425" tIns="0" rIns="91425" bIns="91425" anchor="t" anchorCtr="0">
            <a:noAutofit/>
          </a:bodyPr>
          <a:lstStyle/>
          <a:p>
            <a:pPr marL="0" lvl="0" indent="0" algn="l" rtl="0">
              <a:lnSpc>
                <a:spcPct val="100000"/>
              </a:lnSpc>
              <a:spcBef>
                <a:spcPts val="320"/>
              </a:spcBef>
              <a:spcAft>
                <a:spcPts val="0"/>
              </a:spcAft>
              <a:buSzPts val="1600"/>
              <a:buNone/>
            </a:pPr>
            <a:r>
              <a:rPr lang="en">
                <a:latin typeface="Arial"/>
                <a:ea typeface="Arial"/>
                <a:cs typeface="Arial"/>
                <a:sym typeface="Arial"/>
              </a:rPr>
              <a:t>Email school administrator when all exams have been graded.</a:t>
            </a:r>
            <a:endParaRPr>
              <a:latin typeface="Arial"/>
              <a:ea typeface="Arial"/>
              <a:cs typeface="Arial"/>
              <a:sym typeface="Arial"/>
            </a:endParaRPr>
          </a:p>
          <a:p>
            <a:pPr marL="0" lvl="0" indent="0" algn="l" rtl="0">
              <a:lnSpc>
                <a:spcPct val="100000"/>
              </a:lnSpc>
              <a:spcBef>
                <a:spcPts val="320"/>
              </a:spcBef>
              <a:spcAft>
                <a:spcPts val="0"/>
              </a:spcAft>
              <a:buSzPts val="1600"/>
              <a:buNone/>
            </a:pPr>
            <a:endParaRPr>
              <a:latin typeface="Arial"/>
              <a:ea typeface="Arial"/>
              <a:cs typeface="Arial"/>
              <a:sym typeface="Arial"/>
            </a:endParaRPr>
          </a:p>
        </p:txBody>
      </p:sp>
      <p:sp>
        <p:nvSpPr>
          <p:cNvPr id="1430" name="Google Shape;1430;p124"/>
          <p:cNvSpPr txBox="1"/>
          <p:nvPr/>
        </p:nvSpPr>
        <p:spPr>
          <a:xfrm>
            <a:off x="552975" y="1737400"/>
            <a:ext cx="2691900" cy="3510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FF0000"/>
              </a:buClr>
              <a:buSzPts val="1400"/>
              <a:buFont typeface="Arial"/>
              <a:buChar char="●"/>
            </a:pPr>
            <a:r>
              <a:rPr lang="en" sz="1400" b="0" i="0" u="none" strike="noStrike" cap="none">
                <a:solidFill>
                  <a:srgbClr val="FF0000"/>
                </a:solidFill>
                <a:latin typeface="Arial"/>
                <a:ea typeface="Arial"/>
                <a:cs typeface="Arial"/>
                <a:sym typeface="Arial"/>
              </a:rPr>
              <a:t>Business Process</a:t>
            </a:r>
            <a:endParaRPr sz="1400" b="0" i="0" u="none" strike="noStrike" cap="none">
              <a:solidFill>
                <a:srgbClr val="FF0000"/>
              </a:solidFill>
              <a:latin typeface="Arial"/>
              <a:ea typeface="Arial"/>
              <a:cs typeface="Arial"/>
              <a:sym typeface="Arial"/>
            </a:endParaRPr>
          </a:p>
        </p:txBody>
      </p:sp>
      <p:sp>
        <p:nvSpPr>
          <p:cNvPr id="1431" name="Google Shape;1431;p124"/>
          <p:cNvSpPr txBox="1">
            <a:spLocks noGrp="1"/>
          </p:cNvSpPr>
          <p:nvPr>
            <p:ph type="body" idx="1"/>
          </p:nvPr>
        </p:nvSpPr>
        <p:spPr>
          <a:xfrm>
            <a:off x="459475" y="2220175"/>
            <a:ext cx="8237400" cy="384900"/>
          </a:xfrm>
          <a:prstGeom prst="rect">
            <a:avLst/>
          </a:prstGeom>
          <a:noFill/>
          <a:ln>
            <a:noFill/>
          </a:ln>
        </p:spPr>
        <p:txBody>
          <a:bodyPr spcFirstLastPara="1" wrap="square" lIns="91425" tIns="0" rIns="91425" bIns="91425" anchor="t" anchorCtr="0">
            <a:noAutofit/>
          </a:bodyPr>
          <a:lstStyle/>
          <a:p>
            <a:pPr marL="0" lvl="0" indent="0" algn="l" rtl="0">
              <a:lnSpc>
                <a:spcPct val="100000"/>
              </a:lnSpc>
              <a:spcBef>
                <a:spcPts val="320"/>
              </a:spcBef>
              <a:spcAft>
                <a:spcPts val="0"/>
              </a:spcAft>
              <a:buSzPts val="1600"/>
              <a:buNone/>
            </a:pPr>
            <a:r>
              <a:rPr lang="en">
                <a:latin typeface="Arial"/>
                <a:ea typeface="Arial"/>
                <a:cs typeface="Arial"/>
                <a:sym typeface="Arial"/>
              </a:rPr>
              <a:t>Duplicate questions are not allowed on an exam.</a:t>
            </a:r>
            <a:endParaRPr>
              <a:latin typeface="Arial"/>
              <a:ea typeface="Arial"/>
              <a:cs typeface="Arial"/>
              <a:sym typeface="Arial"/>
            </a:endParaRPr>
          </a:p>
          <a:p>
            <a:pPr marL="0" lvl="0" indent="0" algn="l" rtl="0">
              <a:lnSpc>
                <a:spcPct val="100000"/>
              </a:lnSpc>
              <a:spcBef>
                <a:spcPts val="320"/>
              </a:spcBef>
              <a:spcAft>
                <a:spcPts val="0"/>
              </a:spcAft>
              <a:buSzPts val="1600"/>
              <a:buNone/>
            </a:pPr>
            <a:endParaRPr>
              <a:latin typeface="Arial"/>
              <a:ea typeface="Arial"/>
              <a:cs typeface="Arial"/>
              <a:sym typeface="Arial"/>
            </a:endParaRPr>
          </a:p>
        </p:txBody>
      </p:sp>
      <p:sp>
        <p:nvSpPr>
          <p:cNvPr id="1432" name="Google Shape;1432;p124"/>
          <p:cNvSpPr txBox="1">
            <a:spLocks noGrp="1"/>
          </p:cNvSpPr>
          <p:nvPr>
            <p:ph type="body" idx="1"/>
          </p:nvPr>
        </p:nvSpPr>
        <p:spPr>
          <a:xfrm>
            <a:off x="446225" y="3191875"/>
            <a:ext cx="8237400" cy="384900"/>
          </a:xfrm>
          <a:prstGeom prst="rect">
            <a:avLst/>
          </a:prstGeom>
          <a:noFill/>
          <a:ln>
            <a:noFill/>
          </a:ln>
        </p:spPr>
        <p:txBody>
          <a:bodyPr spcFirstLastPara="1" wrap="square" lIns="91425" tIns="0" rIns="91425" bIns="91425" anchor="t" anchorCtr="0">
            <a:noAutofit/>
          </a:bodyPr>
          <a:lstStyle/>
          <a:p>
            <a:pPr marL="0" lvl="0" indent="0" algn="l" rtl="0">
              <a:lnSpc>
                <a:spcPct val="100000"/>
              </a:lnSpc>
              <a:spcBef>
                <a:spcPts val="320"/>
              </a:spcBef>
              <a:spcAft>
                <a:spcPts val="0"/>
              </a:spcAft>
              <a:buSzPts val="1600"/>
              <a:buNone/>
            </a:pPr>
            <a:r>
              <a:rPr lang="en">
                <a:latin typeface="Arial"/>
                <a:ea typeface="Arial"/>
                <a:cs typeface="Arial"/>
                <a:sym typeface="Arial"/>
              </a:rPr>
              <a:t>Notify test administrator when there are exams ready to be graded.</a:t>
            </a:r>
            <a:endParaRPr>
              <a:latin typeface="Arial"/>
              <a:ea typeface="Arial"/>
              <a:cs typeface="Arial"/>
              <a:sym typeface="Arial"/>
            </a:endParaRPr>
          </a:p>
          <a:p>
            <a:pPr marL="0" lvl="0" indent="0" algn="l" rtl="0">
              <a:lnSpc>
                <a:spcPct val="100000"/>
              </a:lnSpc>
              <a:spcBef>
                <a:spcPts val="320"/>
              </a:spcBef>
              <a:spcAft>
                <a:spcPts val="0"/>
              </a:spcAft>
              <a:buSzPts val="1600"/>
              <a:buNone/>
            </a:pPr>
            <a:endParaRPr>
              <a:latin typeface="Arial"/>
              <a:ea typeface="Arial"/>
              <a:cs typeface="Arial"/>
              <a:sym typeface="Arial"/>
            </a:endParaRPr>
          </a:p>
        </p:txBody>
      </p:sp>
      <p:sp>
        <p:nvSpPr>
          <p:cNvPr id="1433" name="Google Shape;1433;p124"/>
          <p:cNvSpPr txBox="1"/>
          <p:nvPr/>
        </p:nvSpPr>
        <p:spPr>
          <a:xfrm>
            <a:off x="552975" y="2655875"/>
            <a:ext cx="2691900" cy="3510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FF0000"/>
              </a:buClr>
              <a:buSzPts val="1400"/>
              <a:buFont typeface="Arial"/>
              <a:buChar char="●"/>
            </a:pPr>
            <a:r>
              <a:rPr lang="en" sz="1400" b="0" i="0" u="none" strike="noStrike" cap="none">
                <a:solidFill>
                  <a:srgbClr val="FF0000"/>
                </a:solidFill>
                <a:latin typeface="Arial"/>
                <a:ea typeface="Arial"/>
                <a:cs typeface="Arial"/>
                <a:sym typeface="Arial"/>
              </a:rPr>
              <a:t>Business Rule</a:t>
            </a:r>
            <a:endParaRPr sz="1400" b="0" i="0" u="none" strike="noStrike" cap="none">
              <a:solidFill>
                <a:srgbClr val="FF0000"/>
              </a:solidFill>
              <a:latin typeface="Arial"/>
              <a:ea typeface="Arial"/>
              <a:cs typeface="Arial"/>
              <a:sym typeface="Arial"/>
            </a:endParaRPr>
          </a:p>
        </p:txBody>
      </p:sp>
      <p:sp>
        <p:nvSpPr>
          <p:cNvPr id="1434" name="Google Shape;1434;p124"/>
          <p:cNvSpPr txBox="1"/>
          <p:nvPr/>
        </p:nvSpPr>
        <p:spPr>
          <a:xfrm>
            <a:off x="552975" y="3638975"/>
            <a:ext cx="2691900" cy="3510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FF0000"/>
              </a:buClr>
              <a:buSzPts val="1400"/>
              <a:buFont typeface="Arial"/>
              <a:buChar char="●"/>
            </a:pPr>
            <a:r>
              <a:rPr lang="en" sz="1400" b="0" i="0" u="none" strike="noStrike" cap="none">
                <a:solidFill>
                  <a:srgbClr val="FF0000"/>
                </a:solidFill>
                <a:latin typeface="Arial"/>
                <a:ea typeface="Arial"/>
                <a:cs typeface="Arial"/>
                <a:sym typeface="Arial"/>
              </a:rPr>
              <a:t>Business Process</a:t>
            </a:r>
            <a:endParaRPr sz="1400" b="0" i="0" u="none" strike="noStrike" cap="none">
              <a:solidFill>
                <a:srgbClr val="FF0000"/>
              </a:solidFill>
              <a:latin typeface="Arial"/>
              <a:ea typeface="Arial"/>
              <a:cs typeface="Arial"/>
              <a:sym typeface="Arial"/>
            </a:endParaRPr>
          </a:p>
        </p:txBody>
      </p:sp>
      <p:sp>
        <p:nvSpPr>
          <p:cNvPr id="1435" name="Google Shape;1435;p124"/>
          <p:cNvSpPr txBox="1">
            <a:spLocks noGrp="1"/>
          </p:cNvSpPr>
          <p:nvPr>
            <p:ph type="body" idx="1"/>
          </p:nvPr>
        </p:nvSpPr>
        <p:spPr>
          <a:xfrm>
            <a:off x="453300" y="4152050"/>
            <a:ext cx="8237400" cy="538200"/>
          </a:xfrm>
          <a:prstGeom prst="rect">
            <a:avLst/>
          </a:prstGeom>
          <a:noFill/>
          <a:ln>
            <a:noFill/>
          </a:ln>
        </p:spPr>
        <p:txBody>
          <a:bodyPr spcFirstLastPara="1" wrap="square" lIns="91425" tIns="0" rIns="91425" bIns="91425" anchor="t" anchorCtr="0">
            <a:noAutofit/>
          </a:bodyPr>
          <a:lstStyle/>
          <a:p>
            <a:pPr marL="0" lvl="0" indent="0" algn="l" rtl="0">
              <a:lnSpc>
                <a:spcPct val="100000"/>
              </a:lnSpc>
              <a:spcBef>
                <a:spcPts val="320"/>
              </a:spcBef>
              <a:spcAft>
                <a:spcPts val="0"/>
              </a:spcAft>
              <a:buSzPts val="1600"/>
              <a:buNone/>
            </a:pPr>
            <a:r>
              <a:rPr lang="en">
                <a:latin typeface="Arial"/>
                <a:ea typeface="Arial"/>
                <a:cs typeface="Arial"/>
                <a:sym typeface="Arial"/>
              </a:rPr>
              <a:t>Exam questions must be evaluated and approved by administrator prior to releasing exam for use.</a:t>
            </a:r>
            <a:endParaRPr>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26"/>
                                        </p:tgtEl>
                                        <p:attrNameLst>
                                          <p:attrName>style.visibility</p:attrName>
                                        </p:attrNameLst>
                                      </p:cBhvr>
                                      <p:to>
                                        <p:strVal val="visible"/>
                                      </p:to>
                                    </p:set>
                                    <p:anim calcmode="lin" valueType="num">
                                      <p:cBhvr additive="base">
                                        <p:cTn id="7" dur="1000"/>
                                        <p:tgtEl>
                                          <p:spTgt spid="1426"/>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428"/>
                                        </p:tgtEl>
                                        <p:attrNameLst>
                                          <p:attrName>style.visibility</p:attrName>
                                        </p:attrNameLst>
                                      </p:cBhvr>
                                      <p:to>
                                        <p:strVal val="visible"/>
                                      </p:to>
                                    </p:set>
                                    <p:anim calcmode="lin" valueType="num">
                                      <p:cBhvr additive="base">
                                        <p:cTn id="12" dur="1000"/>
                                        <p:tgtEl>
                                          <p:spTgt spid="1428"/>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429"/>
                                        </p:tgtEl>
                                        <p:attrNameLst>
                                          <p:attrName>style.visibility</p:attrName>
                                        </p:attrNameLst>
                                      </p:cBhvr>
                                      <p:to>
                                        <p:strVal val="visible"/>
                                      </p:to>
                                    </p:set>
                                    <p:anim calcmode="lin" valueType="num">
                                      <p:cBhvr additive="base">
                                        <p:cTn id="17" dur="1000"/>
                                        <p:tgtEl>
                                          <p:spTgt spid="1429"/>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1430"/>
                                        </p:tgtEl>
                                        <p:attrNameLst>
                                          <p:attrName>style.visibility</p:attrName>
                                        </p:attrNameLst>
                                      </p:cBhvr>
                                      <p:to>
                                        <p:strVal val="visible"/>
                                      </p:to>
                                    </p:set>
                                    <p:anim calcmode="lin" valueType="num">
                                      <p:cBhvr additive="base">
                                        <p:cTn id="22" dur="1000"/>
                                        <p:tgtEl>
                                          <p:spTgt spid="1430"/>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1431"/>
                                        </p:tgtEl>
                                        <p:attrNameLst>
                                          <p:attrName>style.visibility</p:attrName>
                                        </p:attrNameLst>
                                      </p:cBhvr>
                                      <p:to>
                                        <p:strVal val="visible"/>
                                      </p:to>
                                    </p:set>
                                    <p:anim calcmode="lin" valueType="num">
                                      <p:cBhvr additive="base">
                                        <p:cTn id="27" dur="1000"/>
                                        <p:tgtEl>
                                          <p:spTgt spid="1431"/>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1433"/>
                                        </p:tgtEl>
                                        <p:attrNameLst>
                                          <p:attrName>style.visibility</p:attrName>
                                        </p:attrNameLst>
                                      </p:cBhvr>
                                      <p:to>
                                        <p:strVal val="visible"/>
                                      </p:to>
                                    </p:set>
                                    <p:anim calcmode="lin" valueType="num">
                                      <p:cBhvr additive="base">
                                        <p:cTn id="32" dur="1000"/>
                                        <p:tgtEl>
                                          <p:spTgt spid="1433"/>
                                        </p:tgtEl>
                                        <p:attrNameLst>
                                          <p:attrName>ppt_x</p:attrName>
                                        </p:attrNameLst>
                                      </p:cBhvr>
                                      <p:tavLst>
                                        <p:tav tm="0">
                                          <p:val>
                                            <p:strVal val="#ppt_x+1"/>
                                          </p:val>
                                        </p:tav>
                                        <p:tav tm="100000">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432"/>
                                        </p:tgtEl>
                                        <p:attrNameLst>
                                          <p:attrName>style.visibility</p:attrName>
                                        </p:attrNameLst>
                                      </p:cBhvr>
                                      <p:to>
                                        <p:strVal val="visible"/>
                                      </p:to>
                                    </p:set>
                                    <p:anim calcmode="lin" valueType="num">
                                      <p:cBhvr additive="base">
                                        <p:cTn id="37" dur="1000"/>
                                        <p:tgtEl>
                                          <p:spTgt spid="1432"/>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nodeType="clickEffect">
                                  <p:stCondLst>
                                    <p:cond delay="0"/>
                                  </p:stCondLst>
                                  <p:childTnLst>
                                    <p:set>
                                      <p:cBhvr>
                                        <p:cTn id="41" dur="1" fill="hold">
                                          <p:stCondLst>
                                            <p:cond delay="0"/>
                                          </p:stCondLst>
                                        </p:cTn>
                                        <p:tgtEl>
                                          <p:spTgt spid="1434"/>
                                        </p:tgtEl>
                                        <p:attrNameLst>
                                          <p:attrName>style.visibility</p:attrName>
                                        </p:attrNameLst>
                                      </p:cBhvr>
                                      <p:to>
                                        <p:strVal val="visible"/>
                                      </p:to>
                                    </p:set>
                                    <p:anim calcmode="lin" valueType="num">
                                      <p:cBhvr additive="base">
                                        <p:cTn id="42" dur="1000"/>
                                        <p:tgtEl>
                                          <p:spTgt spid="1434"/>
                                        </p:tgtEl>
                                        <p:attrNameLst>
                                          <p:attrName>ppt_x</p:attrName>
                                        </p:attrNameLst>
                                      </p:cBhvr>
                                      <p:tavLst>
                                        <p:tav tm="0">
                                          <p:val>
                                            <p:strVal val="#ppt_x+1"/>
                                          </p:val>
                                        </p:tav>
                                        <p:tav tm="100000">
                                          <p:val>
                                            <p:strVal val="#ppt_x"/>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35"/>
                                        </p:tgtEl>
                                        <p:attrNameLst>
                                          <p:attrName>style.visibility</p:attrName>
                                        </p:attrNameLst>
                                      </p:cBhvr>
                                      <p:to>
                                        <p:strVal val="visible"/>
                                      </p:to>
                                    </p:set>
                                    <p:animEffect transition="in" filter="fade">
                                      <p:cBhvr>
                                        <p:cTn id="47" dur="1000"/>
                                        <p:tgtEl>
                                          <p:spTgt spid="1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125"/>
          <p:cNvSpPr txBox="1">
            <a:spLocks noGrp="1"/>
          </p:cNvSpPr>
          <p:nvPr>
            <p:ph type="body" idx="1"/>
          </p:nvPr>
        </p:nvSpPr>
        <p:spPr>
          <a:xfrm>
            <a:off x="459400" y="985700"/>
            <a:ext cx="4112400" cy="3440400"/>
          </a:xfrm>
          <a:prstGeom prst="rect">
            <a:avLst/>
          </a:prstGeom>
          <a:noFill/>
          <a:ln>
            <a:noFill/>
          </a:ln>
        </p:spPr>
        <p:txBody>
          <a:bodyPr spcFirstLastPara="1" wrap="square" lIns="0" tIns="45700" rIns="0" bIns="45700" anchor="t" anchorCtr="0">
            <a:noAutofit/>
          </a:bodyPr>
          <a:lstStyle/>
          <a:p>
            <a:pPr marL="0" lvl="0" indent="0" algn="l" rtl="0">
              <a:lnSpc>
                <a:spcPct val="115000"/>
              </a:lnSpc>
              <a:spcBef>
                <a:spcPts val="0"/>
              </a:spcBef>
              <a:spcAft>
                <a:spcPts val="0"/>
              </a:spcAft>
              <a:buSzPts val="1600"/>
              <a:buNone/>
            </a:pPr>
            <a:r>
              <a:rPr lang="en" sz="1800">
                <a:solidFill>
                  <a:srgbClr val="38761D"/>
                </a:solidFill>
                <a:latin typeface="Arial"/>
                <a:ea typeface="Arial"/>
                <a:cs typeface="Arial"/>
                <a:sym typeface="Arial"/>
              </a:rPr>
              <a:t>Contains:</a:t>
            </a:r>
            <a:endParaRPr sz="1800">
              <a:solidFill>
                <a:srgbClr val="38761D"/>
              </a:solidFill>
              <a:latin typeface="Arial"/>
              <a:ea typeface="Arial"/>
              <a:cs typeface="Arial"/>
              <a:sym typeface="Arial"/>
            </a:endParaRPr>
          </a:p>
          <a:p>
            <a:pPr marL="457200" lvl="0" indent="-317500" algn="l" rtl="0">
              <a:lnSpc>
                <a:spcPct val="115000"/>
              </a:lnSpc>
              <a:spcBef>
                <a:spcPts val="0"/>
              </a:spcBef>
              <a:spcAft>
                <a:spcPts val="0"/>
              </a:spcAft>
              <a:buClr>
                <a:srgbClr val="000000"/>
              </a:buClr>
              <a:buSzPts val="1400"/>
              <a:buChar char="•"/>
            </a:pPr>
            <a:r>
              <a:rPr lang="en" sz="1400">
                <a:solidFill>
                  <a:srgbClr val="000000"/>
                </a:solidFill>
                <a:latin typeface="Arial"/>
                <a:ea typeface="Arial"/>
                <a:cs typeface="Arial"/>
                <a:sym typeface="Arial"/>
              </a:rPr>
              <a:t>REST Controllers</a:t>
            </a:r>
            <a:endParaRPr sz="1400">
              <a:solidFill>
                <a:srgbClr val="000000"/>
              </a:solidFill>
              <a:latin typeface="Arial"/>
              <a:ea typeface="Arial"/>
              <a:cs typeface="Arial"/>
              <a:sym typeface="Arial"/>
            </a:endParaRPr>
          </a:p>
          <a:p>
            <a:pPr marL="457200" lvl="0" indent="-317500" algn="l" rtl="0">
              <a:lnSpc>
                <a:spcPct val="115000"/>
              </a:lnSpc>
              <a:spcBef>
                <a:spcPts val="0"/>
              </a:spcBef>
              <a:spcAft>
                <a:spcPts val="0"/>
              </a:spcAft>
              <a:buClr>
                <a:srgbClr val="000000"/>
              </a:buClr>
              <a:buSzPts val="1400"/>
              <a:buChar char="•"/>
            </a:pPr>
            <a:r>
              <a:rPr lang="en" sz="1400">
                <a:solidFill>
                  <a:srgbClr val="000000"/>
                </a:solidFill>
                <a:latin typeface="Arial"/>
                <a:ea typeface="Arial"/>
                <a:cs typeface="Arial"/>
                <a:sym typeface="Arial"/>
              </a:rPr>
              <a:t>Serializable Contracts (DTO POJOs)</a:t>
            </a:r>
            <a:endParaRPr sz="1400">
              <a:solidFill>
                <a:srgbClr val="000000"/>
              </a:solidFill>
              <a:latin typeface="Arial"/>
              <a:ea typeface="Arial"/>
              <a:cs typeface="Arial"/>
              <a:sym typeface="Arial"/>
            </a:endParaRPr>
          </a:p>
          <a:p>
            <a:pPr marL="457200" lvl="0" indent="-317500" algn="l" rtl="0">
              <a:lnSpc>
                <a:spcPct val="115000"/>
              </a:lnSpc>
              <a:spcBef>
                <a:spcPts val="0"/>
              </a:spcBef>
              <a:spcAft>
                <a:spcPts val="0"/>
              </a:spcAft>
              <a:buClr>
                <a:srgbClr val="000000"/>
              </a:buClr>
              <a:buSzPts val="1400"/>
              <a:buChar char="•"/>
            </a:pPr>
            <a:r>
              <a:rPr lang="en" sz="1400">
                <a:solidFill>
                  <a:srgbClr val="000000"/>
                </a:solidFill>
                <a:latin typeface="Arial"/>
                <a:ea typeface="Arial"/>
                <a:cs typeface="Arial"/>
                <a:sym typeface="Arial"/>
              </a:rPr>
              <a:t>Anti-corruption layer (Translators)</a:t>
            </a:r>
            <a:endParaRPr sz="1400">
              <a:solidFill>
                <a:srgbClr val="000000"/>
              </a:solidFill>
              <a:latin typeface="Arial"/>
              <a:ea typeface="Arial"/>
              <a:cs typeface="Arial"/>
              <a:sym typeface="Arial"/>
            </a:endParaRPr>
          </a:p>
          <a:p>
            <a:pPr marL="457200" lvl="0" indent="-317500" algn="l" rtl="0">
              <a:lnSpc>
                <a:spcPct val="115000"/>
              </a:lnSpc>
              <a:spcBef>
                <a:spcPts val="0"/>
              </a:spcBef>
              <a:spcAft>
                <a:spcPts val="0"/>
              </a:spcAft>
              <a:buClr>
                <a:srgbClr val="000000"/>
              </a:buClr>
              <a:buSzPts val="1400"/>
              <a:buChar char="•"/>
            </a:pPr>
            <a:r>
              <a:rPr lang="en" sz="1400">
                <a:solidFill>
                  <a:srgbClr val="000000"/>
                </a:solidFill>
                <a:latin typeface="Arial"/>
                <a:ea typeface="Arial"/>
                <a:cs typeface="Arial"/>
                <a:sym typeface="Arial"/>
              </a:rPr>
              <a:t>Lightweight contract validation</a:t>
            </a:r>
            <a:endParaRPr sz="1400">
              <a:solidFill>
                <a:srgbClr val="000000"/>
              </a:solidFill>
              <a:latin typeface="Arial"/>
              <a:ea typeface="Arial"/>
              <a:cs typeface="Arial"/>
              <a:sym typeface="Arial"/>
            </a:endParaRPr>
          </a:p>
          <a:p>
            <a:pPr marL="0" lvl="0" indent="0" algn="l" rtl="0">
              <a:lnSpc>
                <a:spcPct val="115000"/>
              </a:lnSpc>
              <a:spcBef>
                <a:spcPts val="0"/>
              </a:spcBef>
              <a:spcAft>
                <a:spcPts val="0"/>
              </a:spcAft>
              <a:buSzPts val="1600"/>
              <a:buNone/>
            </a:pPr>
            <a:endParaRPr sz="1400">
              <a:solidFill>
                <a:srgbClr val="000000"/>
              </a:solidFill>
              <a:latin typeface="Arial"/>
              <a:ea typeface="Arial"/>
              <a:cs typeface="Arial"/>
              <a:sym typeface="Arial"/>
            </a:endParaRPr>
          </a:p>
          <a:p>
            <a:pPr marL="0" lvl="0" indent="0" algn="l" rtl="0">
              <a:lnSpc>
                <a:spcPct val="115000"/>
              </a:lnSpc>
              <a:spcBef>
                <a:spcPts val="0"/>
              </a:spcBef>
              <a:spcAft>
                <a:spcPts val="0"/>
              </a:spcAft>
              <a:buSzPts val="1600"/>
              <a:buNone/>
            </a:pPr>
            <a:r>
              <a:rPr lang="en" sz="1800">
                <a:solidFill>
                  <a:srgbClr val="38761D"/>
                </a:solidFill>
                <a:latin typeface="Arial"/>
                <a:ea typeface="Arial"/>
                <a:cs typeface="Arial"/>
                <a:sym typeface="Arial"/>
              </a:rPr>
              <a:t>Depends On:</a:t>
            </a:r>
            <a:endParaRPr sz="1800">
              <a:solidFill>
                <a:srgbClr val="38761D"/>
              </a:solidFill>
              <a:latin typeface="Arial"/>
              <a:ea typeface="Arial"/>
              <a:cs typeface="Arial"/>
              <a:sym typeface="Arial"/>
            </a:endParaRPr>
          </a:p>
          <a:p>
            <a:pPr marL="457200" lvl="0" indent="-317500" algn="l" rtl="0">
              <a:lnSpc>
                <a:spcPct val="115000"/>
              </a:lnSpc>
              <a:spcBef>
                <a:spcPts val="0"/>
              </a:spcBef>
              <a:spcAft>
                <a:spcPts val="0"/>
              </a:spcAft>
              <a:buClr>
                <a:srgbClr val="000000"/>
              </a:buClr>
              <a:buSzPts val="1400"/>
              <a:buChar char="•"/>
            </a:pPr>
            <a:r>
              <a:rPr lang="en" sz="1400">
                <a:solidFill>
                  <a:srgbClr val="000000"/>
                </a:solidFill>
                <a:latin typeface="Arial"/>
                <a:ea typeface="Arial"/>
                <a:cs typeface="Arial"/>
                <a:sym typeface="Arial"/>
              </a:rPr>
              <a:t>Application Layer</a:t>
            </a:r>
            <a:endParaRPr sz="1400">
              <a:solidFill>
                <a:srgbClr val="000000"/>
              </a:solidFill>
              <a:latin typeface="Arial"/>
              <a:ea typeface="Arial"/>
              <a:cs typeface="Arial"/>
              <a:sym typeface="Arial"/>
            </a:endParaRPr>
          </a:p>
          <a:p>
            <a:pPr marL="457200" lvl="0" indent="-317500" algn="l" rtl="0">
              <a:lnSpc>
                <a:spcPct val="115000"/>
              </a:lnSpc>
              <a:spcBef>
                <a:spcPts val="0"/>
              </a:spcBef>
              <a:spcAft>
                <a:spcPts val="0"/>
              </a:spcAft>
              <a:buClr>
                <a:srgbClr val="000000"/>
              </a:buClr>
              <a:buSzPts val="1400"/>
              <a:buChar char="•"/>
            </a:pPr>
            <a:r>
              <a:rPr lang="en" sz="1400" b="1" i="1">
                <a:solidFill>
                  <a:srgbClr val="000000"/>
                </a:solidFill>
                <a:latin typeface="Arial"/>
                <a:ea typeface="Arial"/>
                <a:cs typeface="Arial"/>
                <a:sym typeface="Arial"/>
              </a:rPr>
              <a:t>(Relaxed)</a:t>
            </a:r>
            <a:r>
              <a:rPr lang="en" sz="1400">
                <a:solidFill>
                  <a:srgbClr val="000000"/>
                </a:solidFill>
                <a:latin typeface="Arial"/>
                <a:ea typeface="Arial"/>
                <a:cs typeface="Arial"/>
                <a:sym typeface="Arial"/>
              </a:rPr>
              <a:t> to directly access Domain Entities/Value Objects</a:t>
            </a:r>
            <a:endParaRPr sz="1400">
              <a:solidFill>
                <a:srgbClr val="000000"/>
              </a:solidFill>
              <a:latin typeface="Arial"/>
              <a:ea typeface="Arial"/>
              <a:cs typeface="Arial"/>
              <a:sym typeface="Arial"/>
            </a:endParaRPr>
          </a:p>
          <a:p>
            <a:pPr marL="0" lvl="0" indent="0" algn="l" rtl="0">
              <a:lnSpc>
                <a:spcPct val="115000"/>
              </a:lnSpc>
              <a:spcBef>
                <a:spcPts val="0"/>
              </a:spcBef>
              <a:spcAft>
                <a:spcPts val="0"/>
              </a:spcAft>
              <a:buSzPts val="1600"/>
              <a:buNone/>
            </a:pPr>
            <a:endParaRPr sz="1400">
              <a:solidFill>
                <a:srgbClr val="000000"/>
              </a:solidFill>
              <a:latin typeface="Arial"/>
              <a:ea typeface="Arial"/>
              <a:cs typeface="Arial"/>
              <a:sym typeface="Arial"/>
            </a:endParaRPr>
          </a:p>
          <a:p>
            <a:pPr marL="0" lvl="0" indent="0" algn="l" rtl="0">
              <a:lnSpc>
                <a:spcPct val="115000"/>
              </a:lnSpc>
              <a:spcBef>
                <a:spcPts val="0"/>
              </a:spcBef>
              <a:spcAft>
                <a:spcPts val="0"/>
              </a:spcAft>
              <a:buSzPts val="1600"/>
              <a:buNone/>
            </a:pPr>
            <a:endParaRPr sz="1400">
              <a:solidFill>
                <a:srgbClr val="000000"/>
              </a:solidFill>
              <a:latin typeface="Arial"/>
              <a:ea typeface="Arial"/>
              <a:cs typeface="Arial"/>
              <a:sym typeface="Arial"/>
            </a:endParaRPr>
          </a:p>
          <a:p>
            <a:pPr marL="342900" lvl="0" indent="-241300" algn="l" rtl="0">
              <a:lnSpc>
                <a:spcPct val="100000"/>
              </a:lnSpc>
              <a:spcBef>
                <a:spcPts val="0"/>
              </a:spcBef>
              <a:spcAft>
                <a:spcPts val="0"/>
              </a:spcAft>
              <a:buClr>
                <a:srgbClr val="181818"/>
              </a:buClr>
              <a:buSzPts val="1600"/>
              <a:buNone/>
            </a:pPr>
            <a:endParaRPr sz="1400">
              <a:latin typeface="Arial"/>
              <a:ea typeface="Arial"/>
              <a:cs typeface="Arial"/>
              <a:sym typeface="Arial"/>
            </a:endParaRPr>
          </a:p>
        </p:txBody>
      </p:sp>
      <p:sp>
        <p:nvSpPr>
          <p:cNvPr id="1441" name="Google Shape;1441;p125"/>
          <p:cNvSpPr txBox="1">
            <a:spLocks noGrp="1"/>
          </p:cNvSpPr>
          <p:nvPr>
            <p:ph type="sldNum" idx="12"/>
          </p:nvPr>
        </p:nvSpPr>
        <p:spPr>
          <a:xfrm>
            <a:off x="8158690" y="4828032"/>
            <a:ext cx="5250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125</a:t>
            </a:fld>
            <a:endParaRPr/>
          </a:p>
        </p:txBody>
      </p:sp>
      <p:sp>
        <p:nvSpPr>
          <p:cNvPr id="1442" name="Google Shape;1442;p125"/>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538C3F"/>
              </a:buClr>
              <a:buSzPts val="2000"/>
              <a:buFont typeface="Century Gothic"/>
              <a:buNone/>
            </a:pPr>
            <a:r>
              <a:rPr lang="en"/>
              <a:t>Presentation Layer</a:t>
            </a:r>
            <a:endParaRPr/>
          </a:p>
        </p:txBody>
      </p:sp>
      <p:sp>
        <p:nvSpPr>
          <p:cNvPr id="1443" name="Google Shape;1443;p125"/>
          <p:cNvSpPr txBox="1">
            <a:spLocks noGrp="1"/>
          </p:cNvSpPr>
          <p:nvPr>
            <p:ph type="body" idx="1"/>
          </p:nvPr>
        </p:nvSpPr>
        <p:spPr>
          <a:xfrm>
            <a:off x="4741475" y="985600"/>
            <a:ext cx="4112400" cy="3440400"/>
          </a:xfrm>
          <a:prstGeom prst="rect">
            <a:avLst/>
          </a:prstGeom>
          <a:noFill/>
          <a:ln>
            <a:noFill/>
          </a:ln>
        </p:spPr>
        <p:txBody>
          <a:bodyPr spcFirstLastPara="1" wrap="square" lIns="0" tIns="45700" rIns="0" bIns="45700" anchor="t" anchorCtr="0">
            <a:noAutofit/>
          </a:bodyPr>
          <a:lstStyle/>
          <a:p>
            <a:pPr marL="0" lvl="0" indent="0" algn="l" rtl="0">
              <a:lnSpc>
                <a:spcPct val="115000"/>
              </a:lnSpc>
              <a:spcBef>
                <a:spcPts val="0"/>
              </a:spcBef>
              <a:spcAft>
                <a:spcPts val="0"/>
              </a:spcAft>
              <a:buSzPts val="1600"/>
              <a:buNone/>
            </a:pPr>
            <a:r>
              <a:rPr lang="en" sz="1800">
                <a:solidFill>
                  <a:srgbClr val="38761D"/>
                </a:solidFill>
                <a:latin typeface="Arial"/>
                <a:ea typeface="Arial"/>
                <a:cs typeface="Arial"/>
                <a:sym typeface="Arial"/>
              </a:rPr>
              <a:t>Concerned With:</a:t>
            </a:r>
            <a:endParaRPr sz="1800">
              <a:solidFill>
                <a:srgbClr val="38761D"/>
              </a:solidFill>
              <a:latin typeface="Arial"/>
              <a:ea typeface="Arial"/>
              <a:cs typeface="Arial"/>
              <a:sym typeface="Arial"/>
            </a:endParaRPr>
          </a:p>
          <a:p>
            <a:pPr marL="457200" lvl="0" indent="-317500" algn="l" rtl="0">
              <a:lnSpc>
                <a:spcPct val="115000"/>
              </a:lnSpc>
              <a:spcBef>
                <a:spcPts val="0"/>
              </a:spcBef>
              <a:spcAft>
                <a:spcPts val="0"/>
              </a:spcAft>
              <a:buClr>
                <a:srgbClr val="000000"/>
              </a:buClr>
              <a:buSzPts val="1400"/>
              <a:buChar char="•"/>
            </a:pPr>
            <a:r>
              <a:rPr lang="en" sz="1400">
                <a:solidFill>
                  <a:srgbClr val="000000"/>
                </a:solidFill>
                <a:latin typeface="Arial"/>
                <a:ea typeface="Arial"/>
                <a:cs typeface="Arial"/>
                <a:sym typeface="Arial"/>
              </a:rPr>
              <a:t>Technical details of “web services”</a:t>
            </a:r>
            <a:endParaRPr sz="1400">
              <a:solidFill>
                <a:srgbClr val="000000"/>
              </a:solidFill>
              <a:latin typeface="Arial"/>
              <a:ea typeface="Arial"/>
              <a:cs typeface="Arial"/>
              <a:sym typeface="Arial"/>
            </a:endParaRPr>
          </a:p>
          <a:p>
            <a:pPr marL="457200" lvl="0" indent="-317500" algn="l" rtl="0">
              <a:lnSpc>
                <a:spcPct val="115000"/>
              </a:lnSpc>
              <a:spcBef>
                <a:spcPts val="0"/>
              </a:spcBef>
              <a:spcAft>
                <a:spcPts val="0"/>
              </a:spcAft>
              <a:buClr>
                <a:srgbClr val="000000"/>
              </a:buClr>
              <a:buSzPts val="1400"/>
              <a:buChar char="•"/>
            </a:pPr>
            <a:r>
              <a:rPr lang="en" sz="1400">
                <a:solidFill>
                  <a:srgbClr val="000000"/>
                </a:solidFill>
                <a:latin typeface="Arial"/>
                <a:ea typeface="Arial"/>
                <a:cs typeface="Arial"/>
                <a:sym typeface="Arial"/>
              </a:rPr>
              <a:t>Receiving HTTP request contracts</a:t>
            </a:r>
            <a:endParaRPr sz="1400">
              <a:solidFill>
                <a:srgbClr val="000000"/>
              </a:solidFill>
              <a:latin typeface="Arial"/>
              <a:ea typeface="Arial"/>
              <a:cs typeface="Arial"/>
              <a:sym typeface="Arial"/>
            </a:endParaRPr>
          </a:p>
          <a:p>
            <a:pPr marL="457200" lvl="0" indent="-317500" algn="l" rtl="0">
              <a:lnSpc>
                <a:spcPct val="115000"/>
              </a:lnSpc>
              <a:spcBef>
                <a:spcPts val="0"/>
              </a:spcBef>
              <a:spcAft>
                <a:spcPts val="0"/>
              </a:spcAft>
              <a:buClr>
                <a:srgbClr val="000000"/>
              </a:buClr>
              <a:buSzPts val="1400"/>
              <a:buChar char="•"/>
            </a:pPr>
            <a:r>
              <a:rPr lang="en" sz="1400">
                <a:solidFill>
                  <a:srgbClr val="000000"/>
                </a:solidFill>
                <a:latin typeface="Arial"/>
                <a:ea typeface="Arial"/>
                <a:cs typeface="Arial"/>
                <a:sym typeface="Arial"/>
              </a:rPr>
              <a:t>Translating between Application Layer </a:t>
            </a:r>
            <a:endParaRPr sz="1400">
              <a:solidFill>
                <a:srgbClr val="000000"/>
              </a:solidFill>
              <a:latin typeface="Arial"/>
              <a:ea typeface="Arial"/>
              <a:cs typeface="Arial"/>
              <a:sym typeface="Arial"/>
            </a:endParaRPr>
          </a:p>
          <a:p>
            <a:pPr marL="457200" lvl="0" indent="-317500" algn="l" rtl="0">
              <a:lnSpc>
                <a:spcPct val="115000"/>
              </a:lnSpc>
              <a:spcBef>
                <a:spcPts val="0"/>
              </a:spcBef>
              <a:spcAft>
                <a:spcPts val="0"/>
              </a:spcAft>
              <a:buClr>
                <a:srgbClr val="000000"/>
              </a:buClr>
              <a:buSzPts val="1400"/>
              <a:buChar char="•"/>
            </a:pPr>
            <a:r>
              <a:rPr lang="en" sz="1400">
                <a:solidFill>
                  <a:srgbClr val="000000"/>
                </a:solidFill>
                <a:latin typeface="Arial"/>
                <a:ea typeface="Arial"/>
                <a:cs typeface="Arial"/>
                <a:sym typeface="Arial"/>
              </a:rPr>
              <a:t>Returning response contracts</a:t>
            </a:r>
            <a:endParaRPr sz="1400">
              <a:solidFill>
                <a:srgbClr val="000000"/>
              </a:solidFill>
              <a:latin typeface="Arial"/>
              <a:ea typeface="Arial"/>
              <a:cs typeface="Arial"/>
              <a:sym typeface="Arial"/>
            </a:endParaRPr>
          </a:p>
          <a:p>
            <a:pPr marL="457200" lvl="0" indent="-317500" algn="l" rtl="0">
              <a:lnSpc>
                <a:spcPct val="115000"/>
              </a:lnSpc>
              <a:spcBef>
                <a:spcPts val="0"/>
              </a:spcBef>
              <a:spcAft>
                <a:spcPts val="0"/>
              </a:spcAft>
              <a:buClr>
                <a:srgbClr val="000000"/>
              </a:buClr>
              <a:buSzPts val="1400"/>
              <a:buChar char="•"/>
            </a:pPr>
            <a:r>
              <a:rPr lang="en" sz="1400">
                <a:solidFill>
                  <a:srgbClr val="000000"/>
                </a:solidFill>
                <a:latin typeface="Arial"/>
                <a:ea typeface="Arial"/>
                <a:cs typeface="Arial"/>
                <a:sym typeface="Arial"/>
              </a:rPr>
              <a:t>Returning HTTP status codes</a:t>
            </a:r>
            <a:endParaRPr sz="1400">
              <a:solidFill>
                <a:srgbClr val="000000"/>
              </a:solidFill>
              <a:latin typeface="Arial"/>
              <a:ea typeface="Arial"/>
              <a:cs typeface="Arial"/>
              <a:sym typeface="Arial"/>
            </a:endParaRPr>
          </a:p>
          <a:p>
            <a:pPr marL="457200" lvl="0" indent="-317500" algn="l" rtl="0">
              <a:lnSpc>
                <a:spcPct val="115000"/>
              </a:lnSpc>
              <a:spcBef>
                <a:spcPts val="0"/>
              </a:spcBef>
              <a:spcAft>
                <a:spcPts val="0"/>
              </a:spcAft>
              <a:buClr>
                <a:srgbClr val="000000"/>
              </a:buClr>
              <a:buSzPts val="1400"/>
              <a:buChar char="•"/>
            </a:pPr>
            <a:r>
              <a:rPr lang="en" sz="1400">
                <a:solidFill>
                  <a:srgbClr val="000000"/>
                </a:solidFill>
                <a:latin typeface="Arial"/>
                <a:ea typeface="Arial"/>
                <a:cs typeface="Arial"/>
                <a:sym typeface="Arial"/>
              </a:rPr>
              <a:t>Web service versioning</a:t>
            </a:r>
            <a:endParaRPr sz="1400">
              <a:solidFill>
                <a:srgbClr val="000000"/>
              </a:solidFill>
              <a:latin typeface="Arial"/>
              <a:ea typeface="Arial"/>
              <a:cs typeface="Arial"/>
              <a:sym typeface="Arial"/>
            </a:endParaRPr>
          </a:p>
          <a:p>
            <a:pPr marL="0" lvl="0" indent="0" algn="l" rtl="0">
              <a:lnSpc>
                <a:spcPct val="115000"/>
              </a:lnSpc>
              <a:spcBef>
                <a:spcPts val="0"/>
              </a:spcBef>
              <a:spcAft>
                <a:spcPts val="0"/>
              </a:spcAft>
              <a:buSzPts val="1600"/>
              <a:buNone/>
            </a:pPr>
            <a:endParaRPr sz="1400">
              <a:solidFill>
                <a:srgbClr val="000000"/>
              </a:solidFill>
              <a:latin typeface="Arial"/>
              <a:ea typeface="Arial"/>
              <a:cs typeface="Arial"/>
              <a:sym typeface="Arial"/>
            </a:endParaRPr>
          </a:p>
          <a:p>
            <a:pPr marL="0" lvl="0" indent="0" algn="l" rtl="0">
              <a:lnSpc>
                <a:spcPct val="115000"/>
              </a:lnSpc>
              <a:spcBef>
                <a:spcPts val="0"/>
              </a:spcBef>
              <a:spcAft>
                <a:spcPts val="0"/>
              </a:spcAft>
              <a:buSzPts val="1600"/>
              <a:buNone/>
            </a:pPr>
            <a:r>
              <a:rPr lang="en" sz="1800">
                <a:solidFill>
                  <a:srgbClr val="38761D"/>
                </a:solidFill>
                <a:latin typeface="Arial"/>
                <a:ea typeface="Arial"/>
                <a:cs typeface="Arial"/>
                <a:sym typeface="Arial"/>
              </a:rPr>
              <a:t>Example Packages / Classes:</a:t>
            </a:r>
            <a:endParaRPr sz="1400">
              <a:solidFill>
                <a:srgbClr val="000000"/>
              </a:solidFill>
              <a:latin typeface="Arial"/>
              <a:ea typeface="Arial"/>
              <a:cs typeface="Arial"/>
              <a:sym typeface="Arial"/>
            </a:endParaRPr>
          </a:p>
          <a:p>
            <a:pPr marL="0" lvl="0" indent="0" algn="l" rtl="0">
              <a:lnSpc>
                <a:spcPct val="115000"/>
              </a:lnSpc>
              <a:spcBef>
                <a:spcPts val="0"/>
              </a:spcBef>
              <a:spcAft>
                <a:spcPts val="0"/>
              </a:spcAft>
              <a:buSzPts val="1600"/>
              <a:buNone/>
            </a:pPr>
            <a:r>
              <a:rPr lang="en" sz="1000">
                <a:solidFill>
                  <a:srgbClr val="000000"/>
                </a:solidFill>
                <a:latin typeface="Courier New"/>
                <a:ea typeface="Courier New"/>
                <a:cs typeface="Courier New"/>
                <a:sym typeface="Courier New"/>
              </a:rPr>
              <a:t>com.fg.staff.teacher.api.TeacherController</a:t>
            </a:r>
            <a:endParaRPr sz="1000">
              <a:solidFill>
                <a:srgbClr val="000000"/>
              </a:solidFill>
              <a:latin typeface="Courier New"/>
              <a:ea typeface="Courier New"/>
              <a:cs typeface="Courier New"/>
              <a:sym typeface="Courier New"/>
            </a:endParaRPr>
          </a:p>
          <a:p>
            <a:pPr marL="0" lvl="0" indent="0" algn="l" rtl="0">
              <a:lnSpc>
                <a:spcPct val="115000"/>
              </a:lnSpc>
              <a:spcBef>
                <a:spcPts val="0"/>
              </a:spcBef>
              <a:spcAft>
                <a:spcPts val="0"/>
              </a:spcAft>
              <a:buSzPts val="1600"/>
              <a:buNone/>
            </a:pPr>
            <a:r>
              <a:rPr lang="en" sz="1000">
                <a:solidFill>
                  <a:srgbClr val="000000"/>
                </a:solidFill>
                <a:latin typeface="Courier New"/>
                <a:ea typeface="Courier New"/>
                <a:cs typeface="Courier New"/>
                <a:sym typeface="Courier New"/>
              </a:rPr>
              <a:t>com.fg.staff.teacher.api.TeacherTranslator</a:t>
            </a:r>
            <a:endParaRPr sz="1000">
              <a:solidFill>
                <a:srgbClr val="000000"/>
              </a:solidFill>
              <a:latin typeface="Courier New"/>
              <a:ea typeface="Courier New"/>
              <a:cs typeface="Courier New"/>
              <a:sym typeface="Courier New"/>
            </a:endParaRPr>
          </a:p>
          <a:p>
            <a:pPr marL="0" lvl="0" indent="0" algn="l" rtl="0">
              <a:lnSpc>
                <a:spcPct val="115000"/>
              </a:lnSpc>
              <a:spcBef>
                <a:spcPts val="0"/>
              </a:spcBef>
              <a:spcAft>
                <a:spcPts val="0"/>
              </a:spcAft>
              <a:buSzPts val="1600"/>
              <a:buNone/>
            </a:pPr>
            <a:r>
              <a:rPr lang="en" sz="1000">
                <a:solidFill>
                  <a:srgbClr val="000000"/>
                </a:solidFill>
                <a:latin typeface="Courier New"/>
                <a:ea typeface="Courier New"/>
                <a:cs typeface="Courier New"/>
                <a:sym typeface="Courier New"/>
              </a:rPr>
              <a:t>com.fg.staff.teacher.api.contract.CreateTeacherCmd</a:t>
            </a:r>
            <a:endParaRPr sz="1000">
              <a:solidFill>
                <a:srgbClr val="000000"/>
              </a:solidFill>
              <a:latin typeface="Courier New"/>
              <a:ea typeface="Courier New"/>
              <a:cs typeface="Courier New"/>
              <a:sym typeface="Courier New"/>
            </a:endParaRPr>
          </a:p>
          <a:p>
            <a:pPr marL="0" lvl="0" indent="0" algn="l" rtl="0">
              <a:lnSpc>
                <a:spcPct val="115000"/>
              </a:lnSpc>
              <a:spcBef>
                <a:spcPts val="0"/>
              </a:spcBef>
              <a:spcAft>
                <a:spcPts val="0"/>
              </a:spcAft>
              <a:buSzPts val="1600"/>
              <a:buNone/>
            </a:pPr>
            <a:r>
              <a:rPr lang="en" sz="1000">
                <a:solidFill>
                  <a:srgbClr val="000000"/>
                </a:solidFill>
                <a:latin typeface="Courier New"/>
                <a:ea typeface="Courier New"/>
                <a:cs typeface="Courier New"/>
                <a:sym typeface="Courier New"/>
              </a:rPr>
              <a:t>com.fg.staff.teacher.api.contract.TeacherData</a:t>
            </a:r>
            <a:endParaRPr sz="1000">
              <a:solidFill>
                <a:srgbClr val="000000"/>
              </a:solidFill>
              <a:latin typeface="Courier New"/>
              <a:ea typeface="Courier New"/>
              <a:cs typeface="Courier New"/>
              <a:sym typeface="Courier New"/>
            </a:endParaRPr>
          </a:p>
          <a:p>
            <a:pPr marL="0" lvl="0" indent="0" algn="l" rtl="0">
              <a:lnSpc>
                <a:spcPct val="115000"/>
              </a:lnSpc>
              <a:spcBef>
                <a:spcPts val="0"/>
              </a:spcBef>
              <a:spcAft>
                <a:spcPts val="0"/>
              </a:spcAft>
              <a:buSzPts val="1600"/>
              <a:buNone/>
            </a:pPr>
            <a:endParaRPr sz="1400">
              <a:solidFill>
                <a:srgbClr val="000000"/>
              </a:solidFill>
              <a:latin typeface="Arial"/>
              <a:ea typeface="Arial"/>
              <a:cs typeface="Arial"/>
              <a:sym typeface="Arial"/>
            </a:endParaRPr>
          </a:p>
          <a:p>
            <a:pPr marL="0" lvl="0" indent="0" algn="l" rtl="0">
              <a:lnSpc>
                <a:spcPct val="115000"/>
              </a:lnSpc>
              <a:spcBef>
                <a:spcPts val="0"/>
              </a:spcBef>
              <a:spcAft>
                <a:spcPts val="0"/>
              </a:spcAft>
              <a:buSzPts val="1600"/>
              <a:buNone/>
            </a:pPr>
            <a:endParaRPr sz="1400">
              <a:solidFill>
                <a:srgbClr val="000000"/>
              </a:solidFill>
              <a:latin typeface="Arial"/>
              <a:ea typeface="Arial"/>
              <a:cs typeface="Arial"/>
              <a:sym typeface="Arial"/>
            </a:endParaRPr>
          </a:p>
          <a:p>
            <a:pPr marL="0" lvl="0" indent="0" algn="l" rtl="0">
              <a:lnSpc>
                <a:spcPct val="115000"/>
              </a:lnSpc>
              <a:spcBef>
                <a:spcPts val="0"/>
              </a:spcBef>
              <a:spcAft>
                <a:spcPts val="0"/>
              </a:spcAft>
              <a:buSzPts val="1600"/>
              <a:buNone/>
            </a:pPr>
            <a:endParaRPr sz="1400">
              <a:solidFill>
                <a:srgbClr val="000000"/>
              </a:solidFill>
              <a:latin typeface="Arial"/>
              <a:ea typeface="Arial"/>
              <a:cs typeface="Arial"/>
              <a:sym typeface="Arial"/>
            </a:endParaRPr>
          </a:p>
          <a:p>
            <a:pPr marL="0" lvl="0" indent="0" algn="l" rtl="0">
              <a:lnSpc>
                <a:spcPct val="115000"/>
              </a:lnSpc>
              <a:spcBef>
                <a:spcPts val="0"/>
              </a:spcBef>
              <a:spcAft>
                <a:spcPts val="0"/>
              </a:spcAft>
              <a:buSzPts val="1600"/>
              <a:buNone/>
            </a:pPr>
            <a:endParaRPr sz="1400">
              <a:solidFill>
                <a:srgbClr val="000000"/>
              </a:solidFill>
              <a:latin typeface="Arial"/>
              <a:ea typeface="Arial"/>
              <a:cs typeface="Arial"/>
              <a:sym typeface="Arial"/>
            </a:endParaRPr>
          </a:p>
          <a:p>
            <a:pPr marL="0" lvl="0" indent="0" algn="l" rtl="0">
              <a:lnSpc>
                <a:spcPct val="115000"/>
              </a:lnSpc>
              <a:spcBef>
                <a:spcPts val="0"/>
              </a:spcBef>
              <a:spcAft>
                <a:spcPts val="0"/>
              </a:spcAft>
              <a:buSzPts val="1600"/>
              <a:buNone/>
            </a:pPr>
            <a:endParaRPr sz="1400">
              <a:solidFill>
                <a:srgbClr val="000000"/>
              </a:solidFill>
              <a:latin typeface="Arial"/>
              <a:ea typeface="Arial"/>
              <a:cs typeface="Arial"/>
              <a:sym typeface="Arial"/>
            </a:endParaRPr>
          </a:p>
          <a:p>
            <a:pPr marL="0" lvl="0" indent="0" algn="l" rtl="0">
              <a:lnSpc>
                <a:spcPct val="115000"/>
              </a:lnSpc>
              <a:spcBef>
                <a:spcPts val="0"/>
              </a:spcBef>
              <a:spcAft>
                <a:spcPts val="0"/>
              </a:spcAft>
              <a:buSzPts val="1600"/>
              <a:buNone/>
            </a:pPr>
            <a:endParaRPr sz="1400"/>
          </a:p>
        </p:txBody>
      </p:sp>
      <p:sp>
        <p:nvSpPr>
          <p:cNvPr id="1444" name="Google Shape;1444;p125"/>
          <p:cNvSpPr txBox="1"/>
          <p:nvPr/>
        </p:nvSpPr>
        <p:spPr>
          <a:xfrm>
            <a:off x="358600" y="597000"/>
            <a:ext cx="8338200" cy="37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The exposed aspect of your application/bounded context</a:t>
            </a:r>
            <a:endParaRPr sz="1800" b="0" i="0" u="none" strike="noStrike" cap="none">
              <a:solidFill>
                <a:srgbClr val="000000"/>
              </a:solidFill>
              <a:latin typeface="Arial"/>
              <a:ea typeface="Arial"/>
              <a:cs typeface="Arial"/>
              <a:sym typeface="Arial"/>
            </a:endParaRPr>
          </a:p>
        </p:txBody>
      </p:sp>
      <p:sp>
        <p:nvSpPr>
          <p:cNvPr id="1445" name="Google Shape;1445;p125"/>
          <p:cNvSpPr txBox="1"/>
          <p:nvPr/>
        </p:nvSpPr>
        <p:spPr>
          <a:xfrm>
            <a:off x="358600" y="3699950"/>
            <a:ext cx="3261600" cy="773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800"/>
              <a:buFont typeface="Arial"/>
              <a:buNone/>
            </a:pPr>
            <a:r>
              <a:rPr lang="en" sz="1800" b="0" i="0" u="none" strike="noStrike" cap="none">
                <a:solidFill>
                  <a:srgbClr val="FF0000"/>
                </a:solidFill>
                <a:latin typeface="Arial"/>
                <a:ea typeface="Arial"/>
                <a:cs typeface="Arial"/>
                <a:sym typeface="Arial"/>
              </a:rPr>
              <a:t>Does NOT Contain:</a:t>
            </a:r>
            <a:r>
              <a:rPr lang="en" sz="1800" b="0" i="0" u="none" strike="noStrike" cap="none">
                <a:solidFill>
                  <a:srgbClr val="38761D"/>
                </a:solidFill>
                <a:latin typeface="Arial"/>
                <a:ea typeface="Arial"/>
                <a:cs typeface="Arial"/>
                <a:sym typeface="Arial"/>
              </a:rPr>
              <a:t>  </a:t>
            </a:r>
            <a:r>
              <a:rPr lang="en" sz="1400" b="0" i="0" u="none" strike="noStrike" cap="none">
                <a:solidFill>
                  <a:srgbClr val="000000"/>
                </a:solidFill>
                <a:latin typeface="Arial"/>
                <a:ea typeface="Arial"/>
                <a:cs typeface="Arial"/>
                <a:sym typeface="Arial"/>
              </a:rPr>
              <a:t>Business Logic / Rules</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45"/>
                                        </p:tgtEl>
                                        <p:attrNameLst>
                                          <p:attrName>style.visibility</p:attrName>
                                        </p:attrNameLst>
                                      </p:cBhvr>
                                      <p:to>
                                        <p:strVal val="visible"/>
                                      </p:to>
                                    </p:set>
                                    <p:animEffect transition="in" filter="fade">
                                      <p:cBhvr>
                                        <p:cTn id="7" dur="1000"/>
                                        <p:tgtEl>
                                          <p:spTgt spid="1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cxnSp>
        <p:nvCxnSpPr>
          <p:cNvPr id="1450" name="Google Shape;1450;p126"/>
          <p:cNvCxnSpPr/>
          <p:nvPr/>
        </p:nvCxnSpPr>
        <p:spPr>
          <a:xfrm>
            <a:off x="1154200" y="3081200"/>
            <a:ext cx="6969900" cy="11400"/>
          </a:xfrm>
          <a:prstGeom prst="straightConnector1">
            <a:avLst/>
          </a:prstGeom>
          <a:noFill/>
          <a:ln w="28575" cap="flat" cmpd="sng">
            <a:solidFill>
              <a:schemeClr val="dk2"/>
            </a:solidFill>
            <a:prstDash val="dot"/>
            <a:round/>
            <a:headEnd type="none" w="sm" len="sm"/>
            <a:tailEnd type="none" w="sm" len="sm"/>
          </a:ln>
        </p:spPr>
      </p:cxnSp>
      <p:sp>
        <p:nvSpPr>
          <p:cNvPr id="1451" name="Google Shape;1451;p126"/>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2000"/>
              <a:buNone/>
            </a:pPr>
            <a:r>
              <a:rPr lang="en"/>
              <a:t>Presentation Layer</a:t>
            </a:r>
            <a:endParaRPr/>
          </a:p>
        </p:txBody>
      </p:sp>
      <p:sp>
        <p:nvSpPr>
          <p:cNvPr id="1452" name="Google Shape;1452;p126"/>
          <p:cNvSpPr/>
          <p:nvPr/>
        </p:nvSpPr>
        <p:spPr>
          <a:xfrm>
            <a:off x="2661425" y="2232850"/>
            <a:ext cx="3549300" cy="5970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REST Controllers</a:t>
            </a:r>
            <a:endParaRPr sz="1400" b="0" i="0" u="none" strike="noStrike" cap="none">
              <a:solidFill>
                <a:srgbClr val="000000"/>
              </a:solidFill>
              <a:latin typeface="Arial"/>
              <a:ea typeface="Arial"/>
              <a:cs typeface="Arial"/>
              <a:sym typeface="Arial"/>
            </a:endParaRPr>
          </a:p>
        </p:txBody>
      </p:sp>
      <p:sp>
        <p:nvSpPr>
          <p:cNvPr id="1453" name="Google Shape;1453;p126"/>
          <p:cNvSpPr/>
          <p:nvPr/>
        </p:nvSpPr>
        <p:spPr>
          <a:xfrm>
            <a:off x="2679088" y="1332663"/>
            <a:ext cx="1645800" cy="6858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Incoming Contracts (POJOs)</a:t>
            </a:r>
            <a:endParaRPr sz="1200" b="0" i="0" u="none" strike="noStrike" cap="none">
              <a:solidFill>
                <a:srgbClr val="000000"/>
              </a:solidFill>
              <a:latin typeface="Arial"/>
              <a:ea typeface="Arial"/>
              <a:cs typeface="Arial"/>
              <a:sym typeface="Arial"/>
            </a:endParaRPr>
          </a:p>
        </p:txBody>
      </p:sp>
      <p:sp>
        <p:nvSpPr>
          <p:cNvPr id="1454" name="Google Shape;1454;p126"/>
          <p:cNvSpPr/>
          <p:nvPr/>
        </p:nvSpPr>
        <p:spPr>
          <a:xfrm>
            <a:off x="4565063" y="1332650"/>
            <a:ext cx="1645800" cy="6858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Outgoing Contracts (POJOs)</a:t>
            </a:r>
            <a:endParaRPr sz="1200" b="0" i="0" u="none" strike="noStrike" cap="none">
              <a:solidFill>
                <a:srgbClr val="000000"/>
              </a:solidFill>
              <a:latin typeface="Arial"/>
              <a:ea typeface="Arial"/>
              <a:cs typeface="Arial"/>
              <a:sym typeface="Arial"/>
            </a:endParaRPr>
          </a:p>
        </p:txBody>
      </p:sp>
      <p:sp>
        <p:nvSpPr>
          <p:cNvPr id="1455" name="Google Shape;1455;p126"/>
          <p:cNvSpPr/>
          <p:nvPr/>
        </p:nvSpPr>
        <p:spPr>
          <a:xfrm>
            <a:off x="845113" y="2309038"/>
            <a:ext cx="1645800" cy="411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Translator</a:t>
            </a:r>
            <a:endParaRPr sz="1200" b="0" i="0" u="none" strike="noStrike" cap="none">
              <a:solidFill>
                <a:srgbClr val="000000"/>
              </a:solidFill>
              <a:latin typeface="Arial"/>
              <a:ea typeface="Arial"/>
              <a:cs typeface="Arial"/>
              <a:sym typeface="Arial"/>
            </a:endParaRPr>
          </a:p>
        </p:txBody>
      </p:sp>
      <p:sp>
        <p:nvSpPr>
          <p:cNvPr id="1456" name="Google Shape;1456;p126"/>
          <p:cNvSpPr/>
          <p:nvPr/>
        </p:nvSpPr>
        <p:spPr>
          <a:xfrm>
            <a:off x="6381213" y="2309050"/>
            <a:ext cx="1645800" cy="411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Translator</a:t>
            </a:r>
            <a:endParaRPr sz="1200" b="0" i="0" u="none" strike="noStrike" cap="none">
              <a:solidFill>
                <a:srgbClr val="000000"/>
              </a:solidFill>
              <a:latin typeface="Arial"/>
              <a:ea typeface="Arial"/>
              <a:cs typeface="Arial"/>
              <a:sym typeface="Arial"/>
            </a:endParaRPr>
          </a:p>
        </p:txBody>
      </p:sp>
      <p:sp>
        <p:nvSpPr>
          <p:cNvPr id="1457" name="Google Shape;1457;p126"/>
          <p:cNvSpPr/>
          <p:nvPr/>
        </p:nvSpPr>
        <p:spPr>
          <a:xfrm>
            <a:off x="3659638" y="417725"/>
            <a:ext cx="1645800" cy="4116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Client</a:t>
            </a:r>
            <a:endParaRPr sz="1200" b="0" i="0" u="none" strike="noStrike" cap="none">
              <a:solidFill>
                <a:srgbClr val="000000"/>
              </a:solidFill>
              <a:latin typeface="Arial"/>
              <a:ea typeface="Arial"/>
              <a:cs typeface="Arial"/>
              <a:sym typeface="Arial"/>
            </a:endParaRPr>
          </a:p>
        </p:txBody>
      </p:sp>
      <p:sp>
        <p:nvSpPr>
          <p:cNvPr id="1458" name="Google Shape;1458;p126"/>
          <p:cNvSpPr/>
          <p:nvPr/>
        </p:nvSpPr>
        <p:spPr>
          <a:xfrm>
            <a:off x="2661425" y="4151525"/>
            <a:ext cx="3563100" cy="5028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Application Layer</a:t>
            </a:r>
            <a:endParaRPr sz="1200" b="0" i="0" u="none" strike="noStrike" cap="none">
              <a:solidFill>
                <a:srgbClr val="000000"/>
              </a:solidFill>
              <a:latin typeface="Arial"/>
              <a:ea typeface="Arial"/>
              <a:cs typeface="Arial"/>
              <a:sym typeface="Arial"/>
            </a:endParaRPr>
          </a:p>
        </p:txBody>
      </p:sp>
      <p:cxnSp>
        <p:nvCxnSpPr>
          <p:cNvPr id="1459" name="Google Shape;1459;p126"/>
          <p:cNvCxnSpPr/>
          <p:nvPr/>
        </p:nvCxnSpPr>
        <p:spPr>
          <a:xfrm flipH="1">
            <a:off x="3888438" y="850263"/>
            <a:ext cx="11400" cy="489600"/>
          </a:xfrm>
          <a:prstGeom prst="straightConnector1">
            <a:avLst/>
          </a:prstGeom>
          <a:noFill/>
          <a:ln w="38100" cap="flat" cmpd="sng">
            <a:solidFill>
              <a:schemeClr val="dk2"/>
            </a:solidFill>
            <a:prstDash val="solid"/>
            <a:round/>
            <a:headEnd type="none" w="sm" len="sm"/>
            <a:tailEnd type="triangle" w="med" len="med"/>
          </a:ln>
        </p:spPr>
      </p:cxnSp>
      <p:cxnSp>
        <p:nvCxnSpPr>
          <p:cNvPr id="1460" name="Google Shape;1460;p126"/>
          <p:cNvCxnSpPr>
            <a:stCxn id="1455" idx="3"/>
            <a:endCxn id="1461" idx="0"/>
          </p:cNvCxnSpPr>
          <p:nvPr/>
        </p:nvCxnSpPr>
        <p:spPr>
          <a:xfrm>
            <a:off x="2490913" y="2514838"/>
            <a:ext cx="993300" cy="742500"/>
          </a:xfrm>
          <a:prstGeom prst="straightConnector1">
            <a:avLst/>
          </a:prstGeom>
          <a:noFill/>
          <a:ln w="38100" cap="flat" cmpd="sng">
            <a:solidFill>
              <a:schemeClr val="dk2"/>
            </a:solidFill>
            <a:prstDash val="solid"/>
            <a:round/>
            <a:headEnd type="none" w="sm" len="sm"/>
            <a:tailEnd type="triangle" w="med" len="med"/>
          </a:ln>
        </p:spPr>
      </p:cxnSp>
      <p:sp>
        <p:nvSpPr>
          <p:cNvPr id="1461" name="Google Shape;1461;p126"/>
          <p:cNvSpPr/>
          <p:nvPr/>
        </p:nvSpPr>
        <p:spPr>
          <a:xfrm>
            <a:off x="2661413" y="3257213"/>
            <a:ext cx="1645800" cy="5028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Command</a:t>
            </a:r>
            <a:endParaRPr sz="1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(POJO)</a:t>
            </a:r>
            <a:endParaRPr sz="1200" b="0" i="0" u="none" strike="noStrike" cap="none">
              <a:solidFill>
                <a:srgbClr val="000000"/>
              </a:solidFill>
              <a:latin typeface="Arial"/>
              <a:ea typeface="Arial"/>
              <a:cs typeface="Arial"/>
              <a:sym typeface="Arial"/>
            </a:endParaRPr>
          </a:p>
        </p:txBody>
      </p:sp>
      <p:sp>
        <p:nvSpPr>
          <p:cNvPr id="1462" name="Google Shape;1462;p126"/>
          <p:cNvSpPr/>
          <p:nvPr/>
        </p:nvSpPr>
        <p:spPr>
          <a:xfrm>
            <a:off x="4565063" y="3257213"/>
            <a:ext cx="1645800" cy="5028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Result</a:t>
            </a:r>
            <a:endParaRPr sz="1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(POJO)</a:t>
            </a:r>
            <a:endParaRPr sz="1200" b="0" i="0" u="none" strike="noStrike" cap="none">
              <a:solidFill>
                <a:srgbClr val="000000"/>
              </a:solidFill>
              <a:latin typeface="Arial"/>
              <a:ea typeface="Arial"/>
              <a:cs typeface="Arial"/>
              <a:sym typeface="Arial"/>
            </a:endParaRPr>
          </a:p>
        </p:txBody>
      </p:sp>
      <p:cxnSp>
        <p:nvCxnSpPr>
          <p:cNvPr id="1463" name="Google Shape;1463;p126"/>
          <p:cNvCxnSpPr/>
          <p:nvPr/>
        </p:nvCxnSpPr>
        <p:spPr>
          <a:xfrm rot="10800000" flipH="1">
            <a:off x="4975400" y="850400"/>
            <a:ext cx="6900" cy="478200"/>
          </a:xfrm>
          <a:prstGeom prst="straightConnector1">
            <a:avLst/>
          </a:prstGeom>
          <a:noFill/>
          <a:ln w="38100" cap="flat" cmpd="sng">
            <a:solidFill>
              <a:schemeClr val="dk2"/>
            </a:solidFill>
            <a:prstDash val="solid"/>
            <a:round/>
            <a:headEnd type="none" w="sm" len="sm"/>
            <a:tailEnd type="triangle" w="med" len="med"/>
          </a:ln>
        </p:spPr>
      </p:cxnSp>
      <p:cxnSp>
        <p:nvCxnSpPr>
          <p:cNvPr id="1464" name="Google Shape;1464;p126"/>
          <p:cNvCxnSpPr>
            <a:stCxn id="1461" idx="2"/>
          </p:cNvCxnSpPr>
          <p:nvPr/>
        </p:nvCxnSpPr>
        <p:spPr>
          <a:xfrm>
            <a:off x="3484313" y="3760013"/>
            <a:ext cx="600" cy="363900"/>
          </a:xfrm>
          <a:prstGeom prst="straightConnector1">
            <a:avLst/>
          </a:prstGeom>
          <a:noFill/>
          <a:ln w="38100" cap="flat" cmpd="sng">
            <a:solidFill>
              <a:schemeClr val="dk2"/>
            </a:solidFill>
            <a:prstDash val="solid"/>
            <a:round/>
            <a:headEnd type="none" w="sm" len="sm"/>
            <a:tailEnd type="triangle" w="med" len="med"/>
          </a:ln>
        </p:spPr>
      </p:cxnSp>
      <p:cxnSp>
        <p:nvCxnSpPr>
          <p:cNvPr id="1465" name="Google Shape;1465;p126"/>
          <p:cNvCxnSpPr>
            <a:endCxn id="1462" idx="2"/>
          </p:cNvCxnSpPr>
          <p:nvPr/>
        </p:nvCxnSpPr>
        <p:spPr>
          <a:xfrm rot="10800000" flipH="1">
            <a:off x="5384663" y="3760013"/>
            <a:ext cx="3300" cy="358800"/>
          </a:xfrm>
          <a:prstGeom prst="straightConnector1">
            <a:avLst/>
          </a:prstGeom>
          <a:noFill/>
          <a:ln w="38100" cap="flat" cmpd="sng">
            <a:solidFill>
              <a:schemeClr val="dk2"/>
            </a:solidFill>
            <a:prstDash val="solid"/>
            <a:round/>
            <a:headEnd type="none" w="sm" len="sm"/>
            <a:tailEnd type="triangle" w="med" len="med"/>
          </a:ln>
        </p:spPr>
      </p:cxnSp>
      <p:cxnSp>
        <p:nvCxnSpPr>
          <p:cNvPr id="1466" name="Google Shape;1466;p126"/>
          <p:cNvCxnSpPr>
            <a:stCxn id="1456" idx="1"/>
            <a:endCxn id="1454" idx="2"/>
          </p:cNvCxnSpPr>
          <p:nvPr/>
        </p:nvCxnSpPr>
        <p:spPr>
          <a:xfrm rot="10800000">
            <a:off x="5387913" y="2018350"/>
            <a:ext cx="993300" cy="496500"/>
          </a:xfrm>
          <a:prstGeom prst="straightConnector1">
            <a:avLst/>
          </a:prstGeom>
          <a:noFill/>
          <a:ln w="38100" cap="flat" cmpd="sng">
            <a:solidFill>
              <a:schemeClr val="dk2"/>
            </a:solidFill>
            <a:prstDash val="solid"/>
            <a:round/>
            <a:headEnd type="none" w="sm" len="sm"/>
            <a:tailEnd type="triangle" w="med" len="med"/>
          </a:ln>
        </p:spPr>
      </p:cxnSp>
      <p:cxnSp>
        <p:nvCxnSpPr>
          <p:cNvPr id="1467" name="Google Shape;1467;p126"/>
          <p:cNvCxnSpPr>
            <a:stCxn id="1462" idx="0"/>
            <a:endCxn id="1456" idx="1"/>
          </p:cNvCxnSpPr>
          <p:nvPr/>
        </p:nvCxnSpPr>
        <p:spPr>
          <a:xfrm rot="10800000" flipH="1">
            <a:off x="5387963" y="2514713"/>
            <a:ext cx="993300" cy="742500"/>
          </a:xfrm>
          <a:prstGeom prst="straightConnector1">
            <a:avLst/>
          </a:prstGeom>
          <a:noFill/>
          <a:ln w="38100" cap="flat" cmpd="sng">
            <a:solidFill>
              <a:schemeClr val="dk2"/>
            </a:solidFill>
            <a:prstDash val="solid"/>
            <a:round/>
            <a:headEnd type="none" w="sm" len="sm"/>
            <a:tailEnd type="triangle" w="med" len="med"/>
          </a:ln>
        </p:spPr>
      </p:cxnSp>
      <p:cxnSp>
        <p:nvCxnSpPr>
          <p:cNvPr id="1468" name="Google Shape;1468;p126"/>
          <p:cNvCxnSpPr>
            <a:stCxn id="1453" idx="2"/>
          </p:cNvCxnSpPr>
          <p:nvPr/>
        </p:nvCxnSpPr>
        <p:spPr>
          <a:xfrm flipH="1">
            <a:off x="2490988" y="2018463"/>
            <a:ext cx="1011000" cy="496500"/>
          </a:xfrm>
          <a:prstGeom prst="straightConnector1">
            <a:avLst/>
          </a:prstGeom>
          <a:noFill/>
          <a:ln w="38100" cap="flat" cmpd="sng">
            <a:solidFill>
              <a:schemeClr val="dk2"/>
            </a:solidFill>
            <a:prstDash val="solid"/>
            <a:round/>
            <a:headEnd type="none" w="sm" len="sm"/>
            <a:tailEnd type="triangle" w="med" len="med"/>
          </a:ln>
        </p:spPr>
      </p:cxnSp>
      <p:cxnSp>
        <p:nvCxnSpPr>
          <p:cNvPr id="1469" name="Google Shape;1469;p126"/>
          <p:cNvCxnSpPr/>
          <p:nvPr/>
        </p:nvCxnSpPr>
        <p:spPr>
          <a:xfrm rot="10800000" flipH="1">
            <a:off x="1098175" y="1070775"/>
            <a:ext cx="6902700" cy="22500"/>
          </a:xfrm>
          <a:prstGeom prst="straightConnector1">
            <a:avLst/>
          </a:prstGeom>
          <a:noFill/>
          <a:ln w="28575" cap="flat" cmpd="sng">
            <a:solidFill>
              <a:schemeClr val="dk2"/>
            </a:solidFill>
            <a:prstDash val="dot"/>
            <a:round/>
            <a:headEnd type="none" w="sm" len="sm"/>
            <a:tailEnd type="none" w="sm" len="sm"/>
          </a:ln>
        </p:spPr>
      </p:cxn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127"/>
          <p:cNvSpPr txBox="1">
            <a:spLocks noGrp="1"/>
          </p:cNvSpPr>
          <p:nvPr>
            <p:ph type="body" idx="1"/>
          </p:nvPr>
        </p:nvSpPr>
        <p:spPr>
          <a:xfrm>
            <a:off x="459400" y="1138100"/>
            <a:ext cx="4112400" cy="3440400"/>
          </a:xfrm>
          <a:prstGeom prst="rect">
            <a:avLst/>
          </a:prstGeom>
          <a:noFill/>
          <a:ln>
            <a:noFill/>
          </a:ln>
        </p:spPr>
        <p:txBody>
          <a:bodyPr spcFirstLastPara="1" wrap="square" lIns="0" tIns="45700" rIns="0" bIns="45700" anchor="t" anchorCtr="0">
            <a:noAutofit/>
          </a:bodyPr>
          <a:lstStyle/>
          <a:p>
            <a:pPr marL="0" lvl="0" indent="0" algn="l" rtl="0">
              <a:lnSpc>
                <a:spcPct val="115000"/>
              </a:lnSpc>
              <a:spcBef>
                <a:spcPts val="0"/>
              </a:spcBef>
              <a:spcAft>
                <a:spcPts val="0"/>
              </a:spcAft>
              <a:buSzPts val="1600"/>
              <a:buNone/>
            </a:pPr>
            <a:r>
              <a:rPr lang="en" sz="1800" dirty="0">
                <a:solidFill>
                  <a:srgbClr val="38761D"/>
                </a:solidFill>
                <a:latin typeface="Arial"/>
                <a:ea typeface="Arial"/>
                <a:cs typeface="Arial"/>
                <a:sym typeface="Arial"/>
              </a:rPr>
              <a:t>Contains:</a:t>
            </a:r>
            <a:endParaRPr sz="1800" dirty="0">
              <a:solidFill>
                <a:srgbClr val="38761D"/>
              </a:solidFill>
              <a:latin typeface="Arial"/>
              <a:ea typeface="Arial"/>
              <a:cs typeface="Arial"/>
              <a:sym typeface="Arial"/>
            </a:endParaRPr>
          </a:p>
          <a:p>
            <a:pPr marL="457200" lvl="0" indent="-317500" algn="l" rtl="0">
              <a:lnSpc>
                <a:spcPct val="115000"/>
              </a:lnSpc>
              <a:spcBef>
                <a:spcPts val="0"/>
              </a:spcBef>
              <a:spcAft>
                <a:spcPts val="0"/>
              </a:spcAft>
              <a:buClr>
                <a:srgbClr val="000000"/>
              </a:buClr>
              <a:buSzPts val="1400"/>
              <a:buChar char="•"/>
            </a:pPr>
            <a:r>
              <a:rPr lang="en" sz="1400" dirty="0">
                <a:solidFill>
                  <a:srgbClr val="000000"/>
                </a:solidFill>
                <a:latin typeface="Arial"/>
                <a:ea typeface="Arial"/>
                <a:cs typeface="Arial"/>
                <a:sym typeface="Arial"/>
              </a:rPr>
              <a:t>Application Services</a:t>
            </a:r>
            <a:endParaRPr sz="1400" dirty="0">
              <a:solidFill>
                <a:srgbClr val="000000"/>
              </a:solidFill>
              <a:latin typeface="Arial"/>
              <a:ea typeface="Arial"/>
              <a:cs typeface="Arial"/>
              <a:sym typeface="Arial"/>
            </a:endParaRPr>
          </a:p>
          <a:p>
            <a:pPr marL="457200" lvl="0" indent="-317500" algn="l" rtl="0">
              <a:lnSpc>
                <a:spcPct val="115000"/>
              </a:lnSpc>
              <a:spcBef>
                <a:spcPts val="0"/>
              </a:spcBef>
              <a:spcAft>
                <a:spcPts val="0"/>
              </a:spcAft>
              <a:buClr>
                <a:srgbClr val="000000"/>
              </a:buClr>
              <a:buSzPts val="1400"/>
              <a:buChar char="•"/>
            </a:pPr>
            <a:r>
              <a:rPr lang="en" sz="1400" dirty="0">
                <a:solidFill>
                  <a:srgbClr val="000000"/>
                </a:solidFill>
                <a:latin typeface="Arial"/>
                <a:ea typeface="Arial"/>
                <a:cs typeface="Arial"/>
                <a:sym typeface="Arial"/>
              </a:rPr>
              <a:t>Command Objects</a:t>
            </a:r>
            <a:endParaRPr sz="1400" dirty="0">
              <a:solidFill>
                <a:srgbClr val="000000"/>
              </a:solidFill>
              <a:latin typeface="Arial"/>
              <a:ea typeface="Arial"/>
              <a:cs typeface="Arial"/>
              <a:sym typeface="Arial"/>
            </a:endParaRPr>
          </a:p>
          <a:p>
            <a:pPr marL="457200" lvl="0" indent="-317500" algn="l" rtl="0">
              <a:lnSpc>
                <a:spcPct val="115000"/>
              </a:lnSpc>
              <a:spcBef>
                <a:spcPts val="0"/>
              </a:spcBef>
              <a:spcAft>
                <a:spcPts val="0"/>
              </a:spcAft>
              <a:buClr>
                <a:srgbClr val="000000"/>
              </a:buClr>
              <a:buSzPts val="1400"/>
              <a:buFont typeface="Arial"/>
              <a:buChar char="•"/>
            </a:pPr>
            <a:r>
              <a:rPr lang="en" sz="1400" dirty="0">
                <a:solidFill>
                  <a:srgbClr val="000000"/>
                </a:solidFill>
                <a:latin typeface="Arial"/>
                <a:ea typeface="Arial"/>
                <a:cs typeface="Arial"/>
                <a:sym typeface="Arial"/>
              </a:rPr>
              <a:t>Domain-specific language</a:t>
            </a:r>
            <a:endParaRPr sz="1400" dirty="0">
              <a:solidFill>
                <a:srgbClr val="000000"/>
              </a:solidFill>
              <a:latin typeface="Arial"/>
              <a:ea typeface="Arial"/>
              <a:cs typeface="Arial"/>
              <a:sym typeface="Arial"/>
            </a:endParaRPr>
          </a:p>
          <a:p>
            <a:pPr marL="0" lvl="0" indent="0" algn="l" rtl="0">
              <a:lnSpc>
                <a:spcPct val="115000"/>
              </a:lnSpc>
              <a:spcBef>
                <a:spcPts val="0"/>
              </a:spcBef>
              <a:spcAft>
                <a:spcPts val="0"/>
              </a:spcAft>
              <a:buSzPts val="1600"/>
              <a:buNone/>
            </a:pPr>
            <a:endParaRPr sz="1400" dirty="0">
              <a:solidFill>
                <a:srgbClr val="000000"/>
              </a:solidFill>
              <a:latin typeface="Arial"/>
              <a:ea typeface="Arial"/>
              <a:cs typeface="Arial"/>
              <a:sym typeface="Arial"/>
            </a:endParaRPr>
          </a:p>
          <a:p>
            <a:pPr marL="0" lvl="0" indent="0" algn="l" rtl="0">
              <a:lnSpc>
                <a:spcPct val="115000"/>
              </a:lnSpc>
              <a:spcBef>
                <a:spcPts val="0"/>
              </a:spcBef>
              <a:spcAft>
                <a:spcPts val="0"/>
              </a:spcAft>
              <a:buSzPts val="1600"/>
              <a:buNone/>
            </a:pPr>
            <a:r>
              <a:rPr lang="en" sz="1800" dirty="0">
                <a:solidFill>
                  <a:srgbClr val="38761D"/>
                </a:solidFill>
                <a:latin typeface="Arial"/>
                <a:ea typeface="Arial"/>
                <a:cs typeface="Arial"/>
                <a:sym typeface="Arial"/>
              </a:rPr>
              <a:t>Depends On:</a:t>
            </a:r>
            <a:endParaRPr sz="1800" dirty="0">
              <a:solidFill>
                <a:srgbClr val="38761D"/>
              </a:solidFill>
              <a:latin typeface="Arial"/>
              <a:ea typeface="Arial"/>
              <a:cs typeface="Arial"/>
              <a:sym typeface="Arial"/>
            </a:endParaRPr>
          </a:p>
          <a:p>
            <a:pPr marL="457200" lvl="0" indent="-317500" algn="l" rtl="0">
              <a:lnSpc>
                <a:spcPct val="115000"/>
              </a:lnSpc>
              <a:spcBef>
                <a:spcPts val="0"/>
              </a:spcBef>
              <a:spcAft>
                <a:spcPts val="0"/>
              </a:spcAft>
              <a:buClr>
                <a:srgbClr val="000000"/>
              </a:buClr>
              <a:buSzPts val="1400"/>
              <a:buChar char="•"/>
            </a:pPr>
            <a:r>
              <a:rPr lang="en" sz="1400" dirty="0">
                <a:solidFill>
                  <a:srgbClr val="000000"/>
                </a:solidFill>
                <a:latin typeface="Arial"/>
                <a:ea typeface="Arial"/>
                <a:cs typeface="Arial"/>
                <a:sym typeface="Arial"/>
              </a:rPr>
              <a:t>Domain Layer</a:t>
            </a:r>
            <a:endParaRPr sz="1400" dirty="0">
              <a:solidFill>
                <a:srgbClr val="000000"/>
              </a:solidFill>
              <a:latin typeface="Arial"/>
              <a:ea typeface="Arial"/>
              <a:cs typeface="Arial"/>
              <a:sym typeface="Arial"/>
            </a:endParaRPr>
          </a:p>
          <a:p>
            <a:pPr marL="457200" lvl="0" indent="-317500" algn="l" rtl="0">
              <a:lnSpc>
                <a:spcPct val="115000"/>
              </a:lnSpc>
              <a:spcBef>
                <a:spcPts val="0"/>
              </a:spcBef>
              <a:spcAft>
                <a:spcPts val="0"/>
              </a:spcAft>
              <a:buClr>
                <a:srgbClr val="000000"/>
              </a:buClr>
              <a:buSzPts val="1400"/>
              <a:buFont typeface="Arial"/>
              <a:buChar char="•"/>
            </a:pPr>
            <a:r>
              <a:rPr lang="en" sz="1400" b="1" i="1" dirty="0">
                <a:solidFill>
                  <a:srgbClr val="000000"/>
                </a:solidFill>
                <a:latin typeface="Arial"/>
                <a:ea typeface="Arial"/>
                <a:cs typeface="Arial"/>
                <a:sym typeface="Arial"/>
              </a:rPr>
              <a:t>(Relaxed)</a:t>
            </a:r>
            <a:r>
              <a:rPr lang="en" sz="1400" dirty="0">
                <a:solidFill>
                  <a:srgbClr val="000000"/>
                </a:solidFill>
                <a:latin typeface="Arial"/>
                <a:ea typeface="Arial"/>
                <a:cs typeface="Arial"/>
                <a:sym typeface="Arial"/>
              </a:rPr>
              <a:t> to directly access infrastructure for </a:t>
            </a:r>
            <a:endParaRPr sz="1400" dirty="0">
              <a:solidFill>
                <a:srgbClr val="000000"/>
              </a:solidFill>
              <a:latin typeface="Arial"/>
              <a:ea typeface="Arial"/>
              <a:cs typeface="Arial"/>
              <a:sym typeface="Arial"/>
            </a:endParaRPr>
          </a:p>
          <a:p>
            <a:pPr marL="457200" lvl="0" indent="0" algn="l" rtl="0">
              <a:lnSpc>
                <a:spcPct val="115000"/>
              </a:lnSpc>
              <a:spcBef>
                <a:spcPts val="0"/>
              </a:spcBef>
              <a:spcAft>
                <a:spcPts val="0"/>
              </a:spcAft>
              <a:buSzPts val="1600"/>
              <a:buNone/>
            </a:pPr>
            <a:r>
              <a:rPr lang="en" sz="1400" dirty="0">
                <a:solidFill>
                  <a:srgbClr val="000000"/>
                </a:solidFill>
                <a:latin typeface="Arial"/>
                <a:ea typeface="Arial"/>
                <a:cs typeface="Arial"/>
                <a:sym typeface="Arial"/>
              </a:rPr>
              <a:t>Repositories and Adapters</a:t>
            </a:r>
            <a:endParaRPr sz="1400" dirty="0">
              <a:solidFill>
                <a:srgbClr val="000000"/>
              </a:solidFill>
              <a:latin typeface="Arial"/>
              <a:ea typeface="Arial"/>
              <a:cs typeface="Arial"/>
              <a:sym typeface="Arial"/>
            </a:endParaRPr>
          </a:p>
          <a:p>
            <a:pPr marL="0" lvl="0" indent="0" algn="l" rtl="0">
              <a:lnSpc>
                <a:spcPct val="115000"/>
              </a:lnSpc>
              <a:spcBef>
                <a:spcPts val="0"/>
              </a:spcBef>
              <a:spcAft>
                <a:spcPts val="0"/>
              </a:spcAft>
              <a:buSzPts val="1600"/>
              <a:buNone/>
            </a:pPr>
            <a:endParaRPr sz="1400" dirty="0">
              <a:solidFill>
                <a:srgbClr val="000000"/>
              </a:solidFill>
              <a:latin typeface="Arial"/>
              <a:ea typeface="Arial"/>
              <a:cs typeface="Arial"/>
              <a:sym typeface="Arial"/>
            </a:endParaRPr>
          </a:p>
          <a:p>
            <a:pPr marL="0" lvl="0" indent="0" algn="l" rtl="0">
              <a:lnSpc>
                <a:spcPct val="115000"/>
              </a:lnSpc>
              <a:spcBef>
                <a:spcPts val="0"/>
              </a:spcBef>
              <a:spcAft>
                <a:spcPts val="0"/>
              </a:spcAft>
              <a:buSzPts val="1600"/>
              <a:buNone/>
            </a:pPr>
            <a:endParaRPr sz="1400" dirty="0">
              <a:solidFill>
                <a:srgbClr val="000000"/>
              </a:solidFill>
              <a:latin typeface="Arial"/>
              <a:ea typeface="Arial"/>
              <a:cs typeface="Arial"/>
              <a:sym typeface="Arial"/>
            </a:endParaRPr>
          </a:p>
          <a:p>
            <a:pPr marL="342900" lvl="0" indent="-241300" algn="l" rtl="0">
              <a:lnSpc>
                <a:spcPct val="100000"/>
              </a:lnSpc>
              <a:spcBef>
                <a:spcPts val="0"/>
              </a:spcBef>
              <a:spcAft>
                <a:spcPts val="0"/>
              </a:spcAft>
              <a:buClr>
                <a:srgbClr val="181818"/>
              </a:buClr>
              <a:buSzPts val="1600"/>
              <a:buNone/>
            </a:pPr>
            <a:endParaRPr sz="1400" dirty="0">
              <a:latin typeface="Arial"/>
              <a:ea typeface="Arial"/>
              <a:cs typeface="Arial"/>
              <a:sym typeface="Arial"/>
            </a:endParaRPr>
          </a:p>
        </p:txBody>
      </p:sp>
      <p:sp>
        <p:nvSpPr>
          <p:cNvPr id="1475" name="Google Shape;1475;p127"/>
          <p:cNvSpPr txBox="1">
            <a:spLocks noGrp="1"/>
          </p:cNvSpPr>
          <p:nvPr>
            <p:ph type="sldNum" idx="12"/>
          </p:nvPr>
        </p:nvSpPr>
        <p:spPr>
          <a:xfrm>
            <a:off x="8158690" y="4828032"/>
            <a:ext cx="5250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127</a:t>
            </a:fld>
            <a:endParaRPr/>
          </a:p>
        </p:txBody>
      </p:sp>
      <p:sp>
        <p:nvSpPr>
          <p:cNvPr id="1476" name="Google Shape;1476;p127"/>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538C3F"/>
              </a:buClr>
              <a:buSzPts val="2000"/>
              <a:buFont typeface="Century Gothic"/>
              <a:buNone/>
            </a:pPr>
            <a:r>
              <a:rPr lang="en"/>
              <a:t>Application Layer</a:t>
            </a:r>
            <a:endParaRPr/>
          </a:p>
        </p:txBody>
      </p:sp>
      <p:sp>
        <p:nvSpPr>
          <p:cNvPr id="1477" name="Google Shape;1477;p127"/>
          <p:cNvSpPr txBox="1">
            <a:spLocks noGrp="1"/>
          </p:cNvSpPr>
          <p:nvPr>
            <p:ph type="body" idx="1"/>
          </p:nvPr>
        </p:nvSpPr>
        <p:spPr>
          <a:xfrm>
            <a:off x="4741475" y="1138000"/>
            <a:ext cx="4112400" cy="3440400"/>
          </a:xfrm>
          <a:prstGeom prst="rect">
            <a:avLst/>
          </a:prstGeom>
          <a:noFill/>
          <a:ln>
            <a:noFill/>
          </a:ln>
        </p:spPr>
        <p:txBody>
          <a:bodyPr spcFirstLastPara="1" wrap="square" lIns="0" tIns="45700" rIns="0" bIns="45700" anchor="t" anchorCtr="0">
            <a:noAutofit/>
          </a:bodyPr>
          <a:lstStyle/>
          <a:p>
            <a:pPr marL="0" lvl="0" indent="0" algn="l" rtl="0">
              <a:lnSpc>
                <a:spcPct val="115000"/>
              </a:lnSpc>
              <a:spcBef>
                <a:spcPts val="0"/>
              </a:spcBef>
              <a:spcAft>
                <a:spcPts val="0"/>
              </a:spcAft>
              <a:buSzPts val="1600"/>
              <a:buNone/>
            </a:pPr>
            <a:r>
              <a:rPr lang="en" sz="1800" dirty="0">
                <a:solidFill>
                  <a:srgbClr val="38761D"/>
                </a:solidFill>
                <a:latin typeface="Arial"/>
                <a:ea typeface="Arial"/>
                <a:cs typeface="Arial"/>
                <a:sym typeface="Arial"/>
              </a:rPr>
              <a:t>Concerned With:</a:t>
            </a:r>
            <a:endParaRPr sz="1400" dirty="0">
              <a:solidFill>
                <a:srgbClr val="000000"/>
              </a:solidFill>
              <a:latin typeface="Arial"/>
              <a:ea typeface="Arial"/>
              <a:cs typeface="Arial"/>
              <a:sym typeface="Arial"/>
            </a:endParaRPr>
          </a:p>
          <a:p>
            <a:pPr marL="457200" lvl="0" indent="-317500" algn="l" rtl="0">
              <a:lnSpc>
                <a:spcPct val="115000"/>
              </a:lnSpc>
              <a:spcBef>
                <a:spcPts val="0"/>
              </a:spcBef>
              <a:spcAft>
                <a:spcPts val="0"/>
              </a:spcAft>
              <a:buClr>
                <a:srgbClr val="000000"/>
              </a:buClr>
              <a:buSzPts val="1400"/>
              <a:buChar char="•"/>
            </a:pPr>
            <a:r>
              <a:rPr lang="en" sz="1400" dirty="0">
                <a:solidFill>
                  <a:srgbClr val="000000"/>
                </a:solidFill>
                <a:latin typeface="Arial"/>
                <a:ea typeface="Arial"/>
                <a:cs typeface="Arial"/>
                <a:sym typeface="Arial"/>
              </a:rPr>
              <a:t>Handling Commands and Queries (CQRS - Command Query Responsibility Separation)</a:t>
            </a:r>
            <a:endParaRPr sz="1400" dirty="0">
              <a:solidFill>
                <a:srgbClr val="000000"/>
              </a:solidFill>
              <a:latin typeface="Arial"/>
              <a:ea typeface="Arial"/>
              <a:cs typeface="Arial"/>
              <a:sym typeface="Arial"/>
            </a:endParaRPr>
          </a:p>
          <a:p>
            <a:pPr marL="457200" lvl="0" indent="-317500" algn="l" rtl="0">
              <a:lnSpc>
                <a:spcPct val="115000"/>
              </a:lnSpc>
              <a:spcBef>
                <a:spcPts val="0"/>
              </a:spcBef>
              <a:spcAft>
                <a:spcPts val="0"/>
              </a:spcAft>
              <a:buClr>
                <a:srgbClr val="000000"/>
              </a:buClr>
              <a:buSzPts val="1400"/>
              <a:buFont typeface="Arial"/>
              <a:buChar char="•"/>
            </a:pPr>
            <a:r>
              <a:rPr lang="en" sz="1400" dirty="0">
                <a:solidFill>
                  <a:srgbClr val="000000"/>
                </a:solidFill>
                <a:latin typeface="Arial"/>
                <a:ea typeface="Arial"/>
                <a:cs typeface="Arial"/>
                <a:sym typeface="Arial"/>
              </a:rPr>
              <a:t>Security/Authorization</a:t>
            </a:r>
            <a:endParaRPr sz="1400" dirty="0">
              <a:solidFill>
                <a:srgbClr val="000000"/>
              </a:solidFill>
              <a:latin typeface="Arial"/>
              <a:ea typeface="Arial"/>
              <a:cs typeface="Arial"/>
              <a:sym typeface="Arial"/>
            </a:endParaRPr>
          </a:p>
          <a:p>
            <a:pPr marL="457200" lvl="0" indent="-317500" algn="l" rtl="0">
              <a:lnSpc>
                <a:spcPct val="115000"/>
              </a:lnSpc>
              <a:spcBef>
                <a:spcPts val="0"/>
              </a:spcBef>
              <a:spcAft>
                <a:spcPts val="0"/>
              </a:spcAft>
              <a:buClr>
                <a:srgbClr val="000000"/>
              </a:buClr>
              <a:buSzPts val="1400"/>
              <a:buFont typeface="Arial"/>
              <a:buChar char="•"/>
            </a:pPr>
            <a:r>
              <a:rPr lang="en" sz="1400" dirty="0">
                <a:solidFill>
                  <a:srgbClr val="000000"/>
                </a:solidFill>
                <a:latin typeface="Arial"/>
                <a:ea typeface="Arial"/>
                <a:cs typeface="Arial"/>
                <a:sym typeface="Arial"/>
              </a:rPr>
              <a:t>Delegating/Coordinating to Domain Objects</a:t>
            </a:r>
            <a:endParaRPr sz="1400" dirty="0">
              <a:solidFill>
                <a:srgbClr val="000000"/>
              </a:solidFill>
              <a:latin typeface="Arial"/>
              <a:ea typeface="Arial"/>
              <a:cs typeface="Arial"/>
              <a:sym typeface="Arial"/>
            </a:endParaRPr>
          </a:p>
          <a:p>
            <a:pPr marL="457200" lvl="0" indent="-317500" algn="l" rtl="0">
              <a:lnSpc>
                <a:spcPct val="115000"/>
              </a:lnSpc>
              <a:spcBef>
                <a:spcPts val="0"/>
              </a:spcBef>
              <a:spcAft>
                <a:spcPts val="0"/>
              </a:spcAft>
              <a:buClr>
                <a:srgbClr val="000000"/>
              </a:buClr>
              <a:buSzPts val="1400"/>
              <a:buFont typeface="Arial"/>
              <a:buChar char="•"/>
            </a:pPr>
            <a:r>
              <a:rPr lang="en" sz="1400" dirty="0">
                <a:solidFill>
                  <a:srgbClr val="000000"/>
                </a:solidFill>
                <a:latin typeface="Arial"/>
                <a:ea typeface="Arial"/>
                <a:cs typeface="Arial"/>
                <a:sym typeface="Arial"/>
              </a:rPr>
              <a:t>Orchestrating Domain model composition</a:t>
            </a:r>
            <a:endParaRPr sz="1400" dirty="0">
              <a:solidFill>
                <a:srgbClr val="000000"/>
              </a:solidFill>
              <a:latin typeface="Arial"/>
              <a:ea typeface="Arial"/>
              <a:cs typeface="Arial"/>
              <a:sym typeface="Arial"/>
            </a:endParaRPr>
          </a:p>
          <a:p>
            <a:pPr marL="0" lvl="0" indent="0" algn="l" rtl="0">
              <a:lnSpc>
                <a:spcPct val="115000"/>
              </a:lnSpc>
              <a:spcBef>
                <a:spcPts val="0"/>
              </a:spcBef>
              <a:spcAft>
                <a:spcPts val="0"/>
              </a:spcAft>
              <a:buSzPts val="1600"/>
              <a:buNone/>
            </a:pPr>
            <a:endParaRPr sz="1400" dirty="0">
              <a:solidFill>
                <a:srgbClr val="000000"/>
              </a:solidFill>
              <a:latin typeface="Arial"/>
              <a:ea typeface="Arial"/>
              <a:cs typeface="Arial"/>
              <a:sym typeface="Arial"/>
            </a:endParaRPr>
          </a:p>
          <a:p>
            <a:pPr marL="0" lvl="0" indent="0" algn="l" rtl="0">
              <a:lnSpc>
                <a:spcPct val="115000"/>
              </a:lnSpc>
              <a:spcBef>
                <a:spcPts val="0"/>
              </a:spcBef>
              <a:spcAft>
                <a:spcPts val="0"/>
              </a:spcAft>
              <a:buSzPts val="1600"/>
              <a:buNone/>
            </a:pPr>
            <a:r>
              <a:rPr lang="en" sz="1800" dirty="0">
                <a:solidFill>
                  <a:srgbClr val="38761D"/>
                </a:solidFill>
                <a:latin typeface="Arial"/>
                <a:ea typeface="Arial"/>
                <a:cs typeface="Arial"/>
                <a:sym typeface="Arial"/>
              </a:rPr>
              <a:t>Example Packages / Classes:</a:t>
            </a:r>
            <a:endParaRPr sz="1800" dirty="0">
              <a:solidFill>
                <a:srgbClr val="38761D"/>
              </a:solidFill>
              <a:latin typeface="Arial"/>
              <a:ea typeface="Arial"/>
              <a:cs typeface="Arial"/>
              <a:sym typeface="Arial"/>
            </a:endParaRPr>
          </a:p>
          <a:p>
            <a:pPr marL="0" lvl="0" indent="0" algn="l" rtl="0">
              <a:lnSpc>
                <a:spcPct val="115000"/>
              </a:lnSpc>
              <a:spcBef>
                <a:spcPts val="0"/>
              </a:spcBef>
              <a:spcAft>
                <a:spcPts val="0"/>
              </a:spcAft>
              <a:buSzPts val="1600"/>
              <a:buNone/>
            </a:pPr>
            <a:endParaRPr sz="1400" dirty="0">
              <a:solidFill>
                <a:srgbClr val="000000"/>
              </a:solidFill>
              <a:latin typeface="Arial"/>
              <a:ea typeface="Arial"/>
              <a:cs typeface="Arial"/>
              <a:sym typeface="Arial"/>
            </a:endParaRPr>
          </a:p>
          <a:p>
            <a:pPr marL="0" lvl="0" indent="0" algn="l" rtl="0">
              <a:lnSpc>
                <a:spcPct val="115000"/>
              </a:lnSpc>
              <a:spcBef>
                <a:spcPts val="0"/>
              </a:spcBef>
              <a:spcAft>
                <a:spcPts val="0"/>
              </a:spcAft>
              <a:buSzPts val="1600"/>
              <a:buNone/>
            </a:pPr>
            <a:r>
              <a:rPr lang="en" sz="1200" dirty="0" err="1">
                <a:solidFill>
                  <a:srgbClr val="000000"/>
                </a:solidFill>
                <a:latin typeface="Courier New"/>
                <a:ea typeface="Courier New"/>
                <a:cs typeface="Courier New"/>
                <a:sym typeface="Courier New"/>
              </a:rPr>
              <a:t>com.fg.staff.teacher.app.TeacherService</a:t>
            </a:r>
            <a:endParaRPr lang="en" sz="1200" dirty="0">
              <a:solidFill>
                <a:srgbClr val="000000"/>
              </a:solidFill>
              <a:latin typeface="Courier New"/>
              <a:ea typeface="Courier New"/>
              <a:cs typeface="Courier New"/>
              <a:sym typeface="Courier New"/>
            </a:endParaRPr>
          </a:p>
          <a:p>
            <a:pPr marL="0" lvl="0" indent="0" algn="l" rtl="0">
              <a:lnSpc>
                <a:spcPct val="115000"/>
              </a:lnSpc>
              <a:spcBef>
                <a:spcPts val="0"/>
              </a:spcBef>
              <a:spcAft>
                <a:spcPts val="0"/>
              </a:spcAft>
              <a:buSzPts val="1600"/>
              <a:buNone/>
            </a:pPr>
            <a:r>
              <a:rPr lang="en" sz="1200" dirty="0" err="1">
                <a:solidFill>
                  <a:srgbClr val="000000"/>
                </a:solidFill>
                <a:latin typeface="Courier New"/>
                <a:ea typeface="Courier New"/>
                <a:cs typeface="Courier New"/>
                <a:sym typeface="Courier New"/>
              </a:rPr>
              <a:t>com.fg.content.question.app.QuestionService</a:t>
            </a:r>
            <a:endParaRPr sz="1200" dirty="0">
              <a:solidFill>
                <a:srgbClr val="000000"/>
              </a:solidFill>
              <a:latin typeface="Courier New"/>
              <a:ea typeface="Courier New"/>
              <a:cs typeface="Courier New"/>
              <a:sym typeface="Courier New"/>
            </a:endParaRPr>
          </a:p>
          <a:p>
            <a:pPr marL="0" lvl="0" indent="0" algn="l" rtl="0">
              <a:lnSpc>
                <a:spcPct val="115000"/>
              </a:lnSpc>
              <a:spcBef>
                <a:spcPts val="0"/>
              </a:spcBef>
              <a:spcAft>
                <a:spcPts val="0"/>
              </a:spcAft>
              <a:buSzPts val="1600"/>
              <a:buNone/>
            </a:pPr>
            <a:endParaRPr sz="1100" dirty="0">
              <a:solidFill>
                <a:srgbClr val="000000"/>
              </a:solidFill>
              <a:latin typeface="Courier New"/>
              <a:ea typeface="Courier New"/>
              <a:cs typeface="Courier New"/>
              <a:sym typeface="Courier New"/>
            </a:endParaRPr>
          </a:p>
        </p:txBody>
      </p:sp>
      <p:sp>
        <p:nvSpPr>
          <p:cNvPr id="1478" name="Google Shape;1478;p127"/>
          <p:cNvSpPr txBox="1"/>
          <p:nvPr/>
        </p:nvSpPr>
        <p:spPr>
          <a:xfrm>
            <a:off x="358600" y="597000"/>
            <a:ext cx="8338200" cy="37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Coordinates interactions between domain objects</a:t>
            </a:r>
            <a:endParaRPr sz="1800" b="0" i="0" u="none" strike="noStrike" cap="none">
              <a:solidFill>
                <a:srgbClr val="000000"/>
              </a:solidFill>
              <a:latin typeface="Arial"/>
              <a:ea typeface="Arial"/>
              <a:cs typeface="Arial"/>
              <a:sym typeface="Arial"/>
            </a:endParaRPr>
          </a:p>
        </p:txBody>
      </p:sp>
      <p:sp>
        <p:nvSpPr>
          <p:cNvPr id="1479" name="Google Shape;1479;p127"/>
          <p:cNvSpPr txBox="1"/>
          <p:nvPr/>
        </p:nvSpPr>
        <p:spPr>
          <a:xfrm>
            <a:off x="358600" y="3699950"/>
            <a:ext cx="3261600" cy="773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800"/>
              <a:buFont typeface="Arial"/>
              <a:buNone/>
            </a:pPr>
            <a:r>
              <a:rPr lang="en" sz="1800" b="0" i="0" u="none" strike="noStrike" cap="none">
                <a:solidFill>
                  <a:srgbClr val="FF0000"/>
                </a:solidFill>
                <a:latin typeface="Arial"/>
                <a:ea typeface="Arial"/>
                <a:cs typeface="Arial"/>
                <a:sym typeface="Arial"/>
              </a:rPr>
              <a:t>Does NOT Contain:</a:t>
            </a:r>
            <a:r>
              <a:rPr lang="en" sz="1800" b="0" i="0" u="none" strike="noStrike" cap="none">
                <a:solidFill>
                  <a:srgbClr val="38761D"/>
                </a:solidFill>
                <a:latin typeface="Arial"/>
                <a:ea typeface="Arial"/>
                <a:cs typeface="Arial"/>
                <a:sym typeface="Arial"/>
              </a:rPr>
              <a:t>  </a:t>
            </a:r>
            <a:r>
              <a:rPr lang="en" sz="1400" b="0" i="0" u="none" strike="noStrike" cap="none">
                <a:solidFill>
                  <a:srgbClr val="000000"/>
                </a:solidFill>
                <a:latin typeface="Arial"/>
                <a:ea typeface="Arial"/>
                <a:cs typeface="Arial"/>
                <a:sym typeface="Arial"/>
              </a:rPr>
              <a:t>Business Logic / Rules</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79"/>
                                        </p:tgtEl>
                                        <p:attrNameLst>
                                          <p:attrName>style.visibility</p:attrName>
                                        </p:attrNameLst>
                                      </p:cBhvr>
                                      <p:to>
                                        <p:strVal val="visible"/>
                                      </p:to>
                                    </p:set>
                                    <p:animEffect transition="in" filter="fade">
                                      <p:cBhvr>
                                        <p:cTn id="7" dur="1000"/>
                                        <p:tgtEl>
                                          <p:spTgt spid="14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128"/>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2000"/>
              <a:buNone/>
            </a:pPr>
            <a:r>
              <a:rPr lang="en"/>
              <a:t>Application Layer</a:t>
            </a:r>
            <a:endParaRPr/>
          </a:p>
        </p:txBody>
      </p:sp>
      <p:sp>
        <p:nvSpPr>
          <p:cNvPr id="1485" name="Google Shape;1485;p128"/>
          <p:cNvSpPr/>
          <p:nvPr/>
        </p:nvSpPr>
        <p:spPr>
          <a:xfrm>
            <a:off x="2679088" y="1396738"/>
            <a:ext cx="1645800" cy="5943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Command</a:t>
            </a:r>
            <a:endParaRPr sz="1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(POJOs)</a:t>
            </a:r>
            <a:endParaRPr sz="1200" b="0" i="0" u="none" strike="noStrike" cap="none">
              <a:solidFill>
                <a:srgbClr val="000000"/>
              </a:solidFill>
              <a:latin typeface="Arial"/>
              <a:ea typeface="Arial"/>
              <a:cs typeface="Arial"/>
              <a:sym typeface="Arial"/>
            </a:endParaRPr>
          </a:p>
        </p:txBody>
      </p:sp>
      <p:sp>
        <p:nvSpPr>
          <p:cNvPr id="1486" name="Google Shape;1486;p128"/>
          <p:cNvSpPr/>
          <p:nvPr/>
        </p:nvSpPr>
        <p:spPr>
          <a:xfrm>
            <a:off x="4565063" y="1396750"/>
            <a:ext cx="1645800" cy="5943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Result</a:t>
            </a:r>
            <a:endParaRPr sz="1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(POJOs)</a:t>
            </a:r>
            <a:endParaRPr sz="1200" b="0" i="0" u="none" strike="noStrike" cap="none">
              <a:solidFill>
                <a:srgbClr val="000000"/>
              </a:solidFill>
              <a:latin typeface="Arial"/>
              <a:ea typeface="Arial"/>
              <a:cs typeface="Arial"/>
              <a:sym typeface="Arial"/>
            </a:endParaRPr>
          </a:p>
        </p:txBody>
      </p:sp>
      <p:sp>
        <p:nvSpPr>
          <p:cNvPr id="1487" name="Google Shape;1487;p128"/>
          <p:cNvSpPr/>
          <p:nvPr/>
        </p:nvSpPr>
        <p:spPr>
          <a:xfrm>
            <a:off x="3659638" y="417725"/>
            <a:ext cx="1645800" cy="411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Presentation Layer</a:t>
            </a:r>
            <a:endParaRPr sz="1200" b="0" i="0" u="none" strike="noStrike" cap="none">
              <a:solidFill>
                <a:srgbClr val="000000"/>
              </a:solidFill>
              <a:latin typeface="Arial"/>
              <a:ea typeface="Arial"/>
              <a:cs typeface="Arial"/>
              <a:sym typeface="Arial"/>
            </a:endParaRPr>
          </a:p>
        </p:txBody>
      </p:sp>
      <p:cxnSp>
        <p:nvCxnSpPr>
          <p:cNvPr id="1488" name="Google Shape;1488;p128"/>
          <p:cNvCxnSpPr/>
          <p:nvPr/>
        </p:nvCxnSpPr>
        <p:spPr>
          <a:xfrm>
            <a:off x="3899838" y="850263"/>
            <a:ext cx="22200" cy="539400"/>
          </a:xfrm>
          <a:prstGeom prst="straightConnector1">
            <a:avLst/>
          </a:prstGeom>
          <a:noFill/>
          <a:ln w="38100" cap="flat" cmpd="sng">
            <a:solidFill>
              <a:schemeClr val="dk2"/>
            </a:solidFill>
            <a:prstDash val="solid"/>
            <a:round/>
            <a:headEnd type="none" w="sm" len="sm"/>
            <a:tailEnd type="triangle" w="med" len="med"/>
          </a:ln>
        </p:spPr>
      </p:cxnSp>
      <p:cxnSp>
        <p:nvCxnSpPr>
          <p:cNvPr id="1489" name="Google Shape;1489;p128"/>
          <p:cNvCxnSpPr/>
          <p:nvPr/>
        </p:nvCxnSpPr>
        <p:spPr>
          <a:xfrm>
            <a:off x="3922050" y="2980775"/>
            <a:ext cx="11100" cy="582600"/>
          </a:xfrm>
          <a:prstGeom prst="straightConnector1">
            <a:avLst/>
          </a:prstGeom>
          <a:noFill/>
          <a:ln w="38100" cap="flat" cmpd="sng">
            <a:solidFill>
              <a:schemeClr val="dk2"/>
            </a:solidFill>
            <a:prstDash val="solid"/>
            <a:round/>
            <a:headEnd type="none" w="sm" len="sm"/>
            <a:tailEnd type="triangle" w="med" len="med"/>
          </a:ln>
        </p:spPr>
      </p:cxnSp>
      <p:sp>
        <p:nvSpPr>
          <p:cNvPr id="1490" name="Google Shape;1490;p128"/>
          <p:cNvSpPr/>
          <p:nvPr/>
        </p:nvSpPr>
        <p:spPr>
          <a:xfrm>
            <a:off x="2879900" y="2374625"/>
            <a:ext cx="2985900" cy="5943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Application</a:t>
            </a:r>
            <a:endParaRPr sz="1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Service</a:t>
            </a:r>
            <a:endParaRPr sz="1200" b="0" i="0" u="none" strike="noStrike" cap="none">
              <a:solidFill>
                <a:srgbClr val="000000"/>
              </a:solidFill>
              <a:latin typeface="Arial"/>
              <a:ea typeface="Arial"/>
              <a:cs typeface="Arial"/>
              <a:sym typeface="Arial"/>
            </a:endParaRPr>
          </a:p>
        </p:txBody>
      </p:sp>
      <p:sp>
        <p:nvSpPr>
          <p:cNvPr id="1491" name="Google Shape;1491;p128"/>
          <p:cNvSpPr/>
          <p:nvPr/>
        </p:nvSpPr>
        <p:spPr>
          <a:xfrm>
            <a:off x="3559725" y="4149313"/>
            <a:ext cx="1645800" cy="5028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Value Objects</a:t>
            </a:r>
            <a:endParaRPr sz="1200" b="0" i="0" u="none" strike="noStrike" cap="none">
              <a:solidFill>
                <a:srgbClr val="000000"/>
              </a:solidFill>
              <a:latin typeface="Arial"/>
              <a:ea typeface="Arial"/>
              <a:cs typeface="Arial"/>
              <a:sym typeface="Arial"/>
            </a:endParaRPr>
          </a:p>
        </p:txBody>
      </p:sp>
      <p:cxnSp>
        <p:nvCxnSpPr>
          <p:cNvPr id="1492" name="Google Shape;1492;p128"/>
          <p:cNvCxnSpPr/>
          <p:nvPr/>
        </p:nvCxnSpPr>
        <p:spPr>
          <a:xfrm rot="10800000" flipH="1">
            <a:off x="4975400" y="850425"/>
            <a:ext cx="6900" cy="539100"/>
          </a:xfrm>
          <a:prstGeom prst="straightConnector1">
            <a:avLst/>
          </a:prstGeom>
          <a:noFill/>
          <a:ln w="38100" cap="flat" cmpd="sng">
            <a:solidFill>
              <a:schemeClr val="dk2"/>
            </a:solidFill>
            <a:prstDash val="solid"/>
            <a:round/>
            <a:headEnd type="none" w="sm" len="sm"/>
            <a:tailEnd type="triangle" w="med" len="med"/>
          </a:ln>
        </p:spPr>
      </p:cxnSp>
      <p:cxnSp>
        <p:nvCxnSpPr>
          <p:cNvPr id="1493" name="Google Shape;1493;p128"/>
          <p:cNvCxnSpPr>
            <a:stCxn id="1485" idx="2"/>
          </p:cNvCxnSpPr>
          <p:nvPr/>
        </p:nvCxnSpPr>
        <p:spPr>
          <a:xfrm>
            <a:off x="3501988" y="1991038"/>
            <a:ext cx="5400" cy="373500"/>
          </a:xfrm>
          <a:prstGeom prst="straightConnector1">
            <a:avLst/>
          </a:prstGeom>
          <a:noFill/>
          <a:ln w="38100" cap="flat" cmpd="sng">
            <a:solidFill>
              <a:schemeClr val="dk2"/>
            </a:solidFill>
            <a:prstDash val="solid"/>
            <a:round/>
            <a:headEnd type="none" w="sm" len="sm"/>
            <a:tailEnd type="triangle" w="med" len="med"/>
          </a:ln>
        </p:spPr>
      </p:cxnSp>
      <p:cxnSp>
        <p:nvCxnSpPr>
          <p:cNvPr id="1494" name="Google Shape;1494;p128"/>
          <p:cNvCxnSpPr>
            <a:endCxn id="1486" idx="2"/>
          </p:cNvCxnSpPr>
          <p:nvPr/>
        </p:nvCxnSpPr>
        <p:spPr>
          <a:xfrm rot="10800000">
            <a:off x="5387963" y="1991050"/>
            <a:ext cx="2100" cy="384600"/>
          </a:xfrm>
          <a:prstGeom prst="straightConnector1">
            <a:avLst/>
          </a:prstGeom>
          <a:noFill/>
          <a:ln w="38100" cap="flat" cmpd="sng">
            <a:solidFill>
              <a:schemeClr val="dk2"/>
            </a:solidFill>
            <a:prstDash val="solid"/>
            <a:round/>
            <a:headEnd type="none" w="sm" len="sm"/>
            <a:tailEnd type="triangle" w="med" len="med"/>
          </a:ln>
        </p:spPr>
      </p:cxnSp>
      <p:cxnSp>
        <p:nvCxnSpPr>
          <p:cNvPr id="1495" name="Google Shape;1495;p128"/>
          <p:cNvCxnSpPr/>
          <p:nvPr/>
        </p:nvCxnSpPr>
        <p:spPr>
          <a:xfrm>
            <a:off x="381000" y="3249700"/>
            <a:ext cx="8057100" cy="0"/>
          </a:xfrm>
          <a:prstGeom prst="straightConnector1">
            <a:avLst/>
          </a:prstGeom>
          <a:noFill/>
          <a:ln w="28575" cap="flat" cmpd="sng">
            <a:solidFill>
              <a:schemeClr val="dk2"/>
            </a:solidFill>
            <a:prstDash val="dot"/>
            <a:round/>
            <a:headEnd type="none" w="sm" len="sm"/>
            <a:tailEnd type="none" w="sm" len="sm"/>
          </a:ln>
        </p:spPr>
      </p:cxnSp>
      <p:sp>
        <p:nvSpPr>
          <p:cNvPr id="1496" name="Google Shape;1496;p128"/>
          <p:cNvSpPr/>
          <p:nvPr/>
        </p:nvSpPr>
        <p:spPr>
          <a:xfrm>
            <a:off x="3559838" y="3576888"/>
            <a:ext cx="1645800" cy="5028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Domain Objects</a:t>
            </a:r>
            <a:endParaRPr sz="1200" b="0" i="0" u="none" strike="noStrike" cap="none">
              <a:solidFill>
                <a:srgbClr val="000000"/>
              </a:solidFill>
              <a:latin typeface="Arial"/>
              <a:ea typeface="Arial"/>
              <a:cs typeface="Arial"/>
              <a:sym typeface="Arial"/>
            </a:endParaRPr>
          </a:p>
        </p:txBody>
      </p:sp>
      <p:cxnSp>
        <p:nvCxnSpPr>
          <p:cNvPr id="1497" name="Google Shape;1497;p128"/>
          <p:cNvCxnSpPr/>
          <p:nvPr/>
        </p:nvCxnSpPr>
        <p:spPr>
          <a:xfrm rot="10800000">
            <a:off x="4874550" y="2980950"/>
            <a:ext cx="0" cy="560100"/>
          </a:xfrm>
          <a:prstGeom prst="straightConnector1">
            <a:avLst/>
          </a:prstGeom>
          <a:noFill/>
          <a:ln w="38100" cap="flat" cmpd="sng">
            <a:solidFill>
              <a:schemeClr val="dk2"/>
            </a:solidFill>
            <a:prstDash val="solid"/>
            <a:round/>
            <a:headEnd type="none" w="sm" len="sm"/>
            <a:tailEnd type="triangle" w="med" len="med"/>
          </a:ln>
        </p:spPr>
      </p:cxnSp>
      <p:sp>
        <p:nvSpPr>
          <p:cNvPr id="1498" name="Google Shape;1498;p128"/>
          <p:cNvSpPr/>
          <p:nvPr/>
        </p:nvSpPr>
        <p:spPr>
          <a:xfrm>
            <a:off x="6551624" y="2374625"/>
            <a:ext cx="1447800" cy="5943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Application</a:t>
            </a:r>
            <a:endParaRPr sz="1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Service</a:t>
            </a:r>
            <a:endParaRPr sz="1200" b="0" i="0" u="none" strike="noStrike" cap="none">
              <a:solidFill>
                <a:srgbClr val="000000"/>
              </a:solidFill>
              <a:latin typeface="Arial"/>
              <a:ea typeface="Arial"/>
              <a:cs typeface="Arial"/>
              <a:sym typeface="Arial"/>
            </a:endParaRPr>
          </a:p>
        </p:txBody>
      </p:sp>
      <p:cxnSp>
        <p:nvCxnSpPr>
          <p:cNvPr id="1499" name="Google Shape;1499;p128"/>
          <p:cNvCxnSpPr/>
          <p:nvPr/>
        </p:nvCxnSpPr>
        <p:spPr>
          <a:xfrm>
            <a:off x="6858000" y="2984975"/>
            <a:ext cx="0" cy="582600"/>
          </a:xfrm>
          <a:prstGeom prst="straightConnector1">
            <a:avLst/>
          </a:prstGeom>
          <a:noFill/>
          <a:ln w="38100" cap="flat" cmpd="sng">
            <a:solidFill>
              <a:schemeClr val="dk2"/>
            </a:solidFill>
            <a:prstDash val="solid"/>
            <a:round/>
            <a:headEnd type="none" w="sm" len="sm"/>
            <a:tailEnd type="triangle" w="med" len="med"/>
          </a:ln>
        </p:spPr>
      </p:cxnSp>
      <p:sp>
        <p:nvSpPr>
          <p:cNvPr id="1500" name="Google Shape;1500;p128"/>
          <p:cNvSpPr/>
          <p:nvPr/>
        </p:nvSpPr>
        <p:spPr>
          <a:xfrm>
            <a:off x="6551525" y="4149325"/>
            <a:ext cx="1447800" cy="5028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Value Objects</a:t>
            </a:r>
            <a:endParaRPr sz="1200" b="0" i="0" u="none" strike="noStrike" cap="none">
              <a:solidFill>
                <a:srgbClr val="000000"/>
              </a:solidFill>
              <a:latin typeface="Arial"/>
              <a:ea typeface="Arial"/>
              <a:cs typeface="Arial"/>
              <a:sym typeface="Arial"/>
            </a:endParaRPr>
          </a:p>
        </p:txBody>
      </p:sp>
      <p:sp>
        <p:nvSpPr>
          <p:cNvPr id="1501" name="Google Shape;1501;p128"/>
          <p:cNvSpPr/>
          <p:nvPr/>
        </p:nvSpPr>
        <p:spPr>
          <a:xfrm>
            <a:off x="6551625" y="3583625"/>
            <a:ext cx="1447800" cy="5028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Domain Objects</a:t>
            </a:r>
            <a:endParaRPr sz="1200" b="0" i="0" u="none" strike="noStrike" cap="none">
              <a:solidFill>
                <a:srgbClr val="000000"/>
              </a:solidFill>
              <a:latin typeface="Arial"/>
              <a:ea typeface="Arial"/>
              <a:cs typeface="Arial"/>
              <a:sym typeface="Arial"/>
            </a:endParaRPr>
          </a:p>
        </p:txBody>
      </p:sp>
      <p:cxnSp>
        <p:nvCxnSpPr>
          <p:cNvPr id="1502" name="Google Shape;1502;p128"/>
          <p:cNvCxnSpPr/>
          <p:nvPr/>
        </p:nvCxnSpPr>
        <p:spPr>
          <a:xfrm rot="10800000">
            <a:off x="7559500" y="2991975"/>
            <a:ext cx="0" cy="582600"/>
          </a:xfrm>
          <a:prstGeom prst="straightConnector1">
            <a:avLst/>
          </a:prstGeom>
          <a:noFill/>
          <a:ln w="38100" cap="flat" cmpd="sng">
            <a:solidFill>
              <a:schemeClr val="dk2"/>
            </a:solidFill>
            <a:prstDash val="solid"/>
            <a:round/>
            <a:headEnd type="none" w="sm" len="sm"/>
            <a:tailEnd type="triangle" w="med" len="med"/>
          </a:ln>
        </p:spPr>
      </p:cxnSp>
      <p:sp>
        <p:nvSpPr>
          <p:cNvPr id="1503" name="Google Shape;1503;p128"/>
          <p:cNvSpPr/>
          <p:nvPr/>
        </p:nvSpPr>
        <p:spPr>
          <a:xfrm>
            <a:off x="766049" y="2375575"/>
            <a:ext cx="1447800" cy="5943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Application</a:t>
            </a:r>
            <a:endParaRPr sz="1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Service</a:t>
            </a:r>
            <a:endParaRPr sz="1200" b="0" i="0" u="none" strike="noStrike" cap="none">
              <a:solidFill>
                <a:srgbClr val="000000"/>
              </a:solidFill>
              <a:latin typeface="Arial"/>
              <a:ea typeface="Arial"/>
              <a:cs typeface="Arial"/>
              <a:sym typeface="Arial"/>
            </a:endParaRPr>
          </a:p>
        </p:txBody>
      </p:sp>
      <p:cxnSp>
        <p:nvCxnSpPr>
          <p:cNvPr id="1504" name="Google Shape;1504;p128"/>
          <p:cNvCxnSpPr/>
          <p:nvPr/>
        </p:nvCxnSpPr>
        <p:spPr>
          <a:xfrm>
            <a:off x="1072425" y="2985925"/>
            <a:ext cx="0" cy="582600"/>
          </a:xfrm>
          <a:prstGeom prst="straightConnector1">
            <a:avLst/>
          </a:prstGeom>
          <a:noFill/>
          <a:ln w="38100" cap="flat" cmpd="sng">
            <a:solidFill>
              <a:schemeClr val="dk2"/>
            </a:solidFill>
            <a:prstDash val="solid"/>
            <a:round/>
            <a:headEnd type="none" w="sm" len="sm"/>
            <a:tailEnd type="triangle" w="med" len="med"/>
          </a:ln>
        </p:spPr>
      </p:cxnSp>
      <p:sp>
        <p:nvSpPr>
          <p:cNvPr id="1505" name="Google Shape;1505;p128"/>
          <p:cNvSpPr/>
          <p:nvPr/>
        </p:nvSpPr>
        <p:spPr>
          <a:xfrm>
            <a:off x="765950" y="4150275"/>
            <a:ext cx="1447800" cy="5028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Value Objects</a:t>
            </a:r>
            <a:endParaRPr sz="1200" b="0" i="0" u="none" strike="noStrike" cap="none">
              <a:solidFill>
                <a:srgbClr val="000000"/>
              </a:solidFill>
              <a:latin typeface="Arial"/>
              <a:ea typeface="Arial"/>
              <a:cs typeface="Arial"/>
              <a:sym typeface="Arial"/>
            </a:endParaRPr>
          </a:p>
        </p:txBody>
      </p:sp>
      <p:sp>
        <p:nvSpPr>
          <p:cNvPr id="1506" name="Google Shape;1506;p128"/>
          <p:cNvSpPr/>
          <p:nvPr/>
        </p:nvSpPr>
        <p:spPr>
          <a:xfrm>
            <a:off x="766050" y="3584575"/>
            <a:ext cx="1447800" cy="5028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Domain Objects</a:t>
            </a:r>
            <a:endParaRPr sz="1200" b="0" i="0" u="none" strike="noStrike" cap="none">
              <a:solidFill>
                <a:srgbClr val="000000"/>
              </a:solidFill>
              <a:latin typeface="Arial"/>
              <a:ea typeface="Arial"/>
              <a:cs typeface="Arial"/>
              <a:sym typeface="Arial"/>
            </a:endParaRPr>
          </a:p>
        </p:txBody>
      </p:sp>
      <p:cxnSp>
        <p:nvCxnSpPr>
          <p:cNvPr id="1507" name="Google Shape;1507;p128"/>
          <p:cNvCxnSpPr/>
          <p:nvPr/>
        </p:nvCxnSpPr>
        <p:spPr>
          <a:xfrm rot="10800000">
            <a:off x="1773925" y="2992925"/>
            <a:ext cx="0" cy="582600"/>
          </a:xfrm>
          <a:prstGeom prst="straightConnector1">
            <a:avLst/>
          </a:prstGeom>
          <a:noFill/>
          <a:ln w="38100" cap="flat" cmpd="sng">
            <a:solidFill>
              <a:schemeClr val="dk2"/>
            </a:solidFill>
            <a:prstDash val="solid"/>
            <a:round/>
            <a:headEnd type="none" w="sm" len="sm"/>
            <a:tailEnd type="triangle" w="med" len="med"/>
          </a:ln>
        </p:spPr>
      </p:cxnSp>
      <p:cxnSp>
        <p:nvCxnSpPr>
          <p:cNvPr id="1508" name="Google Shape;1508;p128"/>
          <p:cNvCxnSpPr/>
          <p:nvPr/>
        </p:nvCxnSpPr>
        <p:spPr>
          <a:xfrm>
            <a:off x="543450" y="1116100"/>
            <a:ext cx="8057100" cy="0"/>
          </a:xfrm>
          <a:prstGeom prst="straightConnector1">
            <a:avLst/>
          </a:prstGeom>
          <a:noFill/>
          <a:ln w="28575" cap="flat" cmpd="sng">
            <a:solidFill>
              <a:schemeClr val="dk2"/>
            </a:solidFill>
            <a:prstDash val="dot"/>
            <a:round/>
            <a:headEnd type="none" w="sm" len="sm"/>
            <a:tailEnd type="none" w="sm" len="sm"/>
          </a:ln>
        </p:spPr>
      </p:cxnSp>
      <p:cxnSp>
        <p:nvCxnSpPr>
          <p:cNvPr id="1509" name="Google Shape;1509;p128"/>
          <p:cNvCxnSpPr>
            <a:stCxn id="1503" idx="3"/>
            <a:endCxn id="1490" idx="1"/>
          </p:cNvCxnSpPr>
          <p:nvPr/>
        </p:nvCxnSpPr>
        <p:spPr>
          <a:xfrm rot="10800000" flipH="1">
            <a:off x="2213849" y="2671825"/>
            <a:ext cx="666000" cy="900"/>
          </a:xfrm>
          <a:prstGeom prst="straightConnector1">
            <a:avLst/>
          </a:prstGeom>
          <a:noFill/>
          <a:ln w="38100" cap="flat" cmpd="sng">
            <a:solidFill>
              <a:schemeClr val="dk2"/>
            </a:solidFill>
            <a:prstDash val="solid"/>
            <a:round/>
            <a:headEnd type="triangle" w="med" len="med"/>
            <a:tailEnd type="triangle" w="med" len="med"/>
          </a:ln>
        </p:spPr>
      </p:cxnSp>
      <p:cxnSp>
        <p:nvCxnSpPr>
          <p:cNvPr id="1510" name="Google Shape;1510;p128"/>
          <p:cNvCxnSpPr>
            <a:stCxn id="1490" idx="3"/>
            <a:endCxn id="1498" idx="1"/>
          </p:cNvCxnSpPr>
          <p:nvPr/>
        </p:nvCxnSpPr>
        <p:spPr>
          <a:xfrm>
            <a:off x="5865800" y="2671775"/>
            <a:ext cx="685800" cy="0"/>
          </a:xfrm>
          <a:prstGeom prst="straightConnector1">
            <a:avLst/>
          </a:prstGeom>
          <a:noFill/>
          <a:ln w="38100" cap="flat" cmpd="sng">
            <a:solidFill>
              <a:schemeClr val="dk2"/>
            </a:solidFill>
            <a:prstDash val="solid"/>
            <a:round/>
            <a:headEnd type="triangle" w="med" len="med"/>
            <a:tailEnd type="triangle" w="med" len="med"/>
          </a:ln>
        </p:spPr>
      </p:cxn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15" name="Google Shape;1515;p129"/>
          <p:cNvSpPr txBox="1">
            <a:spLocks noGrp="1"/>
          </p:cNvSpPr>
          <p:nvPr>
            <p:ph type="body" idx="1"/>
          </p:nvPr>
        </p:nvSpPr>
        <p:spPr>
          <a:xfrm>
            <a:off x="459400" y="1138100"/>
            <a:ext cx="4112400" cy="2505900"/>
          </a:xfrm>
          <a:prstGeom prst="rect">
            <a:avLst/>
          </a:prstGeom>
          <a:noFill/>
          <a:ln>
            <a:noFill/>
          </a:ln>
        </p:spPr>
        <p:txBody>
          <a:bodyPr spcFirstLastPara="1" wrap="square" lIns="0" tIns="45700" rIns="0" bIns="45700" anchor="t" anchorCtr="0">
            <a:noAutofit/>
          </a:bodyPr>
          <a:lstStyle/>
          <a:p>
            <a:pPr marL="0" lvl="0" indent="0" algn="l" rtl="0">
              <a:lnSpc>
                <a:spcPct val="115000"/>
              </a:lnSpc>
              <a:spcBef>
                <a:spcPts val="0"/>
              </a:spcBef>
              <a:spcAft>
                <a:spcPts val="0"/>
              </a:spcAft>
              <a:buSzPts val="1600"/>
              <a:buNone/>
            </a:pPr>
            <a:r>
              <a:rPr lang="en" sz="1800" dirty="0">
                <a:solidFill>
                  <a:srgbClr val="38761D"/>
                </a:solidFill>
                <a:latin typeface="Arial"/>
                <a:ea typeface="Arial"/>
                <a:cs typeface="Arial"/>
                <a:sym typeface="Arial"/>
              </a:rPr>
              <a:t>Contains:</a:t>
            </a:r>
            <a:endParaRPr sz="1800" dirty="0">
              <a:solidFill>
                <a:srgbClr val="38761D"/>
              </a:solidFill>
              <a:latin typeface="Arial"/>
              <a:ea typeface="Arial"/>
              <a:cs typeface="Arial"/>
              <a:sym typeface="Arial"/>
            </a:endParaRPr>
          </a:p>
          <a:p>
            <a:pPr marL="457200" lvl="0" indent="-317500" algn="l" rtl="0">
              <a:lnSpc>
                <a:spcPct val="115000"/>
              </a:lnSpc>
              <a:spcBef>
                <a:spcPts val="0"/>
              </a:spcBef>
              <a:spcAft>
                <a:spcPts val="0"/>
              </a:spcAft>
              <a:buClr>
                <a:srgbClr val="000000"/>
              </a:buClr>
              <a:buSzPts val="1400"/>
              <a:buChar char="•"/>
            </a:pPr>
            <a:r>
              <a:rPr lang="en" sz="1400" dirty="0">
                <a:solidFill>
                  <a:srgbClr val="000000"/>
                </a:solidFill>
                <a:latin typeface="Arial"/>
                <a:ea typeface="Arial"/>
                <a:cs typeface="Arial"/>
                <a:sym typeface="Arial"/>
              </a:rPr>
              <a:t>Entity Objects</a:t>
            </a:r>
            <a:endParaRPr sz="1400" dirty="0">
              <a:solidFill>
                <a:srgbClr val="000000"/>
              </a:solidFill>
              <a:latin typeface="Arial"/>
              <a:ea typeface="Arial"/>
              <a:cs typeface="Arial"/>
              <a:sym typeface="Arial"/>
            </a:endParaRPr>
          </a:p>
          <a:p>
            <a:pPr marL="457200" lvl="0" indent="-317500" algn="l" rtl="0">
              <a:lnSpc>
                <a:spcPct val="115000"/>
              </a:lnSpc>
              <a:spcBef>
                <a:spcPts val="0"/>
              </a:spcBef>
              <a:spcAft>
                <a:spcPts val="0"/>
              </a:spcAft>
              <a:buClr>
                <a:srgbClr val="000000"/>
              </a:buClr>
              <a:buSzPts val="1400"/>
              <a:buChar char="•"/>
            </a:pPr>
            <a:r>
              <a:rPr lang="en" sz="1400" dirty="0">
                <a:solidFill>
                  <a:srgbClr val="000000"/>
                </a:solidFill>
                <a:latin typeface="Arial"/>
                <a:ea typeface="Arial"/>
                <a:cs typeface="Arial"/>
                <a:sym typeface="Arial"/>
              </a:rPr>
              <a:t>Value Objects</a:t>
            </a:r>
            <a:endParaRPr sz="1400" dirty="0">
              <a:solidFill>
                <a:srgbClr val="000000"/>
              </a:solidFill>
              <a:latin typeface="Arial"/>
              <a:ea typeface="Arial"/>
              <a:cs typeface="Arial"/>
              <a:sym typeface="Arial"/>
            </a:endParaRPr>
          </a:p>
          <a:p>
            <a:pPr marL="457200" lvl="0" indent="-317500" algn="l" rtl="0">
              <a:lnSpc>
                <a:spcPct val="115000"/>
              </a:lnSpc>
              <a:spcBef>
                <a:spcPts val="0"/>
              </a:spcBef>
              <a:spcAft>
                <a:spcPts val="0"/>
              </a:spcAft>
              <a:buClr>
                <a:srgbClr val="000000"/>
              </a:buClr>
              <a:buSzPts val="1400"/>
              <a:buFont typeface="Arial"/>
              <a:buChar char="•"/>
            </a:pPr>
            <a:r>
              <a:rPr lang="en" sz="1400" dirty="0">
                <a:solidFill>
                  <a:srgbClr val="000000"/>
                </a:solidFill>
                <a:latin typeface="Arial"/>
                <a:ea typeface="Arial"/>
                <a:cs typeface="Arial"/>
                <a:sym typeface="Arial"/>
              </a:rPr>
              <a:t>Domain Services</a:t>
            </a:r>
            <a:endParaRPr sz="1400" dirty="0">
              <a:solidFill>
                <a:srgbClr val="000000"/>
              </a:solidFill>
              <a:latin typeface="Arial"/>
              <a:ea typeface="Arial"/>
              <a:cs typeface="Arial"/>
              <a:sym typeface="Arial"/>
            </a:endParaRPr>
          </a:p>
          <a:p>
            <a:pPr marL="457200" lvl="0" indent="-317500" algn="l" rtl="0">
              <a:lnSpc>
                <a:spcPct val="115000"/>
              </a:lnSpc>
              <a:spcBef>
                <a:spcPts val="0"/>
              </a:spcBef>
              <a:spcAft>
                <a:spcPts val="0"/>
              </a:spcAft>
              <a:buClr>
                <a:srgbClr val="000000"/>
              </a:buClr>
              <a:buSzPts val="1400"/>
              <a:buFont typeface="Arial"/>
              <a:buChar char="•"/>
            </a:pPr>
            <a:r>
              <a:rPr lang="en" sz="1400" dirty="0">
                <a:solidFill>
                  <a:srgbClr val="000000"/>
                </a:solidFill>
                <a:latin typeface="Arial"/>
                <a:ea typeface="Arial"/>
                <a:cs typeface="Arial"/>
                <a:sym typeface="Arial"/>
              </a:rPr>
              <a:t>Business Logic / Rules</a:t>
            </a:r>
            <a:endParaRPr sz="1400" dirty="0">
              <a:solidFill>
                <a:srgbClr val="000000"/>
              </a:solidFill>
              <a:latin typeface="Arial"/>
              <a:ea typeface="Arial"/>
              <a:cs typeface="Arial"/>
              <a:sym typeface="Arial"/>
            </a:endParaRPr>
          </a:p>
          <a:p>
            <a:pPr marL="0" lvl="0" indent="0" algn="l" rtl="0">
              <a:lnSpc>
                <a:spcPct val="115000"/>
              </a:lnSpc>
              <a:spcBef>
                <a:spcPts val="0"/>
              </a:spcBef>
              <a:spcAft>
                <a:spcPts val="0"/>
              </a:spcAft>
              <a:buSzPts val="1600"/>
              <a:buNone/>
            </a:pPr>
            <a:endParaRPr sz="1400" dirty="0">
              <a:solidFill>
                <a:srgbClr val="000000"/>
              </a:solidFill>
              <a:latin typeface="Arial"/>
              <a:ea typeface="Arial"/>
              <a:cs typeface="Arial"/>
              <a:sym typeface="Arial"/>
            </a:endParaRPr>
          </a:p>
          <a:p>
            <a:pPr marL="0" lvl="0" indent="0" algn="l" rtl="0">
              <a:lnSpc>
                <a:spcPct val="115000"/>
              </a:lnSpc>
              <a:spcBef>
                <a:spcPts val="0"/>
              </a:spcBef>
              <a:spcAft>
                <a:spcPts val="0"/>
              </a:spcAft>
              <a:buSzPts val="1600"/>
              <a:buNone/>
            </a:pPr>
            <a:r>
              <a:rPr lang="en" sz="1800" dirty="0">
                <a:solidFill>
                  <a:srgbClr val="38761D"/>
                </a:solidFill>
                <a:latin typeface="Arial"/>
                <a:ea typeface="Arial"/>
                <a:cs typeface="Arial"/>
                <a:sym typeface="Arial"/>
              </a:rPr>
              <a:t>Depends On:</a:t>
            </a:r>
            <a:endParaRPr sz="1400" dirty="0">
              <a:solidFill>
                <a:srgbClr val="000000"/>
              </a:solidFill>
              <a:latin typeface="Arial"/>
              <a:ea typeface="Arial"/>
              <a:cs typeface="Arial"/>
              <a:sym typeface="Arial"/>
            </a:endParaRPr>
          </a:p>
          <a:p>
            <a:pPr marL="457200" lvl="0" indent="-317500" algn="l" rtl="0">
              <a:lnSpc>
                <a:spcPct val="115000"/>
              </a:lnSpc>
              <a:spcBef>
                <a:spcPts val="0"/>
              </a:spcBef>
              <a:spcAft>
                <a:spcPts val="0"/>
              </a:spcAft>
              <a:buClr>
                <a:srgbClr val="000000"/>
              </a:buClr>
              <a:buSzPts val="1400"/>
              <a:buFont typeface="Arial"/>
              <a:buChar char="•"/>
            </a:pPr>
            <a:r>
              <a:rPr lang="en" sz="1400" dirty="0">
                <a:solidFill>
                  <a:srgbClr val="000000"/>
                </a:solidFill>
                <a:latin typeface="Arial"/>
                <a:ea typeface="Arial"/>
                <a:cs typeface="Arial"/>
                <a:sym typeface="Arial"/>
              </a:rPr>
              <a:t>Infrastructure through Domain Services (</a:t>
            </a:r>
            <a:r>
              <a:rPr lang="en" sz="1400" i="1" dirty="0">
                <a:solidFill>
                  <a:srgbClr val="000000"/>
                </a:solidFill>
                <a:latin typeface="Arial"/>
                <a:ea typeface="Arial"/>
                <a:cs typeface="Arial"/>
                <a:sym typeface="Arial"/>
              </a:rPr>
              <a:t>not</a:t>
            </a:r>
            <a:r>
              <a:rPr lang="en" sz="1400" dirty="0">
                <a:solidFill>
                  <a:srgbClr val="000000"/>
                </a:solidFill>
                <a:latin typeface="Arial"/>
                <a:ea typeface="Arial"/>
                <a:cs typeface="Arial"/>
                <a:sym typeface="Arial"/>
              </a:rPr>
              <a:t> through Entities)</a:t>
            </a:r>
            <a:endParaRPr sz="1400" dirty="0">
              <a:solidFill>
                <a:srgbClr val="000000"/>
              </a:solidFill>
              <a:latin typeface="Arial"/>
              <a:ea typeface="Arial"/>
              <a:cs typeface="Arial"/>
              <a:sym typeface="Arial"/>
            </a:endParaRPr>
          </a:p>
          <a:p>
            <a:pPr marL="0" lvl="0" indent="0" algn="l" rtl="0">
              <a:lnSpc>
                <a:spcPct val="115000"/>
              </a:lnSpc>
              <a:spcBef>
                <a:spcPts val="0"/>
              </a:spcBef>
              <a:spcAft>
                <a:spcPts val="0"/>
              </a:spcAft>
              <a:buSzPts val="1600"/>
              <a:buNone/>
            </a:pPr>
            <a:endParaRPr sz="1400" dirty="0">
              <a:solidFill>
                <a:srgbClr val="000000"/>
              </a:solidFill>
              <a:latin typeface="Arial"/>
              <a:ea typeface="Arial"/>
              <a:cs typeface="Arial"/>
              <a:sym typeface="Arial"/>
            </a:endParaRPr>
          </a:p>
          <a:p>
            <a:pPr marL="0" lvl="0" indent="0" algn="l" rtl="0">
              <a:lnSpc>
                <a:spcPct val="115000"/>
              </a:lnSpc>
              <a:spcBef>
                <a:spcPts val="0"/>
              </a:spcBef>
              <a:spcAft>
                <a:spcPts val="0"/>
              </a:spcAft>
              <a:buSzPts val="1600"/>
              <a:buNone/>
            </a:pPr>
            <a:endParaRPr sz="1400" dirty="0">
              <a:solidFill>
                <a:srgbClr val="000000"/>
              </a:solidFill>
              <a:latin typeface="Arial"/>
              <a:ea typeface="Arial"/>
              <a:cs typeface="Arial"/>
              <a:sym typeface="Arial"/>
            </a:endParaRPr>
          </a:p>
          <a:p>
            <a:pPr marL="0" lvl="0" indent="0" algn="l" rtl="0">
              <a:lnSpc>
                <a:spcPct val="115000"/>
              </a:lnSpc>
              <a:spcBef>
                <a:spcPts val="0"/>
              </a:spcBef>
              <a:spcAft>
                <a:spcPts val="0"/>
              </a:spcAft>
              <a:buSzPts val="1600"/>
              <a:buNone/>
            </a:pPr>
            <a:endParaRPr sz="1400" dirty="0">
              <a:solidFill>
                <a:srgbClr val="000000"/>
              </a:solidFill>
              <a:latin typeface="Arial"/>
              <a:ea typeface="Arial"/>
              <a:cs typeface="Arial"/>
              <a:sym typeface="Arial"/>
            </a:endParaRPr>
          </a:p>
          <a:p>
            <a:pPr marL="342900" lvl="0" indent="-241300" algn="l" rtl="0">
              <a:lnSpc>
                <a:spcPct val="100000"/>
              </a:lnSpc>
              <a:spcBef>
                <a:spcPts val="0"/>
              </a:spcBef>
              <a:spcAft>
                <a:spcPts val="0"/>
              </a:spcAft>
              <a:buClr>
                <a:srgbClr val="181818"/>
              </a:buClr>
              <a:buSzPts val="1600"/>
              <a:buNone/>
            </a:pPr>
            <a:endParaRPr sz="1400" dirty="0">
              <a:latin typeface="Arial"/>
              <a:ea typeface="Arial"/>
              <a:cs typeface="Arial"/>
              <a:sym typeface="Arial"/>
            </a:endParaRPr>
          </a:p>
        </p:txBody>
      </p:sp>
      <p:sp>
        <p:nvSpPr>
          <p:cNvPr id="1516" name="Google Shape;1516;p129"/>
          <p:cNvSpPr txBox="1">
            <a:spLocks noGrp="1"/>
          </p:cNvSpPr>
          <p:nvPr>
            <p:ph type="sldNum" idx="12"/>
          </p:nvPr>
        </p:nvSpPr>
        <p:spPr>
          <a:xfrm>
            <a:off x="8158690" y="4828032"/>
            <a:ext cx="5250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129</a:t>
            </a:fld>
            <a:endParaRPr/>
          </a:p>
        </p:txBody>
      </p:sp>
      <p:sp>
        <p:nvSpPr>
          <p:cNvPr id="1517" name="Google Shape;1517;p129"/>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538C3F"/>
              </a:buClr>
              <a:buSzPts val="2000"/>
              <a:buFont typeface="Century Gothic"/>
              <a:buNone/>
            </a:pPr>
            <a:r>
              <a:rPr lang="en"/>
              <a:t>Domain Layer</a:t>
            </a:r>
            <a:endParaRPr/>
          </a:p>
        </p:txBody>
      </p:sp>
      <p:sp>
        <p:nvSpPr>
          <p:cNvPr id="1518" name="Google Shape;1518;p129"/>
          <p:cNvSpPr txBox="1">
            <a:spLocks noGrp="1"/>
          </p:cNvSpPr>
          <p:nvPr>
            <p:ph type="body" idx="1"/>
          </p:nvPr>
        </p:nvSpPr>
        <p:spPr>
          <a:xfrm>
            <a:off x="4572000" y="1138000"/>
            <a:ext cx="4281900" cy="3440400"/>
          </a:xfrm>
          <a:prstGeom prst="rect">
            <a:avLst/>
          </a:prstGeom>
          <a:noFill/>
          <a:ln>
            <a:noFill/>
          </a:ln>
        </p:spPr>
        <p:txBody>
          <a:bodyPr spcFirstLastPara="1" wrap="square" lIns="0" tIns="45700" rIns="0" bIns="45700" anchor="t" anchorCtr="0">
            <a:noAutofit/>
          </a:bodyPr>
          <a:lstStyle/>
          <a:p>
            <a:pPr marL="0" lvl="0" indent="0" algn="l" rtl="0">
              <a:lnSpc>
                <a:spcPct val="115000"/>
              </a:lnSpc>
              <a:spcBef>
                <a:spcPts val="0"/>
              </a:spcBef>
              <a:spcAft>
                <a:spcPts val="0"/>
              </a:spcAft>
              <a:buSzPts val="1600"/>
              <a:buNone/>
            </a:pPr>
            <a:r>
              <a:rPr lang="en" sz="1800" dirty="0">
                <a:solidFill>
                  <a:srgbClr val="38761D"/>
                </a:solidFill>
                <a:latin typeface="Arial"/>
                <a:ea typeface="Arial"/>
                <a:cs typeface="Arial"/>
                <a:sym typeface="Arial"/>
              </a:rPr>
              <a:t>Concerned With:</a:t>
            </a:r>
            <a:endParaRPr sz="1400" dirty="0">
              <a:solidFill>
                <a:srgbClr val="000000"/>
              </a:solidFill>
              <a:latin typeface="Arial"/>
              <a:ea typeface="Arial"/>
              <a:cs typeface="Arial"/>
              <a:sym typeface="Arial"/>
            </a:endParaRPr>
          </a:p>
          <a:p>
            <a:pPr marL="457200" lvl="0" indent="-317500" algn="l" rtl="0">
              <a:lnSpc>
                <a:spcPct val="115000"/>
              </a:lnSpc>
              <a:spcBef>
                <a:spcPts val="0"/>
              </a:spcBef>
              <a:spcAft>
                <a:spcPts val="0"/>
              </a:spcAft>
              <a:buClr>
                <a:srgbClr val="000000"/>
              </a:buClr>
              <a:buSzPts val="1400"/>
              <a:buChar char="•"/>
            </a:pPr>
            <a:r>
              <a:rPr lang="en" sz="1400" dirty="0">
                <a:solidFill>
                  <a:srgbClr val="000000"/>
                </a:solidFill>
                <a:latin typeface="Arial"/>
                <a:ea typeface="Arial"/>
                <a:cs typeface="Arial"/>
                <a:sym typeface="Arial"/>
              </a:rPr>
              <a:t>Validation</a:t>
            </a:r>
            <a:endParaRPr sz="1400" dirty="0">
              <a:solidFill>
                <a:srgbClr val="000000"/>
              </a:solidFill>
              <a:latin typeface="Arial"/>
              <a:ea typeface="Arial"/>
              <a:cs typeface="Arial"/>
              <a:sym typeface="Arial"/>
            </a:endParaRPr>
          </a:p>
          <a:p>
            <a:pPr marL="457200" lvl="0" indent="-317500" algn="l" rtl="0">
              <a:lnSpc>
                <a:spcPct val="115000"/>
              </a:lnSpc>
              <a:spcBef>
                <a:spcPts val="0"/>
              </a:spcBef>
              <a:spcAft>
                <a:spcPts val="0"/>
              </a:spcAft>
              <a:buClr>
                <a:srgbClr val="000000"/>
              </a:buClr>
              <a:buSzPts val="1400"/>
              <a:buChar char="•"/>
            </a:pPr>
            <a:r>
              <a:rPr lang="en" sz="1400" dirty="0">
                <a:solidFill>
                  <a:srgbClr val="000000"/>
                </a:solidFill>
                <a:latin typeface="Arial"/>
                <a:ea typeface="Arial"/>
                <a:cs typeface="Arial"/>
                <a:sym typeface="Arial"/>
              </a:rPr>
              <a:t>Implementing business rules / logic</a:t>
            </a:r>
            <a:endParaRPr sz="1400" dirty="0">
              <a:solidFill>
                <a:srgbClr val="000000"/>
              </a:solidFill>
              <a:latin typeface="Arial"/>
              <a:ea typeface="Arial"/>
              <a:cs typeface="Arial"/>
              <a:sym typeface="Arial"/>
            </a:endParaRPr>
          </a:p>
          <a:p>
            <a:pPr marL="457200" lvl="0" indent="-317500" algn="l" rtl="0">
              <a:lnSpc>
                <a:spcPct val="115000"/>
              </a:lnSpc>
              <a:spcBef>
                <a:spcPts val="0"/>
              </a:spcBef>
              <a:spcAft>
                <a:spcPts val="0"/>
              </a:spcAft>
              <a:buClr>
                <a:srgbClr val="000000"/>
              </a:buClr>
              <a:buSzPts val="1400"/>
              <a:buFont typeface="Arial"/>
              <a:buChar char="•"/>
            </a:pPr>
            <a:r>
              <a:rPr lang="en" sz="1400" dirty="0">
                <a:solidFill>
                  <a:srgbClr val="000000"/>
                </a:solidFill>
                <a:latin typeface="Arial"/>
                <a:ea typeface="Arial"/>
                <a:cs typeface="Arial"/>
                <a:sym typeface="Arial"/>
              </a:rPr>
              <a:t>Changing application state</a:t>
            </a:r>
            <a:endParaRPr sz="1400" dirty="0">
              <a:solidFill>
                <a:srgbClr val="000000"/>
              </a:solidFill>
              <a:latin typeface="Arial"/>
              <a:ea typeface="Arial"/>
              <a:cs typeface="Arial"/>
              <a:sym typeface="Arial"/>
            </a:endParaRPr>
          </a:p>
          <a:p>
            <a:pPr marL="0" lvl="0" indent="0" algn="l" rtl="0">
              <a:lnSpc>
                <a:spcPct val="115000"/>
              </a:lnSpc>
              <a:spcBef>
                <a:spcPts val="0"/>
              </a:spcBef>
              <a:spcAft>
                <a:spcPts val="0"/>
              </a:spcAft>
              <a:buSzPts val="1600"/>
              <a:buNone/>
            </a:pPr>
            <a:endParaRPr sz="1400" dirty="0">
              <a:solidFill>
                <a:srgbClr val="000000"/>
              </a:solidFill>
              <a:latin typeface="Arial"/>
              <a:ea typeface="Arial"/>
              <a:cs typeface="Arial"/>
              <a:sym typeface="Arial"/>
            </a:endParaRPr>
          </a:p>
          <a:p>
            <a:pPr marL="0" lvl="0" indent="0" algn="l" rtl="0">
              <a:lnSpc>
                <a:spcPct val="115000"/>
              </a:lnSpc>
              <a:spcBef>
                <a:spcPts val="0"/>
              </a:spcBef>
              <a:spcAft>
                <a:spcPts val="0"/>
              </a:spcAft>
              <a:buSzPts val="1600"/>
              <a:buNone/>
            </a:pPr>
            <a:r>
              <a:rPr lang="en" sz="1800" dirty="0">
                <a:solidFill>
                  <a:srgbClr val="38761D"/>
                </a:solidFill>
                <a:latin typeface="Arial"/>
                <a:ea typeface="Arial"/>
                <a:cs typeface="Arial"/>
                <a:sym typeface="Arial"/>
              </a:rPr>
              <a:t>Example Packages / Classes:</a:t>
            </a:r>
            <a:endParaRPr sz="1800" dirty="0">
              <a:solidFill>
                <a:srgbClr val="38761D"/>
              </a:solidFill>
              <a:latin typeface="Arial"/>
              <a:ea typeface="Arial"/>
              <a:cs typeface="Arial"/>
              <a:sym typeface="Arial"/>
            </a:endParaRPr>
          </a:p>
          <a:p>
            <a:pPr marL="0" lvl="0" indent="0" algn="l" rtl="0">
              <a:lnSpc>
                <a:spcPct val="115000"/>
              </a:lnSpc>
              <a:spcBef>
                <a:spcPts val="0"/>
              </a:spcBef>
              <a:spcAft>
                <a:spcPts val="0"/>
              </a:spcAft>
              <a:buSzPts val="1600"/>
              <a:buNone/>
            </a:pPr>
            <a:endParaRPr sz="1400" dirty="0">
              <a:solidFill>
                <a:srgbClr val="000000"/>
              </a:solidFill>
              <a:latin typeface="Arial"/>
              <a:ea typeface="Arial"/>
              <a:cs typeface="Arial"/>
              <a:sym typeface="Arial"/>
            </a:endParaRPr>
          </a:p>
          <a:p>
            <a:pPr marL="0" lvl="0" indent="0" algn="l" rtl="0">
              <a:lnSpc>
                <a:spcPct val="115000"/>
              </a:lnSpc>
              <a:spcBef>
                <a:spcPts val="0"/>
              </a:spcBef>
              <a:spcAft>
                <a:spcPts val="0"/>
              </a:spcAft>
              <a:buSzPts val="1600"/>
              <a:buNone/>
            </a:pPr>
            <a:r>
              <a:rPr lang="en" sz="1100" dirty="0" err="1">
                <a:latin typeface="Courier New"/>
                <a:ea typeface="Courier New"/>
                <a:cs typeface="Courier New"/>
                <a:sym typeface="Courier New"/>
              </a:rPr>
              <a:t>com.fg.staff.teacher.model.Teacher</a:t>
            </a:r>
            <a:endParaRPr lang="en" sz="1100" dirty="0">
              <a:latin typeface="Courier New"/>
              <a:ea typeface="Courier New"/>
              <a:cs typeface="Courier New"/>
              <a:sym typeface="Courier New"/>
            </a:endParaRPr>
          </a:p>
          <a:p>
            <a:pPr marL="0" lvl="0" indent="0" algn="l" rtl="0">
              <a:lnSpc>
                <a:spcPct val="115000"/>
              </a:lnSpc>
              <a:spcBef>
                <a:spcPts val="0"/>
              </a:spcBef>
              <a:spcAft>
                <a:spcPts val="0"/>
              </a:spcAft>
              <a:buSzPts val="1600"/>
              <a:buNone/>
            </a:pPr>
            <a:r>
              <a:rPr lang="en" sz="1100" dirty="0" err="1">
                <a:latin typeface="Courier New"/>
                <a:ea typeface="Courier New"/>
                <a:cs typeface="Courier New"/>
                <a:sym typeface="Courier New"/>
              </a:rPr>
              <a:t>com.fg.staff.teacher.model.Address</a:t>
            </a:r>
            <a:endParaRPr sz="1100" dirty="0">
              <a:latin typeface="Courier New"/>
              <a:ea typeface="Courier New"/>
              <a:cs typeface="Courier New"/>
              <a:sym typeface="Courier New"/>
            </a:endParaRPr>
          </a:p>
          <a:p>
            <a:pPr marL="0" lvl="0" indent="0" algn="l" rtl="0">
              <a:lnSpc>
                <a:spcPct val="115000"/>
              </a:lnSpc>
              <a:spcBef>
                <a:spcPts val="0"/>
              </a:spcBef>
              <a:spcAft>
                <a:spcPts val="0"/>
              </a:spcAft>
              <a:buSzPts val="1600"/>
              <a:buNone/>
            </a:pPr>
            <a:r>
              <a:rPr lang="en" sz="1100" dirty="0" err="1">
                <a:latin typeface="Courier New"/>
                <a:ea typeface="Courier New"/>
                <a:cs typeface="Courier New"/>
                <a:sym typeface="Courier New"/>
              </a:rPr>
              <a:t>com.fg.ordering.order.model.Order</a:t>
            </a:r>
            <a:endParaRPr sz="1100" dirty="0">
              <a:latin typeface="Courier New"/>
              <a:ea typeface="Courier New"/>
              <a:cs typeface="Courier New"/>
              <a:sym typeface="Courier New"/>
            </a:endParaRPr>
          </a:p>
          <a:p>
            <a:pPr marL="0" lvl="0" indent="0" algn="l" rtl="0">
              <a:lnSpc>
                <a:spcPct val="115000"/>
              </a:lnSpc>
              <a:spcBef>
                <a:spcPts val="0"/>
              </a:spcBef>
              <a:spcAft>
                <a:spcPts val="0"/>
              </a:spcAft>
              <a:buSzPts val="1600"/>
              <a:buNone/>
            </a:pPr>
            <a:r>
              <a:rPr lang="en" sz="1100" dirty="0" err="1">
                <a:latin typeface="Courier New"/>
                <a:ea typeface="Courier New"/>
                <a:cs typeface="Courier New"/>
                <a:sym typeface="Courier New"/>
              </a:rPr>
              <a:t>com.fg.ordering.order.model.TaxCalculationService</a:t>
            </a:r>
            <a:endParaRPr sz="1100" dirty="0">
              <a:solidFill>
                <a:srgbClr val="000000"/>
              </a:solidFill>
              <a:latin typeface="Courier New"/>
              <a:ea typeface="Courier New"/>
              <a:cs typeface="Courier New"/>
              <a:sym typeface="Courier New"/>
            </a:endParaRPr>
          </a:p>
        </p:txBody>
      </p:sp>
      <p:sp>
        <p:nvSpPr>
          <p:cNvPr id="1519" name="Google Shape;1519;p129"/>
          <p:cNvSpPr txBox="1"/>
          <p:nvPr/>
        </p:nvSpPr>
        <p:spPr>
          <a:xfrm>
            <a:off x="358600" y="597000"/>
            <a:ext cx="8338200" cy="37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Objects that model the domain’s state and behavior</a:t>
            </a:r>
            <a:endParaRPr sz="1800" b="0" i="0" u="none" strike="noStrike" cap="none">
              <a:solidFill>
                <a:srgbClr val="000000"/>
              </a:solidFill>
              <a:latin typeface="Arial"/>
              <a:ea typeface="Arial"/>
              <a:cs typeface="Arial"/>
              <a:sym typeface="Arial"/>
            </a:endParaRPr>
          </a:p>
        </p:txBody>
      </p:sp>
      <p:sp>
        <p:nvSpPr>
          <p:cNvPr id="1520" name="Google Shape;1520;p129"/>
          <p:cNvSpPr txBox="1"/>
          <p:nvPr/>
        </p:nvSpPr>
        <p:spPr>
          <a:xfrm>
            <a:off x="358600" y="3699950"/>
            <a:ext cx="3261600" cy="773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800"/>
              <a:buFont typeface="Arial"/>
              <a:buNone/>
            </a:pPr>
            <a:r>
              <a:rPr lang="en" sz="1800" b="0" i="0" u="none" strike="noStrike" cap="none">
                <a:solidFill>
                  <a:srgbClr val="FF0000"/>
                </a:solidFill>
                <a:latin typeface="Arial"/>
                <a:ea typeface="Arial"/>
                <a:cs typeface="Arial"/>
                <a:sym typeface="Arial"/>
              </a:rPr>
              <a:t>Contains:</a:t>
            </a:r>
            <a:r>
              <a:rPr lang="en" sz="1800" b="0" i="0" u="none" strike="noStrike" cap="none">
                <a:solidFill>
                  <a:srgbClr val="38761D"/>
                </a:solidFill>
                <a:latin typeface="Arial"/>
                <a:ea typeface="Arial"/>
                <a:cs typeface="Arial"/>
                <a:sym typeface="Arial"/>
              </a:rPr>
              <a:t>  </a:t>
            </a:r>
            <a:r>
              <a:rPr lang="en" sz="1400" b="0" i="0" u="none" strike="noStrike" cap="none">
                <a:solidFill>
                  <a:srgbClr val="000000"/>
                </a:solidFill>
                <a:latin typeface="Arial"/>
                <a:ea typeface="Arial"/>
                <a:cs typeface="Arial"/>
                <a:sym typeface="Arial"/>
              </a:rPr>
              <a:t>All</a:t>
            </a:r>
            <a:r>
              <a:rPr lang="en" sz="1800" b="0" i="0" u="none" strike="noStrike" cap="none">
                <a:solidFill>
                  <a:srgbClr val="38761D"/>
                </a:solidFill>
                <a:latin typeface="Arial"/>
                <a:ea typeface="Arial"/>
                <a:cs typeface="Arial"/>
                <a:sym typeface="Arial"/>
              </a:rPr>
              <a:t> </a:t>
            </a:r>
            <a:r>
              <a:rPr lang="en" sz="1400" b="0" i="0" u="none" strike="noStrike" cap="none">
                <a:solidFill>
                  <a:srgbClr val="000000"/>
                </a:solidFill>
                <a:latin typeface="Arial"/>
                <a:ea typeface="Arial"/>
                <a:cs typeface="Arial"/>
                <a:sym typeface="Arial"/>
              </a:rPr>
              <a:t>Business Logic / Rules</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20"/>
                                        </p:tgtEl>
                                        <p:attrNameLst>
                                          <p:attrName>style.visibility</p:attrName>
                                        </p:attrNameLst>
                                      </p:cBhvr>
                                      <p:to>
                                        <p:strVal val="visible"/>
                                      </p:to>
                                    </p:set>
                                    <p:animEffect transition="in" filter="fade">
                                      <p:cBhvr>
                                        <p:cTn id="7" dur="1000"/>
                                        <p:tgtEl>
                                          <p:spTgt spid="15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13"/>
          <p:cNvSpPr/>
          <p:nvPr/>
        </p:nvSpPr>
        <p:spPr>
          <a:xfrm>
            <a:off x="205225" y="3337075"/>
            <a:ext cx="8745900" cy="834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13"/>
          <p:cNvSpPr/>
          <p:nvPr/>
        </p:nvSpPr>
        <p:spPr>
          <a:xfrm>
            <a:off x="199050" y="2866075"/>
            <a:ext cx="8745900" cy="471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13"/>
          <p:cNvSpPr/>
          <p:nvPr/>
        </p:nvSpPr>
        <p:spPr>
          <a:xfrm>
            <a:off x="205225" y="870750"/>
            <a:ext cx="8745900" cy="2012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13"/>
          <p:cNvSpPr txBox="1">
            <a:spLocks noGrp="1"/>
          </p:cNvSpPr>
          <p:nvPr>
            <p:ph type="body" idx="1"/>
          </p:nvPr>
        </p:nvSpPr>
        <p:spPr>
          <a:xfrm>
            <a:off x="339000" y="870750"/>
            <a:ext cx="8237400" cy="3402000"/>
          </a:xfrm>
          <a:prstGeom prst="rect">
            <a:avLst/>
          </a:prstGeom>
          <a:noFill/>
          <a:ln>
            <a:noFill/>
          </a:ln>
        </p:spPr>
        <p:txBody>
          <a:bodyPr spcFirstLastPara="1" wrap="square" lIns="0" tIns="45700" rIns="0" bIns="45700" anchor="t" anchorCtr="0">
            <a:noAutofit/>
          </a:bodyPr>
          <a:lstStyle/>
          <a:p>
            <a:pPr marL="457200" lvl="0" indent="-342900" algn="l" rtl="0">
              <a:lnSpc>
                <a:spcPct val="150000"/>
              </a:lnSpc>
              <a:spcBef>
                <a:spcPts val="0"/>
              </a:spcBef>
              <a:spcAft>
                <a:spcPts val="0"/>
              </a:spcAft>
              <a:buSzPts val="1800"/>
              <a:buFont typeface="Century Gothic"/>
              <a:buChar char="●"/>
            </a:pPr>
            <a:r>
              <a:rPr lang="en" sz="1800" b="1" i="1">
                <a:solidFill>
                  <a:srgbClr val="538C3F"/>
                </a:solidFill>
                <a:latin typeface="Arial"/>
                <a:ea typeface="Arial"/>
                <a:cs typeface="Arial"/>
                <a:sym typeface="Arial"/>
              </a:rPr>
              <a:t>Getting domain experts to talk with developers</a:t>
            </a:r>
            <a:endParaRPr sz="1800" b="1" i="1">
              <a:solidFill>
                <a:srgbClr val="538C3F"/>
              </a:solidFill>
              <a:latin typeface="Arial"/>
              <a:ea typeface="Arial"/>
              <a:cs typeface="Arial"/>
              <a:sym typeface="Arial"/>
            </a:endParaRPr>
          </a:p>
          <a:p>
            <a:pPr marL="457200" lvl="0" indent="-342900" algn="l" rtl="0">
              <a:lnSpc>
                <a:spcPct val="150000"/>
              </a:lnSpc>
              <a:spcBef>
                <a:spcPts val="0"/>
              </a:spcBef>
              <a:spcAft>
                <a:spcPts val="0"/>
              </a:spcAft>
              <a:buSzPts val="1800"/>
              <a:buFont typeface="Century Gothic"/>
              <a:buChar char="●"/>
            </a:pPr>
            <a:r>
              <a:rPr lang="en" sz="1800" b="1" i="1">
                <a:solidFill>
                  <a:srgbClr val="538C3F"/>
                </a:solidFill>
                <a:latin typeface="Arial"/>
                <a:ea typeface="Arial"/>
                <a:cs typeface="Arial"/>
                <a:sym typeface="Arial"/>
              </a:rPr>
              <a:t>Creating a conceptual model of a business</a:t>
            </a:r>
            <a:endParaRPr sz="1800" b="1" i="1">
              <a:solidFill>
                <a:srgbClr val="538C3F"/>
              </a:solidFill>
              <a:latin typeface="Arial"/>
              <a:ea typeface="Arial"/>
              <a:cs typeface="Arial"/>
              <a:sym typeface="Arial"/>
            </a:endParaRPr>
          </a:p>
          <a:p>
            <a:pPr marL="457200" lvl="0" indent="-342900" algn="l" rtl="0">
              <a:lnSpc>
                <a:spcPct val="150000"/>
              </a:lnSpc>
              <a:spcBef>
                <a:spcPts val="0"/>
              </a:spcBef>
              <a:spcAft>
                <a:spcPts val="0"/>
              </a:spcAft>
              <a:buSzPts val="1800"/>
              <a:buFont typeface="Century Gothic"/>
              <a:buChar char="●"/>
            </a:pPr>
            <a:r>
              <a:rPr lang="en" sz="1800" b="1" i="1">
                <a:solidFill>
                  <a:srgbClr val="538C3F"/>
                </a:solidFill>
                <a:latin typeface="Arial"/>
                <a:ea typeface="Arial"/>
                <a:cs typeface="Arial"/>
                <a:sym typeface="Arial"/>
              </a:rPr>
              <a:t>Identifying the work that needs to be done</a:t>
            </a:r>
            <a:endParaRPr sz="1800" b="1" i="1">
              <a:solidFill>
                <a:srgbClr val="538C3F"/>
              </a:solidFill>
              <a:latin typeface="Arial"/>
              <a:ea typeface="Arial"/>
              <a:cs typeface="Arial"/>
              <a:sym typeface="Arial"/>
            </a:endParaRPr>
          </a:p>
          <a:p>
            <a:pPr marL="457200" lvl="0" indent="-342900" algn="l" rtl="0">
              <a:lnSpc>
                <a:spcPct val="150000"/>
              </a:lnSpc>
              <a:spcBef>
                <a:spcPts val="0"/>
              </a:spcBef>
              <a:spcAft>
                <a:spcPts val="0"/>
              </a:spcAft>
              <a:buSzPts val="1800"/>
              <a:buFont typeface="Century Gothic"/>
              <a:buChar char="●"/>
            </a:pPr>
            <a:r>
              <a:rPr lang="en" sz="1800" b="1" i="1">
                <a:solidFill>
                  <a:srgbClr val="538C3F"/>
                </a:solidFill>
                <a:latin typeface="Arial"/>
                <a:ea typeface="Arial"/>
                <a:cs typeface="Arial"/>
                <a:sym typeface="Arial"/>
              </a:rPr>
              <a:t>Allocating resources appropriately</a:t>
            </a:r>
            <a:endParaRPr sz="1800" b="1" i="1">
              <a:solidFill>
                <a:srgbClr val="538C3F"/>
              </a:solidFill>
              <a:latin typeface="Arial"/>
              <a:ea typeface="Arial"/>
              <a:cs typeface="Arial"/>
              <a:sym typeface="Arial"/>
            </a:endParaRPr>
          </a:p>
          <a:p>
            <a:pPr marL="457200" lvl="0" indent="-342900" algn="l" rtl="0">
              <a:lnSpc>
                <a:spcPct val="150000"/>
              </a:lnSpc>
              <a:spcBef>
                <a:spcPts val="0"/>
              </a:spcBef>
              <a:spcAft>
                <a:spcPts val="0"/>
              </a:spcAft>
              <a:buClr>
                <a:srgbClr val="538C3F"/>
              </a:buClr>
              <a:buSzPts val="1800"/>
              <a:buFont typeface="Century Gothic"/>
              <a:buChar char="●"/>
            </a:pPr>
            <a:r>
              <a:rPr lang="en" sz="1800" b="1" i="1">
                <a:solidFill>
                  <a:srgbClr val="538C3F"/>
                </a:solidFill>
                <a:latin typeface="Arial"/>
                <a:ea typeface="Arial"/>
                <a:cs typeface="Arial"/>
                <a:sym typeface="Arial"/>
              </a:rPr>
              <a:t>Making sure projects are scoped properly</a:t>
            </a:r>
            <a:endParaRPr sz="1800" b="1" i="1">
              <a:solidFill>
                <a:srgbClr val="538C3F"/>
              </a:solidFill>
              <a:latin typeface="Arial"/>
              <a:ea typeface="Arial"/>
              <a:cs typeface="Arial"/>
              <a:sym typeface="Arial"/>
            </a:endParaRPr>
          </a:p>
          <a:p>
            <a:pPr marL="457200" lvl="0" indent="-342900" algn="l" rtl="0">
              <a:lnSpc>
                <a:spcPct val="150000"/>
              </a:lnSpc>
              <a:spcBef>
                <a:spcPts val="0"/>
              </a:spcBef>
              <a:spcAft>
                <a:spcPts val="0"/>
              </a:spcAft>
              <a:buClr>
                <a:srgbClr val="538C3F"/>
              </a:buClr>
              <a:buSzPts val="1800"/>
              <a:buFont typeface="Century Gothic"/>
              <a:buChar char="●"/>
            </a:pPr>
            <a:r>
              <a:rPr lang="en" sz="1800" b="1" i="1">
                <a:solidFill>
                  <a:srgbClr val="538C3F"/>
                </a:solidFill>
                <a:latin typeface="Arial"/>
                <a:ea typeface="Arial"/>
                <a:cs typeface="Arial"/>
                <a:sym typeface="Arial"/>
              </a:rPr>
              <a:t>Using specific tactics to implement a design</a:t>
            </a:r>
            <a:endParaRPr sz="1800" b="1" i="1">
              <a:solidFill>
                <a:srgbClr val="538C3F"/>
              </a:solidFill>
              <a:latin typeface="Arial"/>
              <a:ea typeface="Arial"/>
              <a:cs typeface="Arial"/>
              <a:sym typeface="Arial"/>
            </a:endParaRPr>
          </a:p>
          <a:p>
            <a:pPr marL="457200" lvl="0" indent="-342900" algn="l" rtl="0">
              <a:lnSpc>
                <a:spcPct val="150000"/>
              </a:lnSpc>
              <a:spcBef>
                <a:spcPts val="0"/>
              </a:spcBef>
              <a:spcAft>
                <a:spcPts val="0"/>
              </a:spcAft>
              <a:buClr>
                <a:srgbClr val="538C3F"/>
              </a:buClr>
              <a:buSzPts val="1800"/>
              <a:buFont typeface="Century Gothic"/>
              <a:buChar char="●"/>
            </a:pPr>
            <a:r>
              <a:rPr lang="en" sz="1800" b="1" i="1">
                <a:solidFill>
                  <a:srgbClr val="538C3F"/>
                </a:solidFill>
                <a:latin typeface="Arial"/>
                <a:ea typeface="Arial"/>
                <a:cs typeface="Arial"/>
                <a:sym typeface="Arial"/>
              </a:rPr>
              <a:t>Implementing layered architecture</a:t>
            </a:r>
            <a:endParaRPr sz="1800" b="1" i="1">
              <a:solidFill>
                <a:srgbClr val="538C3F"/>
              </a:solidFill>
              <a:latin typeface="Arial"/>
              <a:ea typeface="Arial"/>
              <a:cs typeface="Arial"/>
              <a:sym typeface="Arial"/>
            </a:endParaRPr>
          </a:p>
          <a:p>
            <a:pPr marL="457200" lvl="0" indent="-342900" algn="l" rtl="0">
              <a:lnSpc>
                <a:spcPct val="150000"/>
              </a:lnSpc>
              <a:spcBef>
                <a:spcPts val="0"/>
              </a:spcBef>
              <a:spcAft>
                <a:spcPts val="0"/>
              </a:spcAft>
              <a:buClr>
                <a:srgbClr val="538C3F"/>
              </a:buClr>
              <a:buSzPts val="1800"/>
              <a:buFont typeface="Century Gothic"/>
              <a:buChar char="●"/>
            </a:pPr>
            <a:r>
              <a:rPr lang="en" sz="1800" b="1" i="1">
                <a:solidFill>
                  <a:srgbClr val="538C3F"/>
                </a:solidFill>
                <a:latin typeface="Arial"/>
                <a:ea typeface="Arial"/>
                <a:cs typeface="Arial"/>
                <a:sym typeface="Arial"/>
              </a:rPr>
              <a:t>Getting along with other teams and services</a:t>
            </a:r>
            <a:endParaRPr sz="1800" b="1" i="1">
              <a:solidFill>
                <a:srgbClr val="538C3F"/>
              </a:solidFill>
              <a:latin typeface="Arial"/>
              <a:ea typeface="Arial"/>
              <a:cs typeface="Arial"/>
              <a:sym typeface="Arial"/>
            </a:endParaRPr>
          </a:p>
        </p:txBody>
      </p:sp>
      <p:sp>
        <p:nvSpPr>
          <p:cNvPr id="422" name="Google Shape;422;p13"/>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2000"/>
              <a:buNone/>
            </a:pPr>
            <a:r>
              <a:rPr lang="en"/>
              <a:t>Domain-Driven Design is an entire development philosophy</a:t>
            </a:r>
            <a:endParaRPr/>
          </a:p>
        </p:txBody>
      </p:sp>
      <p:sp>
        <p:nvSpPr>
          <p:cNvPr id="423" name="Google Shape;423;p13"/>
          <p:cNvSpPr txBox="1"/>
          <p:nvPr/>
        </p:nvSpPr>
        <p:spPr>
          <a:xfrm>
            <a:off x="6399925" y="1560725"/>
            <a:ext cx="2176500" cy="471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rgbClr val="1155CC"/>
                </a:solidFill>
                <a:latin typeface="Arial"/>
                <a:ea typeface="Arial"/>
                <a:cs typeface="Arial"/>
                <a:sym typeface="Arial"/>
              </a:rPr>
              <a:t>ANALYSIS</a:t>
            </a:r>
            <a:endParaRPr sz="1800" b="1" i="0" u="none" strike="noStrike" cap="none">
              <a:solidFill>
                <a:srgbClr val="1155CC"/>
              </a:solidFill>
              <a:latin typeface="Arial"/>
              <a:ea typeface="Arial"/>
              <a:cs typeface="Arial"/>
              <a:sym typeface="Arial"/>
            </a:endParaRPr>
          </a:p>
        </p:txBody>
      </p:sp>
      <p:sp>
        <p:nvSpPr>
          <p:cNvPr id="424" name="Google Shape;424;p13"/>
          <p:cNvSpPr txBox="1"/>
          <p:nvPr/>
        </p:nvSpPr>
        <p:spPr>
          <a:xfrm>
            <a:off x="6348575" y="2866075"/>
            <a:ext cx="2346000" cy="471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rgbClr val="1155CC"/>
                </a:solidFill>
                <a:latin typeface="Arial"/>
                <a:ea typeface="Arial"/>
                <a:cs typeface="Arial"/>
                <a:sym typeface="Arial"/>
              </a:rPr>
              <a:t>DESIGN</a:t>
            </a:r>
            <a:endParaRPr sz="1800" b="1" i="0" u="none" strike="noStrike" cap="none">
              <a:solidFill>
                <a:srgbClr val="1155CC"/>
              </a:solidFill>
              <a:latin typeface="Arial"/>
              <a:ea typeface="Arial"/>
              <a:cs typeface="Arial"/>
              <a:sym typeface="Arial"/>
            </a:endParaRPr>
          </a:p>
        </p:txBody>
      </p:sp>
      <p:sp>
        <p:nvSpPr>
          <p:cNvPr id="425" name="Google Shape;425;p13"/>
          <p:cNvSpPr txBox="1"/>
          <p:nvPr/>
        </p:nvSpPr>
        <p:spPr>
          <a:xfrm>
            <a:off x="6197550" y="3518875"/>
            <a:ext cx="2616300" cy="471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rgbClr val="1155CC"/>
                </a:solidFill>
                <a:latin typeface="Arial"/>
                <a:ea typeface="Arial"/>
                <a:cs typeface="Arial"/>
                <a:sym typeface="Arial"/>
              </a:rPr>
              <a:t>IMPLEMENTATION</a:t>
            </a:r>
            <a:endParaRPr sz="1800" b="1" i="0" u="none" strike="noStrike" cap="none">
              <a:solidFill>
                <a:srgbClr val="1155CC"/>
              </a:solidFill>
              <a:latin typeface="Arial"/>
              <a:ea typeface="Arial"/>
              <a:cs typeface="Arial"/>
              <a:sym typeface="Arial"/>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524"/>
        <p:cNvGrpSpPr/>
        <p:nvPr/>
      </p:nvGrpSpPr>
      <p:grpSpPr>
        <a:xfrm>
          <a:off x="0" y="0"/>
          <a:ext cx="0" cy="0"/>
          <a:chOff x="0" y="0"/>
          <a:chExt cx="0" cy="0"/>
        </a:xfrm>
      </p:grpSpPr>
      <p:sp>
        <p:nvSpPr>
          <p:cNvPr id="1525" name="Google Shape;1525;p130"/>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2000"/>
              <a:buNone/>
            </a:pPr>
            <a:r>
              <a:rPr lang="en"/>
              <a:t>Domain Layer</a:t>
            </a:r>
            <a:endParaRPr/>
          </a:p>
        </p:txBody>
      </p:sp>
      <p:sp>
        <p:nvSpPr>
          <p:cNvPr id="1526" name="Google Shape;1526;p130"/>
          <p:cNvSpPr/>
          <p:nvPr/>
        </p:nvSpPr>
        <p:spPr>
          <a:xfrm>
            <a:off x="969300" y="640250"/>
            <a:ext cx="7205400" cy="5028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Application Layer</a:t>
            </a:r>
            <a:endParaRPr sz="1400" b="0" i="0" u="none" strike="noStrike" cap="none">
              <a:solidFill>
                <a:srgbClr val="000000"/>
              </a:solidFill>
              <a:latin typeface="Arial"/>
              <a:ea typeface="Arial"/>
              <a:cs typeface="Arial"/>
              <a:sym typeface="Arial"/>
            </a:endParaRPr>
          </a:p>
        </p:txBody>
      </p:sp>
      <p:cxnSp>
        <p:nvCxnSpPr>
          <p:cNvPr id="1527" name="Google Shape;1527;p130"/>
          <p:cNvCxnSpPr>
            <a:endCxn id="1528" idx="0"/>
          </p:cNvCxnSpPr>
          <p:nvPr/>
        </p:nvCxnSpPr>
        <p:spPr>
          <a:xfrm flipH="1">
            <a:off x="1863725" y="1176625"/>
            <a:ext cx="2100" cy="571500"/>
          </a:xfrm>
          <a:prstGeom prst="straightConnector1">
            <a:avLst/>
          </a:prstGeom>
          <a:noFill/>
          <a:ln w="38100" cap="flat" cmpd="sng">
            <a:solidFill>
              <a:schemeClr val="dk2"/>
            </a:solidFill>
            <a:prstDash val="solid"/>
            <a:round/>
            <a:headEnd type="none" w="sm" len="sm"/>
            <a:tailEnd type="triangle" w="med" len="med"/>
          </a:ln>
        </p:spPr>
      </p:cxnSp>
      <p:cxnSp>
        <p:nvCxnSpPr>
          <p:cNvPr id="1529" name="Google Shape;1529;p130"/>
          <p:cNvCxnSpPr/>
          <p:nvPr/>
        </p:nvCxnSpPr>
        <p:spPr>
          <a:xfrm>
            <a:off x="543450" y="3859300"/>
            <a:ext cx="8057100" cy="0"/>
          </a:xfrm>
          <a:prstGeom prst="straightConnector1">
            <a:avLst/>
          </a:prstGeom>
          <a:noFill/>
          <a:ln w="28575" cap="flat" cmpd="sng">
            <a:solidFill>
              <a:schemeClr val="dk2"/>
            </a:solidFill>
            <a:prstDash val="dot"/>
            <a:round/>
            <a:headEnd type="none" w="sm" len="sm"/>
            <a:tailEnd type="none" w="sm" len="sm"/>
          </a:ln>
        </p:spPr>
      </p:cxnSp>
      <p:cxnSp>
        <p:nvCxnSpPr>
          <p:cNvPr id="1530" name="Google Shape;1530;p130"/>
          <p:cNvCxnSpPr/>
          <p:nvPr/>
        </p:nvCxnSpPr>
        <p:spPr>
          <a:xfrm rot="10800000">
            <a:off x="4250450" y="3594875"/>
            <a:ext cx="0" cy="560100"/>
          </a:xfrm>
          <a:prstGeom prst="straightConnector1">
            <a:avLst/>
          </a:prstGeom>
          <a:noFill/>
          <a:ln w="38100" cap="flat" cmpd="sng">
            <a:solidFill>
              <a:schemeClr val="dk2"/>
            </a:solidFill>
            <a:prstDash val="solid"/>
            <a:round/>
            <a:headEnd type="none" w="sm" len="sm"/>
            <a:tailEnd type="triangle" w="med" len="med"/>
          </a:ln>
        </p:spPr>
      </p:cxnSp>
      <p:sp>
        <p:nvSpPr>
          <p:cNvPr id="1531" name="Google Shape;1531;p130"/>
          <p:cNvSpPr/>
          <p:nvPr/>
        </p:nvSpPr>
        <p:spPr>
          <a:xfrm>
            <a:off x="969300" y="1959350"/>
            <a:ext cx="2305500" cy="7383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Domain Object</a:t>
            </a:r>
            <a:endParaRPr sz="1400" b="0" i="0" u="none" strike="noStrike" cap="none">
              <a:solidFill>
                <a:srgbClr val="000000"/>
              </a:solidFill>
              <a:latin typeface="Arial"/>
              <a:ea typeface="Arial"/>
              <a:cs typeface="Arial"/>
              <a:sym typeface="Arial"/>
            </a:endParaRPr>
          </a:p>
        </p:txBody>
      </p:sp>
      <p:cxnSp>
        <p:nvCxnSpPr>
          <p:cNvPr id="1532" name="Google Shape;1532;p130"/>
          <p:cNvCxnSpPr/>
          <p:nvPr/>
        </p:nvCxnSpPr>
        <p:spPr>
          <a:xfrm>
            <a:off x="543450" y="1573300"/>
            <a:ext cx="8057100" cy="0"/>
          </a:xfrm>
          <a:prstGeom prst="straightConnector1">
            <a:avLst/>
          </a:prstGeom>
          <a:noFill/>
          <a:ln w="28575" cap="flat" cmpd="sng">
            <a:solidFill>
              <a:schemeClr val="dk2"/>
            </a:solidFill>
            <a:prstDash val="dot"/>
            <a:round/>
            <a:headEnd type="none" w="sm" len="sm"/>
            <a:tailEnd type="none" w="sm" len="sm"/>
          </a:ln>
        </p:spPr>
      </p:cxnSp>
      <p:sp>
        <p:nvSpPr>
          <p:cNvPr id="1533" name="Google Shape;1533;p130"/>
          <p:cNvSpPr/>
          <p:nvPr/>
        </p:nvSpPr>
        <p:spPr>
          <a:xfrm>
            <a:off x="989548" y="3092075"/>
            <a:ext cx="5700600" cy="5028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Domain Services</a:t>
            </a:r>
            <a:endParaRPr sz="1400" b="0" i="0" u="none" strike="noStrike" cap="none">
              <a:solidFill>
                <a:srgbClr val="000000"/>
              </a:solidFill>
              <a:latin typeface="Arial"/>
              <a:ea typeface="Arial"/>
              <a:cs typeface="Arial"/>
              <a:sym typeface="Arial"/>
            </a:endParaRPr>
          </a:p>
        </p:txBody>
      </p:sp>
      <p:cxnSp>
        <p:nvCxnSpPr>
          <p:cNvPr id="1534" name="Google Shape;1534;p130"/>
          <p:cNvCxnSpPr/>
          <p:nvPr/>
        </p:nvCxnSpPr>
        <p:spPr>
          <a:xfrm rot="10800000">
            <a:off x="3048100" y="1169925"/>
            <a:ext cx="11100" cy="791100"/>
          </a:xfrm>
          <a:prstGeom prst="straightConnector1">
            <a:avLst/>
          </a:prstGeom>
          <a:noFill/>
          <a:ln w="38100" cap="flat" cmpd="sng">
            <a:solidFill>
              <a:schemeClr val="dk2"/>
            </a:solidFill>
            <a:prstDash val="solid"/>
            <a:round/>
            <a:headEnd type="none" w="sm" len="sm"/>
            <a:tailEnd type="triangle" w="med" len="med"/>
          </a:ln>
        </p:spPr>
      </p:cxnSp>
      <p:sp>
        <p:nvSpPr>
          <p:cNvPr id="1535" name="Google Shape;1535;p130"/>
          <p:cNvSpPr/>
          <p:nvPr/>
        </p:nvSpPr>
        <p:spPr>
          <a:xfrm>
            <a:off x="989562" y="4142000"/>
            <a:ext cx="1627500" cy="4116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Adapters</a:t>
            </a:r>
            <a:endParaRPr sz="1400" b="0" i="0" u="none" strike="noStrike" cap="none">
              <a:solidFill>
                <a:srgbClr val="000000"/>
              </a:solidFill>
              <a:latin typeface="Arial"/>
              <a:ea typeface="Arial"/>
              <a:cs typeface="Arial"/>
              <a:sym typeface="Arial"/>
            </a:endParaRPr>
          </a:p>
        </p:txBody>
      </p:sp>
      <p:sp>
        <p:nvSpPr>
          <p:cNvPr id="1536" name="Google Shape;1536;p130"/>
          <p:cNvSpPr/>
          <p:nvPr/>
        </p:nvSpPr>
        <p:spPr>
          <a:xfrm>
            <a:off x="3039750" y="4142000"/>
            <a:ext cx="1627500" cy="4116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Repositories</a:t>
            </a:r>
            <a:endParaRPr sz="1400" b="0" i="0" u="none" strike="noStrike" cap="none">
              <a:solidFill>
                <a:srgbClr val="000000"/>
              </a:solidFill>
              <a:latin typeface="Arial"/>
              <a:ea typeface="Arial"/>
              <a:cs typeface="Arial"/>
              <a:sym typeface="Arial"/>
            </a:endParaRPr>
          </a:p>
        </p:txBody>
      </p:sp>
      <p:sp>
        <p:nvSpPr>
          <p:cNvPr id="1537" name="Google Shape;1537;p130"/>
          <p:cNvSpPr/>
          <p:nvPr/>
        </p:nvSpPr>
        <p:spPr>
          <a:xfrm>
            <a:off x="5055562" y="4142000"/>
            <a:ext cx="1627500" cy="4116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Frameworks</a:t>
            </a:r>
            <a:endParaRPr sz="1400" b="0" i="0" u="none" strike="noStrike" cap="none">
              <a:solidFill>
                <a:srgbClr val="000000"/>
              </a:solidFill>
              <a:latin typeface="Arial"/>
              <a:ea typeface="Arial"/>
              <a:cs typeface="Arial"/>
              <a:sym typeface="Arial"/>
            </a:endParaRPr>
          </a:p>
        </p:txBody>
      </p:sp>
      <p:sp>
        <p:nvSpPr>
          <p:cNvPr id="1528" name="Google Shape;1528;p130"/>
          <p:cNvSpPr/>
          <p:nvPr/>
        </p:nvSpPr>
        <p:spPr>
          <a:xfrm>
            <a:off x="1159625" y="1748125"/>
            <a:ext cx="1408200" cy="4116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Value Objects</a:t>
            </a:r>
            <a:endParaRPr sz="1400" b="0" i="0" u="none" strike="noStrike" cap="none">
              <a:solidFill>
                <a:srgbClr val="000000"/>
              </a:solidFill>
              <a:latin typeface="Arial"/>
              <a:ea typeface="Arial"/>
              <a:cs typeface="Arial"/>
              <a:sym typeface="Arial"/>
            </a:endParaRPr>
          </a:p>
        </p:txBody>
      </p:sp>
      <p:cxnSp>
        <p:nvCxnSpPr>
          <p:cNvPr id="1538" name="Google Shape;1538;p130"/>
          <p:cNvCxnSpPr/>
          <p:nvPr/>
        </p:nvCxnSpPr>
        <p:spPr>
          <a:xfrm>
            <a:off x="3515350" y="3594875"/>
            <a:ext cx="0" cy="560100"/>
          </a:xfrm>
          <a:prstGeom prst="straightConnector1">
            <a:avLst/>
          </a:prstGeom>
          <a:noFill/>
          <a:ln w="38100" cap="flat" cmpd="sng">
            <a:solidFill>
              <a:schemeClr val="dk2"/>
            </a:solidFill>
            <a:prstDash val="solid"/>
            <a:round/>
            <a:headEnd type="none" w="sm" len="sm"/>
            <a:tailEnd type="triangle" w="med" len="med"/>
          </a:ln>
        </p:spPr>
      </p:cxnSp>
      <p:cxnSp>
        <p:nvCxnSpPr>
          <p:cNvPr id="1539" name="Google Shape;1539;p130"/>
          <p:cNvCxnSpPr/>
          <p:nvPr/>
        </p:nvCxnSpPr>
        <p:spPr>
          <a:xfrm rot="10800000">
            <a:off x="6189075" y="3594875"/>
            <a:ext cx="0" cy="560100"/>
          </a:xfrm>
          <a:prstGeom prst="straightConnector1">
            <a:avLst/>
          </a:prstGeom>
          <a:noFill/>
          <a:ln w="38100" cap="flat" cmpd="sng">
            <a:solidFill>
              <a:schemeClr val="dk2"/>
            </a:solidFill>
            <a:prstDash val="solid"/>
            <a:round/>
            <a:headEnd type="none" w="sm" len="sm"/>
            <a:tailEnd type="triangle" w="med" len="med"/>
          </a:ln>
        </p:spPr>
      </p:cxnSp>
      <p:cxnSp>
        <p:nvCxnSpPr>
          <p:cNvPr id="1540" name="Google Shape;1540;p130"/>
          <p:cNvCxnSpPr/>
          <p:nvPr/>
        </p:nvCxnSpPr>
        <p:spPr>
          <a:xfrm>
            <a:off x="5512225" y="3594875"/>
            <a:ext cx="0" cy="560100"/>
          </a:xfrm>
          <a:prstGeom prst="straightConnector1">
            <a:avLst/>
          </a:prstGeom>
          <a:noFill/>
          <a:ln w="38100" cap="flat" cmpd="sng">
            <a:solidFill>
              <a:schemeClr val="dk2"/>
            </a:solidFill>
            <a:prstDash val="solid"/>
            <a:round/>
            <a:headEnd type="none" w="sm" len="sm"/>
            <a:tailEnd type="triangle" w="med" len="med"/>
          </a:ln>
        </p:spPr>
      </p:cxnSp>
      <p:cxnSp>
        <p:nvCxnSpPr>
          <p:cNvPr id="1541" name="Google Shape;1541;p130"/>
          <p:cNvCxnSpPr/>
          <p:nvPr/>
        </p:nvCxnSpPr>
        <p:spPr>
          <a:xfrm>
            <a:off x="1478125" y="3594875"/>
            <a:ext cx="0" cy="560100"/>
          </a:xfrm>
          <a:prstGeom prst="straightConnector1">
            <a:avLst/>
          </a:prstGeom>
          <a:noFill/>
          <a:ln w="38100" cap="flat" cmpd="sng">
            <a:solidFill>
              <a:schemeClr val="dk2"/>
            </a:solidFill>
            <a:prstDash val="solid"/>
            <a:round/>
            <a:headEnd type="none" w="sm" len="sm"/>
            <a:tailEnd type="triangle" w="med" len="med"/>
          </a:ln>
        </p:spPr>
      </p:cxnSp>
      <p:cxnSp>
        <p:nvCxnSpPr>
          <p:cNvPr id="1542" name="Google Shape;1542;p130"/>
          <p:cNvCxnSpPr/>
          <p:nvPr/>
        </p:nvCxnSpPr>
        <p:spPr>
          <a:xfrm rot="10800000">
            <a:off x="2210975" y="3594875"/>
            <a:ext cx="0" cy="560100"/>
          </a:xfrm>
          <a:prstGeom prst="straightConnector1">
            <a:avLst/>
          </a:prstGeom>
          <a:noFill/>
          <a:ln w="38100" cap="flat" cmpd="sng">
            <a:solidFill>
              <a:schemeClr val="dk2"/>
            </a:solidFill>
            <a:prstDash val="solid"/>
            <a:round/>
            <a:headEnd type="none" w="sm" len="sm"/>
            <a:tailEnd type="triangle" w="med" len="med"/>
          </a:ln>
        </p:spPr>
      </p:cxnSp>
      <p:sp>
        <p:nvSpPr>
          <p:cNvPr id="1543" name="Google Shape;1543;p130"/>
          <p:cNvSpPr/>
          <p:nvPr/>
        </p:nvSpPr>
        <p:spPr>
          <a:xfrm>
            <a:off x="6388575" y="1944925"/>
            <a:ext cx="1743900" cy="7383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Domain Services</a:t>
            </a:r>
            <a:endParaRPr sz="1400" b="0" i="0" u="none" strike="noStrike" cap="none">
              <a:solidFill>
                <a:srgbClr val="000000"/>
              </a:solidFill>
              <a:latin typeface="Arial"/>
              <a:ea typeface="Arial"/>
              <a:cs typeface="Arial"/>
              <a:sym typeface="Arial"/>
            </a:endParaRPr>
          </a:p>
        </p:txBody>
      </p:sp>
      <p:cxnSp>
        <p:nvCxnSpPr>
          <p:cNvPr id="1544" name="Google Shape;1544;p130"/>
          <p:cNvCxnSpPr>
            <a:stCxn id="1545" idx="3"/>
            <a:endCxn id="1543" idx="1"/>
          </p:cNvCxnSpPr>
          <p:nvPr/>
        </p:nvCxnSpPr>
        <p:spPr>
          <a:xfrm rot="10800000" flipH="1">
            <a:off x="5741375" y="2313950"/>
            <a:ext cx="647100" cy="18900"/>
          </a:xfrm>
          <a:prstGeom prst="straightConnector1">
            <a:avLst/>
          </a:prstGeom>
          <a:noFill/>
          <a:ln w="38100" cap="flat" cmpd="sng">
            <a:solidFill>
              <a:schemeClr val="dk2"/>
            </a:solidFill>
            <a:prstDash val="solid"/>
            <a:round/>
            <a:headEnd type="triangle" w="med" len="med"/>
            <a:tailEnd type="triangle" w="med" len="med"/>
          </a:ln>
        </p:spPr>
      </p:cxnSp>
      <p:sp>
        <p:nvSpPr>
          <p:cNvPr id="1545" name="Google Shape;1545;p130"/>
          <p:cNvSpPr/>
          <p:nvPr/>
        </p:nvSpPr>
        <p:spPr>
          <a:xfrm>
            <a:off x="3895475" y="1963700"/>
            <a:ext cx="1845900" cy="7383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Domain Object</a:t>
            </a:r>
            <a:endParaRPr sz="1400" b="0" i="0" u="none" strike="noStrike" cap="none">
              <a:solidFill>
                <a:srgbClr val="000000"/>
              </a:solidFill>
              <a:latin typeface="Arial"/>
              <a:ea typeface="Arial"/>
              <a:cs typeface="Arial"/>
              <a:sym typeface="Arial"/>
            </a:endParaRPr>
          </a:p>
        </p:txBody>
      </p:sp>
      <p:cxnSp>
        <p:nvCxnSpPr>
          <p:cNvPr id="1546" name="Google Shape;1546;p130"/>
          <p:cNvCxnSpPr/>
          <p:nvPr/>
        </p:nvCxnSpPr>
        <p:spPr>
          <a:xfrm>
            <a:off x="4411825" y="1143050"/>
            <a:ext cx="3300" cy="818100"/>
          </a:xfrm>
          <a:prstGeom prst="straightConnector1">
            <a:avLst/>
          </a:prstGeom>
          <a:noFill/>
          <a:ln w="38100" cap="flat" cmpd="sng">
            <a:solidFill>
              <a:schemeClr val="dk2"/>
            </a:solidFill>
            <a:prstDash val="solid"/>
            <a:round/>
            <a:headEnd type="none" w="sm" len="sm"/>
            <a:tailEnd type="triangle" w="med" len="med"/>
          </a:ln>
        </p:spPr>
      </p:cxnSp>
      <p:cxnSp>
        <p:nvCxnSpPr>
          <p:cNvPr id="1547" name="Google Shape;1547;p130"/>
          <p:cNvCxnSpPr/>
          <p:nvPr/>
        </p:nvCxnSpPr>
        <p:spPr>
          <a:xfrm rot="10800000" flipH="1">
            <a:off x="5157725" y="1143050"/>
            <a:ext cx="3300" cy="818100"/>
          </a:xfrm>
          <a:prstGeom prst="straightConnector1">
            <a:avLst/>
          </a:prstGeom>
          <a:noFill/>
          <a:ln w="38100" cap="flat" cmpd="sng">
            <a:solidFill>
              <a:schemeClr val="dk2"/>
            </a:solidFill>
            <a:prstDash val="solid"/>
            <a:round/>
            <a:headEnd type="none" w="sm" len="sm"/>
            <a:tailEnd type="triangle" w="med" len="med"/>
          </a:ln>
        </p:spPr>
      </p:cxnSp>
      <p:cxnSp>
        <p:nvCxnSpPr>
          <p:cNvPr id="1548" name="Google Shape;1548;p130"/>
          <p:cNvCxnSpPr/>
          <p:nvPr/>
        </p:nvCxnSpPr>
        <p:spPr>
          <a:xfrm flipH="1">
            <a:off x="1357950" y="2711825"/>
            <a:ext cx="11400" cy="392100"/>
          </a:xfrm>
          <a:prstGeom prst="straightConnector1">
            <a:avLst/>
          </a:prstGeom>
          <a:noFill/>
          <a:ln w="38100" cap="flat" cmpd="sng">
            <a:solidFill>
              <a:schemeClr val="dk2"/>
            </a:solidFill>
            <a:prstDash val="solid"/>
            <a:round/>
            <a:headEnd type="none" w="sm" len="sm"/>
            <a:tailEnd type="triangle" w="med" len="med"/>
          </a:ln>
        </p:spPr>
      </p:cxnSp>
      <p:cxnSp>
        <p:nvCxnSpPr>
          <p:cNvPr id="1549" name="Google Shape;1549;p130"/>
          <p:cNvCxnSpPr/>
          <p:nvPr/>
        </p:nvCxnSpPr>
        <p:spPr>
          <a:xfrm rot="10800000">
            <a:off x="1877075" y="2711825"/>
            <a:ext cx="11400" cy="392100"/>
          </a:xfrm>
          <a:prstGeom prst="straightConnector1">
            <a:avLst/>
          </a:prstGeom>
          <a:noFill/>
          <a:ln w="38100" cap="flat" cmpd="sng">
            <a:solidFill>
              <a:schemeClr val="dk2"/>
            </a:solidFill>
            <a:prstDash val="solid"/>
            <a:round/>
            <a:headEnd type="none" w="sm" len="sm"/>
            <a:tailEnd type="triangle" w="med" len="med"/>
          </a:ln>
        </p:spPr>
      </p:cxn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553"/>
        <p:cNvGrpSpPr/>
        <p:nvPr/>
      </p:nvGrpSpPr>
      <p:grpSpPr>
        <a:xfrm>
          <a:off x="0" y="0"/>
          <a:ext cx="0" cy="0"/>
          <a:chOff x="0" y="0"/>
          <a:chExt cx="0" cy="0"/>
        </a:xfrm>
      </p:grpSpPr>
      <p:sp>
        <p:nvSpPr>
          <p:cNvPr id="1554" name="Google Shape;1554;p131"/>
          <p:cNvSpPr txBox="1">
            <a:spLocks noGrp="1"/>
          </p:cNvSpPr>
          <p:nvPr>
            <p:ph type="body" idx="1"/>
          </p:nvPr>
        </p:nvSpPr>
        <p:spPr>
          <a:xfrm>
            <a:off x="459400" y="1138100"/>
            <a:ext cx="4112400" cy="3440400"/>
          </a:xfrm>
          <a:prstGeom prst="rect">
            <a:avLst/>
          </a:prstGeom>
          <a:noFill/>
          <a:ln>
            <a:noFill/>
          </a:ln>
        </p:spPr>
        <p:txBody>
          <a:bodyPr spcFirstLastPara="1" wrap="square" lIns="0" tIns="45700" rIns="0" bIns="45700" anchor="t" anchorCtr="0">
            <a:noAutofit/>
          </a:bodyPr>
          <a:lstStyle/>
          <a:p>
            <a:pPr marL="0" lvl="0" indent="0" algn="l" rtl="0">
              <a:lnSpc>
                <a:spcPct val="115000"/>
              </a:lnSpc>
              <a:spcBef>
                <a:spcPts val="0"/>
              </a:spcBef>
              <a:spcAft>
                <a:spcPts val="0"/>
              </a:spcAft>
              <a:buSzPts val="1600"/>
              <a:buNone/>
            </a:pPr>
            <a:r>
              <a:rPr lang="en" sz="1800">
                <a:solidFill>
                  <a:srgbClr val="38761D"/>
                </a:solidFill>
                <a:latin typeface="Arial"/>
                <a:ea typeface="Arial"/>
                <a:cs typeface="Arial"/>
                <a:sym typeface="Arial"/>
              </a:rPr>
              <a:t>Contains:</a:t>
            </a:r>
            <a:endParaRPr sz="1800">
              <a:solidFill>
                <a:srgbClr val="38761D"/>
              </a:solidFill>
              <a:latin typeface="Arial"/>
              <a:ea typeface="Arial"/>
              <a:cs typeface="Arial"/>
              <a:sym typeface="Arial"/>
            </a:endParaRPr>
          </a:p>
          <a:p>
            <a:pPr marL="457200" lvl="0" indent="-317500" algn="l" rtl="0">
              <a:lnSpc>
                <a:spcPct val="115000"/>
              </a:lnSpc>
              <a:spcBef>
                <a:spcPts val="0"/>
              </a:spcBef>
              <a:spcAft>
                <a:spcPts val="0"/>
              </a:spcAft>
              <a:buClr>
                <a:srgbClr val="000000"/>
              </a:buClr>
              <a:buSzPts val="1400"/>
              <a:buChar char="•"/>
            </a:pPr>
            <a:r>
              <a:rPr lang="en" sz="1400">
                <a:solidFill>
                  <a:srgbClr val="000000"/>
                </a:solidFill>
                <a:latin typeface="Arial"/>
                <a:ea typeface="Arial"/>
                <a:cs typeface="Arial"/>
                <a:sym typeface="Arial"/>
              </a:rPr>
              <a:t>Repositories</a:t>
            </a:r>
            <a:endParaRPr sz="1400">
              <a:solidFill>
                <a:srgbClr val="000000"/>
              </a:solidFill>
              <a:latin typeface="Arial"/>
              <a:ea typeface="Arial"/>
              <a:cs typeface="Arial"/>
              <a:sym typeface="Arial"/>
            </a:endParaRPr>
          </a:p>
          <a:p>
            <a:pPr marL="457200" lvl="0" indent="-317500" algn="l" rtl="0">
              <a:lnSpc>
                <a:spcPct val="115000"/>
              </a:lnSpc>
              <a:spcBef>
                <a:spcPts val="0"/>
              </a:spcBef>
              <a:spcAft>
                <a:spcPts val="0"/>
              </a:spcAft>
              <a:buClr>
                <a:srgbClr val="000000"/>
              </a:buClr>
              <a:buSzPts val="1400"/>
              <a:buChar char="•"/>
            </a:pPr>
            <a:r>
              <a:rPr lang="en" sz="1400">
                <a:solidFill>
                  <a:srgbClr val="000000"/>
                </a:solidFill>
                <a:latin typeface="Arial"/>
                <a:ea typeface="Arial"/>
                <a:cs typeface="Arial"/>
                <a:sym typeface="Arial"/>
              </a:rPr>
              <a:t>Adapters</a:t>
            </a:r>
            <a:endParaRPr sz="1400">
              <a:solidFill>
                <a:srgbClr val="000000"/>
              </a:solidFill>
              <a:latin typeface="Arial"/>
              <a:ea typeface="Arial"/>
              <a:cs typeface="Arial"/>
              <a:sym typeface="Arial"/>
            </a:endParaRPr>
          </a:p>
          <a:p>
            <a:pPr marL="457200" lvl="0" indent="-317500" algn="l" rtl="0">
              <a:lnSpc>
                <a:spcPct val="115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Frameworks</a:t>
            </a:r>
            <a:endParaRPr sz="1400">
              <a:solidFill>
                <a:srgbClr val="000000"/>
              </a:solidFill>
              <a:latin typeface="Arial"/>
              <a:ea typeface="Arial"/>
              <a:cs typeface="Arial"/>
              <a:sym typeface="Arial"/>
            </a:endParaRPr>
          </a:p>
          <a:p>
            <a:pPr marL="457200" lvl="0" indent="-317500" algn="l" rtl="0">
              <a:lnSpc>
                <a:spcPct val="115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External Contracts (POJOs)</a:t>
            </a:r>
            <a:endParaRPr sz="1400">
              <a:solidFill>
                <a:srgbClr val="000000"/>
              </a:solidFill>
              <a:latin typeface="Arial"/>
              <a:ea typeface="Arial"/>
              <a:cs typeface="Arial"/>
              <a:sym typeface="Arial"/>
            </a:endParaRPr>
          </a:p>
          <a:p>
            <a:pPr marL="0" lvl="0" indent="0" algn="l" rtl="0">
              <a:lnSpc>
                <a:spcPct val="115000"/>
              </a:lnSpc>
              <a:spcBef>
                <a:spcPts val="0"/>
              </a:spcBef>
              <a:spcAft>
                <a:spcPts val="0"/>
              </a:spcAft>
              <a:buSzPts val="1600"/>
              <a:buNone/>
            </a:pPr>
            <a:endParaRPr sz="1400">
              <a:solidFill>
                <a:srgbClr val="000000"/>
              </a:solidFill>
              <a:latin typeface="Arial"/>
              <a:ea typeface="Arial"/>
              <a:cs typeface="Arial"/>
              <a:sym typeface="Arial"/>
            </a:endParaRPr>
          </a:p>
          <a:p>
            <a:pPr marL="0" lvl="0" indent="0" algn="l" rtl="0">
              <a:lnSpc>
                <a:spcPct val="115000"/>
              </a:lnSpc>
              <a:spcBef>
                <a:spcPts val="0"/>
              </a:spcBef>
              <a:spcAft>
                <a:spcPts val="0"/>
              </a:spcAft>
              <a:buSzPts val="1600"/>
              <a:buNone/>
            </a:pPr>
            <a:r>
              <a:rPr lang="en" sz="1800">
                <a:solidFill>
                  <a:srgbClr val="38761D"/>
                </a:solidFill>
                <a:latin typeface="Arial"/>
                <a:ea typeface="Arial"/>
                <a:cs typeface="Arial"/>
                <a:sym typeface="Arial"/>
              </a:rPr>
              <a:t>Depends On:</a:t>
            </a:r>
            <a:endParaRPr sz="1400">
              <a:solidFill>
                <a:srgbClr val="000000"/>
              </a:solidFill>
              <a:latin typeface="Arial"/>
              <a:ea typeface="Arial"/>
              <a:cs typeface="Arial"/>
              <a:sym typeface="Arial"/>
            </a:endParaRPr>
          </a:p>
          <a:p>
            <a:pPr marL="457200" lvl="0" indent="-317500" algn="l" rtl="0">
              <a:lnSpc>
                <a:spcPct val="115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Frameworks</a:t>
            </a:r>
            <a:endParaRPr sz="1400">
              <a:solidFill>
                <a:srgbClr val="000000"/>
              </a:solidFill>
              <a:latin typeface="Arial"/>
              <a:ea typeface="Arial"/>
              <a:cs typeface="Arial"/>
              <a:sym typeface="Arial"/>
            </a:endParaRPr>
          </a:p>
          <a:p>
            <a:pPr marL="457200" lvl="0" indent="-317500" algn="l" rtl="0">
              <a:lnSpc>
                <a:spcPct val="115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External interfaces</a:t>
            </a:r>
            <a:endParaRPr sz="1400">
              <a:solidFill>
                <a:srgbClr val="000000"/>
              </a:solidFill>
              <a:latin typeface="Arial"/>
              <a:ea typeface="Arial"/>
              <a:cs typeface="Arial"/>
              <a:sym typeface="Arial"/>
            </a:endParaRPr>
          </a:p>
          <a:p>
            <a:pPr marL="0" lvl="0" indent="0" algn="l" rtl="0">
              <a:lnSpc>
                <a:spcPct val="115000"/>
              </a:lnSpc>
              <a:spcBef>
                <a:spcPts val="0"/>
              </a:spcBef>
              <a:spcAft>
                <a:spcPts val="0"/>
              </a:spcAft>
              <a:buSzPts val="1600"/>
              <a:buNone/>
            </a:pPr>
            <a:endParaRPr sz="1400">
              <a:solidFill>
                <a:srgbClr val="000000"/>
              </a:solidFill>
              <a:latin typeface="Arial"/>
              <a:ea typeface="Arial"/>
              <a:cs typeface="Arial"/>
              <a:sym typeface="Arial"/>
            </a:endParaRPr>
          </a:p>
          <a:p>
            <a:pPr marL="0" lvl="0" indent="0" algn="l" rtl="0">
              <a:lnSpc>
                <a:spcPct val="115000"/>
              </a:lnSpc>
              <a:spcBef>
                <a:spcPts val="0"/>
              </a:spcBef>
              <a:spcAft>
                <a:spcPts val="0"/>
              </a:spcAft>
              <a:buSzPts val="1600"/>
              <a:buNone/>
            </a:pPr>
            <a:endParaRPr sz="1400">
              <a:solidFill>
                <a:srgbClr val="000000"/>
              </a:solidFill>
              <a:latin typeface="Arial"/>
              <a:ea typeface="Arial"/>
              <a:cs typeface="Arial"/>
              <a:sym typeface="Arial"/>
            </a:endParaRPr>
          </a:p>
          <a:p>
            <a:pPr marL="342900" lvl="0" indent="-241300" algn="l" rtl="0">
              <a:lnSpc>
                <a:spcPct val="100000"/>
              </a:lnSpc>
              <a:spcBef>
                <a:spcPts val="0"/>
              </a:spcBef>
              <a:spcAft>
                <a:spcPts val="0"/>
              </a:spcAft>
              <a:buClr>
                <a:srgbClr val="181818"/>
              </a:buClr>
              <a:buSzPts val="1600"/>
              <a:buNone/>
            </a:pPr>
            <a:endParaRPr sz="1400">
              <a:latin typeface="Arial"/>
              <a:ea typeface="Arial"/>
              <a:cs typeface="Arial"/>
              <a:sym typeface="Arial"/>
            </a:endParaRPr>
          </a:p>
        </p:txBody>
      </p:sp>
      <p:sp>
        <p:nvSpPr>
          <p:cNvPr id="1555" name="Google Shape;1555;p131"/>
          <p:cNvSpPr txBox="1">
            <a:spLocks noGrp="1"/>
          </p:cNvSpPr>
          <p:nvPr>
            <p:ph type="sldNum" idx="12"/>
          </p:nvPr>
        </p:nvSpPr>
        <p:spPr>
          <a:xfrm>
            <a:off x="8158690" y="4828032"/>
            <a:ext cx="5250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131</a:t>
            </a:fld>
            <a:endParaRPr/>
          </a:p>
        </p:txBody>
      </p:sp>
      <p:sp>
        <p:nvSpPr>
          <p:cNvPr id="1556" name="Google Shape;1556;p131"/>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538C3F"/>
              </a:buClr>
              <a:buSzPts val="2000"/>
              <a:buFont typeface="Century Gothic"/>
              <a:buNone/>
            </a:pPr>
            <a:r>
              <a:rPr lang="en"/>
              <a:t>Infrastructure Layer</a:t>
            </a:r>
            <a:endParaRPr/>
          </a:p>
        </p:txBody>
      </p:sp>
      <p:sp>
        <p:nvSpPr>
          <p:cNvPr id="1557" name="Google Shape;1557;p131"/>
          <p:cNvSpPr txBox="1">
            <a:spLocks noGrp="1"/>
          </p:cNvSpPr>
          <p:nvPr>
            <p:ph type="body" idx="1"/>
          </p:nvPr>
        </p:nvSpPr>
        <p:spPr>
          <a:xfrm>
            <a:off x="3863350" y="1138000"/>
            <a:ext cx="4990800" cy="3440400"/>
          </a:xfrm>
          <a:prstGeom prst="rect">
            <a:avLst/>
          </a:prstGeom>
          <a:noFill/>
          <a:ln>
            <a:noFill/>
          </a:ln>
        </p:spPr>
        <p:txBody>
          <a:bodyPr spcFirstLastPara="1" wrap="square" lIns="0" tIns="45700" rIns="0" bIns="45700" anchor="t" anchorCtr="0">
            <a:noAutofit/>
          </a:bodyPr>
          <a:lstStyle/>
          <a:p>
            <a:pPr marL="0" lvl="0" indent="0" algn="l" rtl="0">
              <a:lnSpc>
                <a:spcPct val="115000"/>
              </a:lnSpc>
              <a:spcBef>
                <a:spcPts val="0"/>
              </a:spcBef>
              <a:spcAft>
                <a:spcPts val="0"/>
              </a:spcAft>
              <a:buSzPts val="1600"/>
              <a:buNone/>
            </a:pPr>
            <a:r>
              <a:rPr lang="en" sz="1800">
                <a:solidFill>
                  <a:srgbClr val="38761D"/>
                </a:solidFill>
                <a:latin typeface="Arial"/>
                <a:ea typeface="Arial"/>
                <a:cs typeface="Arial"/>
                <a:sym typeface="Arial"/>
              </a:rPr>
              <a:t>Concerned With:</a:t>
            </a:r>
            <a:endParaRPr sz="1400">
              <a:solidFill>
                <a:srgbClr val="000000"/>
              </a:solidFill>
              <a:latin typeface="Arial"/>
              <a:ea typeface="Arial"/>
              <a:cs typeface="Arial"/>
              <a:sym typeface="Arial"/>
            </a:endParaRPr>
          </a:p>
          <a:p>
            <a:pPr marL="457200" lvl="0" indent="-317500" algn="l" rtl="0">
              <a:lnSpc>
                <a:spcPct val="115000"/>
              </a:lnSpc>
              <a:spcBef>
                <a:spcPts val="0"/>
              </a:spcBef>
              <a:spcAft>
                <a:spcPts val="0"/>
              </a:spcAft>
              <a:buClr>
                <a:srgbClr val="000000"/>
              </a:buClr>
              <a:buSzPts val="1400"/>
              <a:buChar char="•"/>
            </a:pPr>
            <a:r>
              <a:rPr lang="en" sz="1400">
                <a:solidFill>
                  <a:srgbClr val="000000"/>
                </a:solidFill>
                <a:latin typeface="Arial"/>
                <a:ea typeface="Arial"/>
                <a:cs typeface="Arial"/>
                <a:sym typeface="Arial"/>
              </a:rPr>
              <a:t>Persistence of domain state</a:t>
            </a:r>
            <a:endParaRPr sz="1400">
              <a:solidFill>
                <a:srgbClr val="000000"/>
              </a:solidFill>
              <a:latin typeface="Arial"/>
              <a:ea typeface="Arial"/>
              <a:cs typeface="Arial"/>
              <a:sym typeface="Arial"/>
            </a:endParaRPr>
          </a:p>
          <a:p>
            <a:pPr marL="457200" lvl="0" indent="-317500" algn="l" rtl="0">
              <a:lnSpc>
                <a:spcPct val="115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Interaction with external systems</a:t>
            </a:r>
            <a:endParaRPr sz="1400">
              <a:solidFill>
                <a:srgbClr val="000000"/>
              </a:solidFill>
              <a:latin typeface="Arial"/>
              <a:ea typeface="Arial"/>
              <a:cs typeface="Arial"/>
              <a:sym typeface="Arial"/>
            </a:endParaRPr>
          </a:p>
          <a:p>
            <a:pPr marL="457200" lvl="0" indent="-317500" algn="l" rtl="0">
              <a:lnSpc>
                <a:spcPct val="115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Domain Event publishing</a:t>
            </a:r>
            <a:endParaRPr sz="1400">
              <a:solidFill>
                <a:srgbClr val="000000"/>
              </a:solidFill>
              <a:latin typeface="Arial"/>
              <a:ea typeface="Arial"/>
              <a:cs typeface="Arial"/>
              <a:sym typeface="Arial"/>
            </a:endParaRPr>
          </a:p>
          <a:p>
            <a:pPr marL="0" lvl="0" indent="0" algn="l" rtl="0">
              <a:lnSpc>
                <a:spcPct val="115000"/>
              </a:lnSpc>
              <a:spcBef>
                <a:spcPts val="0"/>
              </a:spcBef>
              <a:spcAft>
                <a:spcPts val="0"/>
              </a:spcAft>
              <a:buSzPts val="1600"/>
              <a:buNone/>
            </a:pPr>
            <a:endParaRPr sz="1400">
              <a:solidFill>
                <a:srgbClr val="000000"/>
              </a:solidFill>
              <a:latin typeface="Arial"/>
              <a:ea typeface="Arial"/>
              <a:cs typeface="Arial"/>
              <a:sym typeface="Arial"/>
            </a:endParaRPr>
          </a:p>
          <a:p>
            <a:pPr marL="0" lvl="0" indent="0" algn="l" rtl="0">
              <a:lnSpc>
                <a:spcPct val="115000"/>
              </a:lnSpc>
              <a:spcBef>
                <a:spcPts val="0"/>
              </a:spcBef>
              <a:spcAft>
                <a:spcPts val="0"/>
              </a:spcAft>
              <a:buSzPts val="1600"/>
              <a:buNone/>
            </a:pPr>
            <a:r>
              <a:rPr lang="en" sz="1800">
                <a:solidFill>
                  <a:srgbClr val="38761D"/>
                </a:solidFill>
                <a:latin typeface="Arial"/>
                <a:ea typeface="Arial"/>
                <a:cs typeface="Arial"/>
                <a:sym typeface="Arial"/>
              </a:rPr>
              <a:t>Example Packages / Classes:</a:t>
            </a:r>
            <a:endParaRPr sz="1800">
              <a:solidFill>
                <a:srgbClr val="38761D"/>
              </a:solidFill>
              <a:latin typeface="Arial"/>
              <a:ea typeface="Arial"/>
              <a:cs typeface="Arial"/>
              <a:sym typeface="Arial"/>
            </a:endParaRPr>
          </a:p>
          <a:p>
            <a:pPr marL="0" lvl="0" indent="0" algn="l" rtl="0">
              <a:lnSpc>
                <a:spcPct val="115000"/>
              </a:lnSpc>
              <a:spcBef>
                <a:spcPts val="0"/>
              </a:spcBef>
              <a:spcAft>
                <a:spcPts val="0"/>
              </a:spcAft>
              <a:buSzPts val="1600"/>
              <a:buNone/>
            </a:pPr>
            <a:endParaRPr sz="1400">
              <a:solidFill>
                <a:srgbClr val="000000"/>
              </a:solidFill>
              <a:latin typeface="Arial"/>
              <a:ea typeface="Arial"/>
              <a:cs typeface="Arial"/>
              <a:sym typeface="Arial"/>
            </a:endParaRPr>
          </a:p>
          <a:p>
            <a:pPr marL="0" lvl="0" indent="0" algn="l" rtl="0">
              <a:lnSpc>
                <a:spcPct val="115000"/>
              </a:lnSpc>
              <a:spcBef>
                <a:spcPts val="0"/>
              </a:spcBef>
              <a:spcAft>
                <a:spcPts val="0"/>
              </a:spcAft>
              <a:buSzPts val="1600"/>
              <a:buNone/>
            </a:pPr>
            <a:r>
              <a:rPr lang="en" sz="1200">
                <a:latin typeface="Courier New"/>
                <a:ea typeface="Courier New"/>
                <a:cs typeface="Courier New"/>
                <a:sym typeface="Courier New"/>
              </a:rPr>
              <a:t>com.fg.staff.teacher.infrastructure.TeacherRepository</a:t>
            </a:r>
            <a:endParaRPr sz="1200">
              <a:latin typeface="Courier New"/>
              <a:ea typeface="Courier New"/>
              <a:cs typeface="Courier New"/>
              <a:sym typeface="Courier New"/>
            </a:endParaRPr>
          </a:p>
          <a:p>
            <a:pPr marL="0" lvl="0" indent="0" algn="l" rtl="0">
              <a:lnSpc>
                <a:spcPct val="115000"/>
              </a:lnSpc>
              <a:spcBef>
                <a:spcPts val="0"/>
              </a:spcBef>
              <a:spcAft>
                <a:spcPts val="0"/>
              </a:spcAft>
              <a:buSzPts val="1600"/>
              <a:buNone/>
            </a:pPr>
            <a:r>
              <a:rPr lang="en" sz="1200">
                <a:latin typeface="Courier New"/>
                <a:ea typeface="Courier New"/>
                <a:cs typeface="Courier New"/>
                <a:sym typeface="Courier New"/>
              </a:rPr>
              <a:t>com.fg.infrastructure.EventService</a:t>
            </a:r>
            <a:endParaRPr sz="1200">
              <a:latin typeface="Courier New"/>
              <a:ea typeface="Courier New"/>
              <a:cs typeface="Courier New"/>
              <a:sym typeface="Courier New"/>
            </a:endParaRPr>
          </a:p>
          <a:p>
            <a:pPr marL="0" lvl="0" indent="0" algn="l" rtl="0">
              <a:lnSpc>
                <a:spcPct val="115000"/>
              </a:lnSpc>
              <a:spcBef>
                <a:spcPts val="0"/>
              </a:spcBef>
              <a:spcAft>
                <a:spcPts val="0"/>
              </a:spcAft>
              <a:buSzPts val="1600"/>
              <a:buNone/>
            </a:pPr>
            <a:r>
              <a:rPr lang="en" sz="1200">
                <a:latin typeface="Courier New"/>
                <a:ea typeface="Courier New"/>
                <a:cs typeface="Courier New"/>
                <a:sym typeface="Courier New"/>
              </a:rPr>
              <a:t>com.fg.infrastructure.contract.Event</a:t>
            </a:r>
            <a:endParaRPr sz="1200">
              <a:latin typeface="Courier New"/>
              <a:ea typeface="Courier New"/>
              <a:cs typeface="Courier New"/>
              <a:sym typeface="Courier New"/>
            </a:endParaRPr>
          </a:p>
        </p:txBody>
      </p:sp>
      <p:sp>
        <p:nvSpPr>
          <p:cNvPr id="1558" name="Google Shape;1558;p131"/>
          <p:cNvSpPr txBox="1"/>
          <p:nvPr/>
        </p:nvSpPr>
        <p:spPr>
          <a:xfrm>
            <a:off x="358600" y="597000"/>
            <a:ext cx="8338200" cy="372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Century Gothic"/>
                <a:ea typeface="Century Gothic"/>
                <a:cs typeface="Century Gothic"/>
                <a:sym typeface="Century Gothic"/>
              </a:rPr>
              <a:t>Responsible for persistence and being a client to external applications </a:t>
            </a:r>
            <a:endParaRPr sz="1800" b="0" i="0" u="none" strike="noStrike" cap="none">
              <a:solidFill>
                <a:srgbClr val="000000"/>
              </a:solidFill>
              <a:latin typeface="Century Gothic"/>
              <a:ea typeface="Century Gothic"/>
              <a:cs typeface="Century Gothic"/>
              <a:sym typeface="Century Gothic"/>
            </a:endParaRPr>
          </a:p>
        </p:txBody>
      </p:sp>
      <p:sp>
        <p:nvSpPr>
          <p:cNvPr id="1559" name="Google Shape;1559;p131"/>
          <p:cNvSpPr txBox="1"/>
          <p:nvPr/>
        </p:nvSpPr>
        <p:spPr>
          <a:xfrm>
            <a:off x="358600" y="3699950"/>
            <a:ext cx="3261600" cy="773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800"/>
              <a:buFont typeface="Arial"/>
              <a:buNone/>
            </a:pPr>
            <a:r>
              <a:rPr lang="en" sz="1800" b="0" i="0" u="none" strike="noStrike" cap="none">
                <a:solidFill>
                  <a:srgbClr val="FF0000"/>
                </a:solidFill>
                <a:latin typeface="Arial"/>
                <a:ea typeface="Arial"/>
                <a:cs typeface="Arial"/>
                <a:sym typeface="Arial"/>
              </a:rPr>
              <a:t>Does NOT Contain:</a:t>
            </a:r>
            <a:r>
              <a:rPr lang="en" sz="1800" b="0" i="0" u="none" strike="noStrike" cap="none">
                <a:solidFill>
                  <a:srgbClr val="38761D"/>
                </a:solidFill>
                <a:latin typeface="Arial"/>
                <a:ea typeface="Arial"/>
                <a:cs typeface="Arial"/>
                <a:sym typeface="Arial"/>
              </a:rPr>
              <a:t>  </a:t>
            </a:r>
            <a:r>
              <a:rPr lang="en" sz="1400" b="0" i="0" u="none" strike="noStrike" cap="none">
                <a:solidFill>
                  <a:srgbClr val="000000"/>
                </a:solidFill>
                <a:latin typeface="Arial"/>
                <a:ea typeface="Arial"/>
                <a:cs typeface="Arial"/>
                <a:sym typeface="Arial"/>
              </a:rPr>
              <a:t>Business Logic / Rules</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59"/>
                                        </p:tgtEl>
                                        <p:attrNameLst>
                                          <p:attrName>style.visibility</p:attrName>
                                        </p:attrNameLst>
                                      </p:cBhvr>
                                      <p:to>
                                        <p:strVal val="visible"/>
                                      </p:to>
                                    </p:set>
                                    <p:animEffect transition="in" filter="fade">
                                      <p:cBhvr>
                                        <p:cTn id="7" dur="1000"/>
                                        <p:tgtEl>
                                          <p:spTgt spid="1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563"/>
        <p:cNvGrpSpPr/>
        <p:nvPr/>
      </p:nvGrpSpPr>
      <p:grpSpPr>
        <a:xfrm>
          <a:off x="0" y="0"/>
          <a:ext cx="0" cy="0"/>
          <a:chOff x="0" y="0"/>
          <a:chExt cx="0" cy="0"/>
        </a:xfrm>
      </p:grpSpPr>
      <p:sp>
        <p:nvSpPr>
          <p:cNvPr id="1564" name="Google Shape;1564;p132"/>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2000"/>
              <a:buNone/>
            </a:pPr>
            <a:r>
              <a:rPr lang="en">
                <a:latin typeface="Arial"/>
                <a:ea typeface="Arial"/>
                <a:cs typeface="Arial"/>
                <a:sym typeface="Arial"/>
              </a:rPr>
              <a:t>I</a:t>
            </a:r>
            <a:r>
              <a:rPr lang="en"/>
              <a:t>nfrastructure Layer</a:t>
            </a:r>
            <a:endParaRPr/>
          </a:p>
        </p:txBody>
      </p:sp>
      <p:sp>
        <p:nvSpPr>
          <p:cNvPr id="1565" name="Google Shape;1565;p132"/>
          <p:cNvSpPr/>
          <p:nvPr/>
        </p:nvSpPr>
        <p:spPr>
          <a:xfrm>
            <a:off x="969300" y="716450"/>
            <a:ext cx="7205400" cy="5028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Domain Layer</a:t>
            </a:r>
            <a:endParaRPr sz="1400" b="0" i="0" u="none" strike="noStrike" cap="none">
              <a:solidFill>
                <a:srgbClr val="000000"/>
              </a:solidFill>
              <a:latin typeface="Arial"/>
              <a:ea typeface="Arial"/>
              <a:cs typeface="Arial"/>
              <a:sym typeface="Arial"/>
            </a:endParaRPr>
          </a:p>
        </p:txBody>
      </p:sp>
      <p:cxnSp>
        <p:nvCxnSpPr>
          <p:cNvPr id="1566" name="Google Shape;1566;p132"/>
          <p:cNvCxnSpPr/>
          <p:nvPr/>
        </p:nvCxnSpPr>
        <p:spPr>
          <a:xfrm>
            <a:off x="543450" y="3240725"/>
            <a:ext cx="8057100" cy="0"/>
          </a:xfrm>
          <a:prstGeom prst="straightConnector1">
            <a:avLst/>
          </a:prstGeom>
          <a:noFill/>
          <a:ln w="28575" cap="flat" cmpd="sng">
            <a:solidFill>
              <a:schemeClr val="dk2"/>
            </a:solidFill>
            <a:prstDash val="dot"/>
            <a:round/>
            <a:headEnd type="none" w="sm" len="sm"/>
            <a:tailEnd type="none" w="sm" len="sm"/>
          </a:ln>
        </p:spPr>
      </p:cxnSp>
      <p:cxnSp>
        <p:nvCxnSpPr>
          <p:cNvPr id="1567" name="Google Shape;1567;p132"/>
          <p:cNvCxnSpPr/>
          <p:nvPr/>
        </p:nvCxnSpPr>
        <p:spPr>
          <a:xfrm rot="10800000" flipH="1">
            <a:off x="5012450" y="1199075"/>
            <a:ext cx="7800" cy="1050900"/>
          </a:xfrm>
          <a:prstGeom prst="straightConnector1">
            <a:avLst/>
          </a:prstGeom>
          <a:noFill/>
          <a:ln w="38100" cap="flat" cmpd="sng">
            <a:solidFill>
              <a:schemeClr val="dk2"/>
            </a:solidFill>
            <a:prstDash val="solid"/>
            <a:round/>
            <a:headEnd type="none" w="sm" len="sm"/>
            <a:tailEnd type="triangle" w="med" len="med"/>
          </a:ln>
        </p:spPr>
      </p:cxnSp>
      <p:cxnSp>
        <p:nvCxnSpPr>
          <p:cNvPr id="1568" name="Google Shape;1568;p132"/>
          <p:cNvCxnSpPr/>
          <p:nvPr/>
        </p:nvCxnSpPr>
        <p:spPr>
          <a:xfrm>
            <a:off x="543450" y="1725700"/>
            <a:ext cx="8057100" cy="0"/>
          </a:xfrm>
          <a:prstGeom prst="straightConnector1">
            <a:avLst/>
          </a:prstGeom>
          <a:noFill/>
          <a:ln w="28575" cap="flat" cmpd="sng">
            <a:solidFill>
              <a:schemeClr val="dk2"/>
            </a:solidFill>
            <a:prstDash val="dot"/>
            <a:round/>
            <a:headEnd type="none" w="sm" len="sm"/>
            <a:tailEnd type="none" w="sm" len="sm"/>
          </a:ln>
        </p:spPr>
      </p:cxnSp>
      <p:sp>
        <p:nvSpPr>
          <p:cNvPr id="1569" name="Google Shape;1569;p132"/>
          <p:cNvSpPr/>
          <p:nvPr/>
        </p:nvSpPr>
        <p:spPr>
          <a:xfrm>
            <a:off x="1751562" y="2237000"/>
            <a:ext cx="1627500" cy="5943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Adapters</a:t>
            </a:r>
            <a:endParaRPr sz="1400" b="0" i="0" u="none" strike="noStrike" cap="none">
              <a:solidFill>
                <a:srgbClr val="000000"/>
              </a:solidFill>
              <a:latin typeface="Arial"/>
              <a:ea typeface="Arial"/>
              <a:cs typeface="Arial"/>
              <a:sym typeface="Arial"/>
            </a:endParaRPr>
          </a:p>
        </p:txBody>
      </p:sp>
      <p:sp>
        <p:nvSpPr>
          <p:cNvPr id="1570" name="Google Shape;1570;p132"/>
          <p:cNvSpPr/>
          <p:nvPr/>
        </p:nvSpPr>
        <p:spPr>
          <a:xfrm>
            <a:off x="3801750" y="2237000"/>
            <a:ext cx="1627500" cy="5943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Repositories</a:t>
            </a:r>
            <a:endParaRPr sz="1400" b="0" i="0" u="none" strike="noStrike" cap="none">
              <a:solidFill>
                <a:srgbClr val="000000"/>
              </a:solidFill>
              <a:latin typeface="Arial"/>
              <a:ea typeface="Arial"/>
              <a:cs typeface="Arial"/>
              <a:sym typeface="Arial"/>
            </a:endParaRPr>
          </a:p>
        </p:txBody>
      </p:sp>
      <p:sp>
        <p:nvSpPr>
          <p:cNvPr id="1571" name="Google Shape;1571;p132"/>
          <p:cNvSpPr/>
          <p:nvPr/>
        </p:nvSpPr>
        <p:spPr>
          <a:xfrm>
            <a:off x="5817562" y="2237000"/>
            <a:ext cx="1627500" cy="5943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Frameworks</a:t>
            </a:r>
            <a:endParaRPr sz="1400" b="0" i="0" u="none" strike="noStrike" cap="none">
              <a:solidFill>
                <a:srgbClr val="000000"/>
              </a:solidFill>
              <a:latin typeface="Arial"/>
              <a:ea typeface="Arial"/>
              <a:cs typeface="Arial"/>
              <a:sym typeface="Arial"/>
            </a:endParaRPr>
          </a:p>
        </p:txBody>
      </p:sp>
      <p:cxnSp>
        <p:nvCxnSpPr>
          <p:cNvPr id="1572" name="Google Shape;1572;p132"/>
          <p:cNvCxnSpPr/>
          <p:nvPr/>
        </p:nvCxnSpPr>
        <p:spPr>
          <a:xfrm flipH="1">
            <a:off x="4277350" y="1232650"/>
            <a:ext cx="3300" cy="1017300"/>
          </a:xfrm>
          <a:prstGeom prst="straightConnector1">
            <a:avLst/>
          </a:prstGeom>
          <a:noFill/>
          <a:ln w="38100" cap="flat" cmpd="sng">
            <a:solidFill>
              <a:schemeClr val="dk2"/>
            </a:solidFill>
            <a:prstDash val="solid"/>
            <a:round/>
            <a:headEnd type="none" w="sm" len="sm"/>
            <a:tailEnd type="triangle" w="med" len="med"/>
          </a:ln>
        </p:spPr>
      </p:cxnSp>
      <p:cxnSp>
        <p:nvCxnSpPr>
          <p:cNvPr id="1573" name="Google Shape;1573;p132"/>
          <p:cNvCxnSpPr/>
          <p:nvPr/>
        </p:nvCxnSpPr>
        <p:spPr>
          <a:xfrm rot="10800000" flipH="1">
            <a:off x="6951075" y="1232675"/>
            <a:ext cx="18900" cy="1017300"/>
          </a:xfrm>
          <a:prstGeom prst="straightConnector1">
            <a:avLst/>
          </a:prstGeom>
          <a:noFill/>
          <a:ln w="38100" cap="flat" cmpd="sng">
            <a:solidFill>
              <a:schemeClr val="dk2"/>
            </a:solidFill>
            <a:prstDash val="solid"/>
            <a:round/>
            <a:headEnd type="none" w="sm" len="sm"/>
            <a:tailEnd type="triangle" w="med" len="med"/>
          </a:ln>
        </p:spPr>
      </p:cxnSp>
      <p:cxnSp>
        <p:nvCxnSpPr>
          <p:cNvPr id="1574" name="Google Shape;1574;p132"/>
          <p:cNvCxnSpPr/>
          <p:nvPr/>
        </p:nvCxnSpPr>
        <p:spPr>
          <a:xfrm>
            <a:off x="6264100" y="1232650"/>
            <a:ext cx="10200" cy="1017300"/>
          </a:xfrm>
          <a:prstGeom prst="straightConnector1">
            <a:avLst/>
          </a:prstGeom>
          <a:noFill/>
          <a:ln w="38100" cap="flat" cmpd="sng">
            <a:solidFill>
              <a:schemeClr val="dk2"/>
            </a:solidFill>
            <a:prstDash val="solid"/>
            <a:round/>
            <a:headEnd type="none" w="sm" len="sm"/>
            <a:tailEnd type="triangle" w="med" len="med"/>
          </a:ln>
        </p:spPr>
      </p:cxnSp>
      <p:cxnSp>
        <p:nvCxnSpPr>
          <p:cNvPr id="1575" name="Google Shape;1575;p132"/>
          <p:cNvCxnSpPr/>
          <p:nvPr/>
        </p:nvCxnSpPr>
        <p:spPr>
          <a:xfrm flipH="1">
            <a:off x="2240075" y="1232650"/>
            <a:ext cx="12300" cy="1017300"/>
          </a:xfrm>
          <a:prstGeom prst="straightConnector1">
            <a:avLst/>
          </a:prstGeom>
          <a:noFill/>
          <a:ln w="38100" cap="flat" cmpd="sng">
            <a:solidFill>
              <a:schemeClr val="dk2"/>
            </a:solidFill>
            <a:prstDash val="solid"/>
            <a:round/>
            <a:headEnd type="none" w="sm" len="sm"/>
            <a:tailEnd type="triangle" w="med" len="med"/>
          </a:ln>
        </p:spPr>
      </p:cxnSp>
      <p:cxnSp>
        <p:nvCxnSpPr>
          <p:cNvPr id="1576" name="Google Shape;1576;p132"/>
          <p:cNvCxnSpPr/>
          <p:nvPr/>
        </p:nvCxnSpPr>
        <p:spPr>
          <a:xfrm rot="10800000" flipH="1">
            <a:off x="2972975" y="1221575"/>
            <a:ext cx="7800" cy="1028400"/>
          </a:xfrm>
          <a:prstGeom prst="straightConnector1">
            <a:avLst/>
          </a:prstGeom>
          <a:noFill/>
          <a:ln w="38100" cap="flat" cmpd="sng">
            <a:solidFill>
              <a:schemeClr val="dk2"/>
            </a:solidFill>
            <a:prstDash val="solid"/>
            <a:round/>
            <a:headEnd type="none" w="sm" len="sm"/>
            <a:tailEnd type="triangle" w="med" len="med"/>
          </a:ln>
        </p:spPr>
      </p:cxnSp>
      <p:sp>
        <p:nvSpPr>
          <p:cNvPr id="1577" name="Google Shape;1577;p132"/>
          <p:cNvSpPr/>
          <p:nvPr/>
        </p:nvSpPr>
        <p:spPr>
          <a:xfrm>
            <a:off x="3801750" y="3650150"/>
            <a:ext cx="1627500" cy="717175"/>
          </a:xfrm>
          <a:prstGeom prst="flowChartMagneticDisk">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Databases</a:t>
            </a:r>
            <a:endParaRPr sz="1400" b="0" i="0" u="none" strike="noStrike" cap="none">
              <a:solidFill>
                <a:srgbClr val="000000"/>
              </a:solidFill>
              <a:latin typeface="Arial"/>
              <a:ea typeface="Arial"/>
              <a:cs typeface="Arial"/>
              <a:sym typeface="Arial"/>
            </a:endParaRPr>
          </a:p>
        </p:txBody>
      </p:sp>
      <p:sp>
        <p:nvSpPr>
          <p:cNvPr id="1578" name="Google Shape;1578;p132"/>
          <p:cNvSpPr/>
          <p:nvPr/>
        </p:nvSpPr>
        <p:spPr>
          <a:xfrm>
            <a:off x="1751575" y="3470838"/>
            <a:ext cx="1627452" cy="1075788"/>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Web Endpoints</a:t>
            </a:r>
            <a:endParaRPr sz="1400" b="0" i="0" u="none" strike="noStrike" cap="none">
              <a:solidFill>
                <a:srgbClr val="000000"/>
              </a:solidFill>
              <a:latin typeface="Arial"/>
              <a:ea typeface="Arial"/>
              <a:cs typeface="Arial"/>
              <a:sym typeface="Arial"/>
            </a:endParaRPr>
          </a:p>
        </p:txBody>
      </p:sp>
      <p:sp>
        <p:nvSpPr>
          <p:cNvPr id="1579" name="Google Shape;1579;p132"/>
          <p:cNvSpPr/>
          <p:nvPr/>
        </p:nvSpPr>
        <p:spPr>
          <a:xfrm>
            <a:off x="5942025" y="3650075"/>
            <a:ext cx="1579200" cy="7173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Other</a:t>
            </a:r>
            <a:endParaRPr sz="1400" b="0" i="0" u="none" strike="noStrike" cap="none">
              <a:solidFill>
                <a:srgbClr val="000000"/>
              </a:solidFill>
              <a:latin typeface="Arial"/>
              <a:ea typeface="Arial"/>
              <a:cs typeface="Arial"/>
              <a:sym typeface="Arial"/>
            </a:endParaRPr>
          </a:p>
        </p:txBody>
      </p:sp>
      <p:cxnSp>
        <p:nvCxnSpPr>
          <p:cNvPr id="1580" name="Google Shape;1580;p132"/>
          <p:cNvCxnSpPr>
            <a:stCxn id="1579" idx="1"/>
            <a:endCxn id="1571" idx="2"/>
          </p:cNvCxnSpPr>
          <p:nvPr/>
        </p:nvCxnSpPr>
        <p:spPr>
          <a:xfrm rot="10800000">
            <a:off x="6631163" y="2831300"/>
            <a:ext cx="10800" cy="998100"/>
          </a:xfrm>
          <a:prstGeom prst="straightConnector1">
            <a:avLst/>
          </a:prstGeom>
          <a:noFill/>
          <a:ln w="38100" cap="flat" cmpd="sng">
            <a:solidFill>
              <a:schemeClr val="dk2"/>
            </a:solidFill>
            <a:prstDash val="solid"/>
            <a:round/>
            <a:headEnd type="triangle" w="med" len="med"/>
            <a:tailEnd type="triangle" w="med" len="med"/>
          </a:ln>
        </p:spPr>
      </p:cxnSp>
      <p:cxnSp>
        <p:nvCxnSpPr>
          <p:cNvPr id="1581" name="Google Shape;1581;p132"/>
          <p:cNvCxnSpPr>
            <a:stCxn id="1577" idx="1"/>
            <a:endCxn id="1570" idx="2"/>
          </p:cNvCxnSpPr>
          <p:nvPr/>
        </p:nvCxnSpPr>
        <p:spPr>
          <a:xfrm rot="10800000">
            <a:off x="4615500" y="2831450"/>
            <a:ext cx="0" cy="818700"/>
          </a:xfrm>
          <a:prstGeom prst="straightConnector1">
            <a:avLst/>
          </a:prstGeom>
          <a:noFill/>
          <a:ln w="38100" cap="flat" cmpd="sng">
            <a:solidFill>
              <a:schemeClr val="dk2"/>
            </a:solidFill>
            <a:prstDash val="solid"/>
            <a:round/>
            <a:headEnd type="triangle" w="med" len="med"/>
            <a:tailEnd type="triangle" w="med" len="med"/>
          </a:ln>
        </p:spPr>
      </p:cxnSp>
      <p:cxnSp>
        <p:nvCxnSpPr>
          <p:cNvPr id="1582" name="Google Shape;1582;p132"/>
          <p:cNvCxnSpPr>
            <a:stCxn id="1578" idx="3"/>
            <a:endCxn id="1569" idx="2"/>
          </p:cNvCxnSpPr>
          <p:nvPr/>
        </p:nvCxnSpPr>
        <p:spPr>
          <a:xfrm rot="10800000">
            <a:off x="2565301" y="2831247"/>
            <a:ext cx="0" cy="701100"/>
          </a:xfrm>
          <a:prstGeom prst="straightConnector1">
            <a:avLst/>
          </a:prstGeom>
          <a:noFill/>
          <a:ln w="38100" cap="flat" cmpd="sng">
            <a:solidFill>
              <a:schemeClr val="dk2"/>
            </a:solidFill>
            <a:prstDash val="solid"/>
            <a:round/>
            <a:headEnd type="triangle" w="med" len="med"/>
            <a:tailEnd type="triangle" w="med" len="med"/>
          </a:ln>
        </p:spPr>
      </p:cxn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586"/>
        <p:cNvGrpSpPr/>
        <p:nvPr/>
      </p:nvGrpSpPr>
      <p:grpSpPr>
        <a:xfrm>
          <a:off x="0" y="0"/>
          <a:ext cx="0" cy="0"/>
          <a:chOff x="0" y="0"/>
          <a:chExt cx="0" cy="0"/>
        </a:xfrm>
      </p:grpSpPr>
      <p:sp>
        <p:nvSpPr>
          <p:cNvPr id="1587" name="Google Shape;1587;p133"/>
          <p:cNvSpPr txBox="1">
            <a:spLocks noGrp="1"/>
          </p:cNvSpPr>
          <p:nvPr>
            <p:ph type="body" idx="1"/>
          </p:nvPr>
        </p:nvSpPr>
        <p:spPr>
          <a:xfrm>
            <a:off x="459475" y="603500"/>
            <a:ext cx="8237400" cy="773100"/>
          </a:xfrm>
          <a:prstGeom prst="rect">
            <a:avLst/>
          </a:prstGeom>
          <a:noFill/>
          <a:ln>
            <a:noFill/>
          </a:ln>
        </p:spPr>
        <p:txBody>
          <a:bodyPr spcFirstLastPara="1" wrap="square" lIns="0" tIns="45700" rIns="0" bIns="45700" anchor="t" anchorCtr="0">
            <a:noAutofit/>
          </a:bodyPr>
          <a:lstStyle/>
          <a:p>
            <a:pPr marL="0" lvl="0" indent="0" algn="ctr" rtl="0">
              <a:lnSpc>
                <a:spcPct val="100000"/>
              </a:lnSpc>
              <a:spcBef>
                <a:spcPts val="480"/>
              </a:spcBef>
              <a:spcAft>
                <a:spcPts val="0"/>
              </a:spcAft>
              <a:buClr>
                <a:schemeClr val="accent1"/>
              </a:buClr>
              <a:buSzPts val="2400"/>
              <a:buNone/>
            </a:pPr>
            <a:r>
              <a:rPr lang="en" sz="3600" b="1">
                <a:solidFill>
                  <a:schemeClr val="accent1"/>
                </a:solidFill>
                <a:latin typeface="Arial"/>
                <a:ea typeface="Arial"/>
                <a:cs typeface="Arial"/>
                <a:sym typeface="Arial"/>
              </a:rPr>
              <a:t>Exercise 4 - Layered Architecture</a:t>
            </a:r>
            <a:endParaRPr sz="3600" b="1">
              <a:solidFill>
                <a:schemeClr val="accent1"/>
              </a:solidFill>
              <a:latin typeface="Arial"/>
              <a:ea typeface="Arial"/>
              <a:cs typeface="Arial"/>
              <a:sym typeface="Arial"/>
            </a:endParaRPr>
          </a:p>
          <a:p>
            <a:pPr marL="0" lvl="0" indent="0" algn="l" rtl="0">
              <a:lnSpc>
                <a:spcPct val="100000"/>
              </a:lnSpc>
              <a:spcBef>
                <a:spcPts val="480"/>
              </a:spcBef>
              <a:spcAft>
                <a:spcPts val="0"/>
              </a:spcAft>
              <a:buClr>
                <a:schemeClr val="accent1"/>
              </a:buClr>
              <a:buSzPts val="2400"/>
              <a:buNone/>
            </a:pPr>
            <a:endParaRPr sz="2400">
              <a:solidFill>
                <a:schemeClr val="accent1"/>
              </a:solidFill>
              <a:latin typeface="Arial"/>
              <a:ea typeface="Arial"/>
              <a:cs typeface="Arial"/>
              <a:sym typeface="Arial"/>
            </a:endParaRPr>
          </a:p>
          <a:p>
            <a:pPr marL="0" lvl="0" indent="0" algn="ctr" rtl="0">
              <a:lnSpc>
                <a:spcPct val="100000"/>
              </a:lnSpc>
              <a:spcBef>
                <a:spcPts val="480"/>
              </a:spcBef>
              <a:spcAft>
                <a:spcPts val="0"/>
              </a:spcAft>
              <a:buClr>
                <a:schemeClr val="accent1"/>
              </a:buClr>
              <a:buSzPts val="2400"/>
              <a:buNone/>
            </a:pPr>
            <a:r>
              <a:rPr lang="en" sz="2400" b="1">
                <a:solidFill>
                  <a:schemeClr val="accent1"/>
                </a:solidFill>
                <a:latin typeface="Arial"/>
                <a:ea typeface="Arial"/>
                <a:cs typeface="Arial"/>
                <a:sym typeface="Arial"/>
              </a:rPr>
              <a:t>GOAL</a:t>
            </a:r>
            <a:r>
              <a:rPr lang="en" sz="2400">
                <a:solidFill>
                  <a:schemeClr val="accent1"/>
                </a:solidFill>
                <a:latin typeface="Arial"/>
                <a:ea typeface="Arial"/>
                <a:cs typeface="Arial"/>
                <a:sym typeface="Arial"/>
              </a:rPr>
              <a:t> </a:t>
            </a:r>
            <a:r>
              <a:rPr lang="en" sz="1200">
                <a:solidFill>
                  <a:srgbClr val="24292E"/>
                </a:solidFill>
                <a:highlight>
                  <a:srgbClr val="FFFFFF"/>
                </a:highlight>
                <a:latin typeface="Arial"/>
                <a:ea typeface="Arial"/>
                <a:cs typeface="Arial"/>
                <a:sym typeface="Arial"/>
              </a:rPr>
              <a:t> </a:t>
            </a:r>
            <a:endParaRPr sz="1200">
              <a:solidFill>
                <a:srgbClr val="24292E"/>
              </a:solidFill>
              <a:highlight>
                <a:srgbClr val="FFFFFF"/>
              </a:highlight>
              <a:latin typeface="Arial"/>
              <a:ea typeface="Arial"/>
              <a:cs typeface="Arial"/>
              <a:sym typeface="Arial"/>
            </a:endParaRPr>
          </a:p>
          <a:p>
            <a:pPr marL="0" lvl="0" indent="0" algn="ctr" rtl="0">
              <a:lnSpc>
                <a:spcPct val="100000"/>
              </a:lnSpc>
              <a:spcBef>
                <a:spcPts val="480"/>
              </a:spcBef>
              <a:spcAft>
                <a:spcPts val="0"/>
              </a:spcAft>
              <a:buClr>
                <a:schemeClr val="accent1"/>
              </a:buClr>
              <a:buSzPts val="2400"/>
              <a:buNone/>
            </a:pPr>
            <a:r>
              <a:rPr lang="en" sz="1800">
                <a:solidFill>
                  <a:srgbClr val="24292E"/>
                </a:solidFill>
                <a:highlight>
                  <a:srgbClr val="FFFFFF"/>
                </a:highlight>
                <a:latin typeface="Arial"/>
                <a:ea typeface="Arial"/>
                <a:cs typeface="Arial"/>
                <a:sym typeface="Arial"/>
              </a:rPr>
              <a:t>Design and implement the presentation and application layers that interface with the Question and Answer entities.</a:t>
            </a:r>
            <a:endParaRPr sz="1800">
              <a:solidFill>
                <a:schemeClr val="accent1"/>
              </a:solidFill>
              <a:latin typeface="Arial"/>
              <a:ea typeface="Arial"/>
              <a:cs typeface="Arial"/>
              <a:sym typeface="Arial"/>
            </a:endParaRPr>
          </a:p>
          <a:p>
            <a:pPr marL="0" lvl="0" indent="0" algn="ctr" rtl="0">
              <a:lnSpc>
                <a:spcPct val="100000"/>
              </a:lnSpc>
              <a:spcBef>
                <a:spcPts val="480"/>
              </a:spcBef>
              <a:spcAft>
                <a:spcPts val="0"/>
              </a:spcAft>
              <a:buClr>
                <a:schemeClr val="accent1"/>
              </a:buClr>
              <a:buSzPts val="2400"/>
              <a:buNone/>
            </a:pPr>
            <a:endParaRPr sz="2400">
              <a:solidFill>
                <a:schemeClr val="accent1"/>
              </a:solidFill>
              <a:latin typeface="Arial"/>
              <a:ea typeface="Arial"/>
              <a:cs typeface="Arial"/>
              <a:sym typeface="Arial"/>
            </a:endParaRPr>
          </a:p>
          <a:p>
            <a:pPr marL="0" lvl="0" indent="0" algn="ctr" rtl="0">
              <a:lnSpc>
                <a:spcPct val="100000"/>
              </a:lnSpc>
              <a:spcBef>
                <a:spcPts val="480"/>
              </a:spcBef>
              <a:spcAft>
                <a:spcPts val="0"/>
              </a:spcAft>
              <a:buClr>
                <a:schemeClr val="accent1"/>
              </a:buClr>
              <a:buSzPts val="2400"/>
              <a:buNone/>
            </a:pPr>
            <a:r>
              <a:rPr lang="en" u="sng">
                <a:solidFill>
                  <a:schemeClr val="hlink"/>
                </a:solidFill>
                <a:latin typeface="Arial"/>
                <a:ea typeface="Arial"/>
                <a:cs typeface="Arial"/>
                <a:sym typeface="Arial"/>
                <a:hlinkClick r:id="rId3"/>
              </a:rPr>
              <a:t>https://github.com/DDDDevNexus2020/FirstGrade/blob/master/docs/Section-4-Exercise.md</a:t>
            </a:r>
            <a:endParaRPr>
              <a:solidFill>
                <a:schemeClr val="accent1"/>
              </a:solidFill>
              <a:latin typeface="Arial"/>
              <a:ea typeface="Arial"/>
              <a:cs typeface="Arial"/>
              <a:sym typeface="Arial"/>
            </a:endParaRPr>
          </a:p>
          <a:p>
            <a:pPr marL="0" lvl="0" indent="0" algn="ctr" rtl="0">
              <a:lnSpc>
                <a:spcPct val="100000"/>
              </a:lnSpc>
              <a:spcBef>
                <a:spcPts val="480"/>
              </a:spcBef>
              <a:spcAft>
                <a:spcPts val="0"/>
              </a:spcAft>
              <a:buClr>
                <a:schemeClr val="accent1"/>
              </a:buClr>
              <a:buSzPts val="2400"/>
              <a:buNone/>
            </a:pPr>
            <a:endParaRPr>
              <a:solidFill>
                <a:schemeClr val="accent1"/>
              </a:solidFill>
              <a:latin typeface="Arial"/>
              <a:ea typeface="Arial"/>
              <a:cs typeface="Arial"/>
              <a:sym typeface="Arial"/>
            </a:endParaRPr>
          </a:p>
          <a:p>
            <a:pPr marL="0" lvl="0" indent="0" algn="ctr" rtl="0">
              <a:lnSpc>
                <a:spcPct val="100000"/>
              </a:lnSpc>
              <a:spcBef>
                <a:spcPts val="480"/>
              </a:spcBef>
              <a:spcAft>
                <a:spcPts val="0"/>
              </a:spcAft>
              <a:buClr>
                <a:schemeClr val="accent1"/>
              </a:buClr>
              <a:buSzPts val="2400"/>
              <a:buNone/>
            </a:pPr>
            <a:r>
              <a:rPr lang="en" sz="3600" b="1">
                <a:solidFill>
                  <a:schemeClr val="accent1"/>
                </a:solidFill>
                <a:latin typeface="Arial"/>
                <a:ea typeface="Arial"/>
                <a:cs typeface="Arial"/>
                <a:sym typeface="Arial"/>
              </a:rPr>
              <a:t>45 Minutes</a:t>
            </a:r>
            <a:endParaRPr>
              <a:solidFill>
                <a:schemeClr val="accent1"/>
              </a:solidFill>
              <a:latin typeface="Arial"/>
              <a:ea typeface="Arial"/>
              <a:cs typeface="Arial"/>
              <a:sym typeface="Arial"/>
            </a:endParaRPr>
          </a:p>
        </p:txBody>
      </p:sp>
      <p:sp>
        <p:nvSpPr>
          <p:cNvPr id="1588" name="Google Shape;1588;p133"/>
          <p:cNvSpPr txBox="1">
            <a:spLocks noGrp="1"/>
          </p:cNvSpPr>
          <p:nvPr>
            <p:ph type="sldNum" idx="12"/>
          </p:nvPr>
        </p:nvSpPr>
        <p:spPr>
          <a:xfrm>
            <a:off x="8158690" y="4828032"/>
            <a:ext cx="5250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133</a:t>
            </a:fld>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592"/>
        <p:cNvGrpSpPr/>
        <p:nvPr/>
      </p:nvGrpSpPr>
      <p:grpSpPr>
        <a:xfrm>
          <a:off x="0" y="0"/>
          <a:ext cx="0" cy="0"/>
          <a:chOff x="0" y="0"/>
          <a:chExt cx="0" cy="0"/>
        </a:xfrm>
      </p:grpSpPr>
      <p:sp>
        <p:nvSpPr>
          <p:cNvPr id="1593" name="Google Shape;1593;p134"/>
          <p:cNvSpPr txBox="1">
            <a:spLocks noGrp="1"/>
          </p:cNvSpPr>
          <p:nvPr>
            <p:ph type="body" idx="1"/>
          </p:nvPr>
        </p:nvSpPr>
        <p:spPr>
          <a:xfrm>
            <a:off x="459486" y="374904"/>
            <a:ext cx="8237400" cy="1752600"/>
          </a:xfrm>
          <a:prstGeom prst="rect">
            <a:avLst/>
          </a:prstGeom>
          <a:noFill/>
          <a:ln>
            <a:noFill/>
          </a:ln>
        </p:spPr>
        <p:txBody>
          <a:bodyPr spcFirstLastPara="1" wrap="square" lIns="0" tIns="45700" rIns="0" bIns="45700" anchor="t" anchorCtr="0">
            <a:noAutofit/>
          </a:bodyPr>
          <a:lstStyle/>
          <a:p>
            <a:pPr marL="0" lvl="0" indent="0" algn="ctr" rtl="0">
              <a:lnSpc>
                <a:spcPct val="100000"/>
              </a:lnSpc>
              <a:spcBef>
                <a:spcPts val="0"/>
              </a:spcBef>
              <a:spcAft>
                <a:spcPts val="0"/>
              </a:spcAft>
              <a:buClr>
                <a:srgbClr val="181818"/>
              </a:buClr>
              <a:buSzPts val="1600"/>
              <a:buNone/>
            </a:pPr>
            <a:endParaRPr>
              <a:latin typeface="Arial"/>
              <a:ea typeface="Arial"/>
              <a:cs typeface="Arial"/>
              <a:sym typeface="Arial"/>
            </a:endParaRPr>
          </a:p>
          <a:p>
            <a:pPr marL="0" lvl="0" indent="0" algn="ctr" rtl="0">
              <a:lnSpc>
                <a:spcPct val="100000"/>
              </a:lnSpc>
              <a:spcBef>
                <a:spcPts val="480"/>
              </a:spcBef>
              <a:spcAft>
                <a:spcPts val="0"/>
              </a:spcAft>
              <a:buClr>
                <a:schemeClr val="accent1"/>
              </a:buClr>
              <a:buSzPts val="2400"/>
              <a:buNone/>
            </a:pPr>
            <a:r>
              <a:rPr lang="en" sz="3600" b="1">
                <a:solidFill>
                  <a:schemeClr val="accent1"/>
                </a:solidFill>
                <a:latin typeface="Arial"/>
                <a:ea typeface="Arial"/>
                <a:cs typeface="Arial"/>
                <a:sym typeface="Arial"/>
              </a:rPr>
              <a:t>Exercise 4 - Layered Architecture</a:t>
            </a:r>
            <a:endParaRPr sz="3600" b="1">
              <a:solidFill>
                <a:schemeClr val="accent1"/>
              </a:solidFill>
              <a:latin typeface="Arial"/>
              <a:ea typeface="Arial"/>
              <a:cs typeface="Arial"/>
              <a:sym typeface="Arial"/>
            </a:endParaRPr>
          </a:p>
          <a:p>
            <a:pPr marL="0" lvl="0" indent="0" algn="ctr" rtl="0">
              <a:lnSpc>
                <a:spcPct val="100000"/>
              </a:lnSpc>
              <a:spcBef>
                <a:spcPts val="480"/>
              </a:spcBef>
              <a:spcAft>
                <a:spcPts val="0"/>
              </a:spcAft>
              <a:buClr>
                <a:schemeClr val="accent1"/>
              </a:buClr>
              <a:buSzPts val="2400"/>
              <a:buNone/>
            </a:pPr>
            <a:endParaRPr sz="3600" b="1">
              <a:solidFill>
                <a:schemeClr val="accent1"/>
              </a:solidFill>
              <a:latin typeface="Arial"/>
              <a:ea typeface="Arial"/>
              <a:cs typeface="Arial"/>
              <a:sym typeface="Arial"/>
            </a:endParaRPr>
          </a:p>
          <a:p>
            <a:pPr marL="0" lvl="0" indent="0" algn="ctr" rtl="0">
              <a:lnSpc>
                <a:spcPct val="100000"/>
              </a:lnSpc>
              <a:spcBef>
                <a:spcPts val="480"/>
              </a:spcBef>
              <a:spcAft>
                <a:spcPts val="0"/>
              </a:spcAft>
              <a:buClr>
                <a:schemeClr val="accent1"/>
              </a:buClr>
              <a:buSzPts val="2400"/>
              <a:buNone/>
            </a:pPr>
            <a:endParaRPr sz="3600">
              <a:solidFill>
                <a:schemeClr val="accent1"/>
              </a:solidFill>
              <a:latin typeface="Arial"/>
              <a:ea typeface="Arial"/>
              <a:cs typeface="Arial"/>
              <a:sym typeface="Arial"/>
            </a:endParaRPr>
          </a:p>
          <a:p>
            <a:pPr marL="0" lvl="0" indent="0" algn="ctr" rtl="0">
              <a:lnSpc>
                <a:spcPct val="100000"/>
              </a:lnSpc>
              <a:spcBef>
                <a:spcPts val="480"/>
              </a:spcBef>
              <a:spcAft>
                <a:spcPts val="0"/>
              </a:spcAft>
              <a:buClr>
                <a:schemeClr val="accent1"/>
              </a:buClr>
              <a:buSzPts val="2400"/>
              <a:buNone/>
            </a:pPr>
            <a:endParaRPr sz="3600">
              <a:solidFill>
                <a:schemeClr val="accent1"/>
              </a:solidFill>
              <a:latin typeface="Arial"/>
              <a:ea typeface="Arial"/>
              <a:cs typeface="Arial"/>
              <a:sym typeface="Arial"/>
            </a:endParaRPr>
          </a:p>
          <a:p>
            <a:pPr marL="0" lvl="0" indent="0" algn="ctr" rtl="0">
              <a:lnSpc>
                <a:spcPct val="100000"/>
              </a:lnSpc>
              <a:spcBef>
                <a:spcPts val="480"/>
              </a:spcBef>
              <a:spcAft>
                <a:spcPts val="0"/>
              </a:spcAft>
              <a:buClr>
                <a:schemeClr val="accent1"/>
              </a:buClr>
              <a:buSzPts val="2400"/>
              <a:buNone/>
            </a:pPr>
            <a:endParaRPr sz="3600">
              <a:solidFill>
                <a:schemeClr val="accent1"/>
              </a:solidFill>
              <a:latin typeface="Arial"/>
              <a:ea typeface="Arial"/>
              <a:cs typeface="Arial"/>
              <a:sym typeface="Arial"/>
            </a:endParaRPr>
          </a:p>
          <a:p>
            <a:pPr marL="0" lvl="0" indent="0" algn="ctr" rtl="0">
              <a:lnSpc>
                <a:spcPct val="100000"/>
              </a:lnSpc>
              <a:spcBef>
                <a:spcPts val="480"/>
              </a:spcBef>
              <a:spcAft>
                <a:spcPts val="0"/>
              </a:spcAft>
              <a:buClr>
                <a:schemeClr val="accent1"/>
              </a:buClr>
              <a:buSzPts val="2400"/>
              <a:buNone/>
            </a:pPr>
            <a:r>
              <a:rPr lang="en" sz="3600" b="1">
                <a:solidFill>
                  <a:schemeClr val="accent1"/>
                </a:solidFill>
                <a:latin typeface="Arial"/>
                <a:ea typeface="Arial"/>
                <a:cs typeface="Arial"/>
                <a:sym typeface="Arial"/>
              </a:rPr>
              <a:t>15 Minutes</a:t>
            </a:r>
            <a:endParaRPr sz="3600" b="1">
              <a:solidFill>
                <a:schemeClr val="accent1"/>
              </a:solidFill>
              <a:latin typeface="Arial"/>
              <a:ea typeface="Arial"/>
              <a:cs typeface="Arial"/>
              <a:sym typeface="Arial"/>
            </a:endParaRPr>
          </a:p>
        </p:txBody>
      </p:sp>
      <p:sp>
        <p:nvSpPr>
          <p:cNvPr id="1594" name="Google Shape;1594;p134"/>
          <p:cNvSpPr txBox="1">
            <a:spLocks noGrp="1"/>
          </p:cNvSpPr>
          <p:nvPr>
            <p:ph type="sldNum" idx="12"/>
          </p:nvPr>
        </p:nvSpPr>
        <p:spPr>
          <a:xfrm>
            <a:off x="8158690" y="4828032"/>
            <a:ext cx="5250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134</a:t>
            </a:fld>
            <a:endParaRPr/>
          </a:p>
        </p:txBody>
      </p:sp>
      <p:pic>
        <p:nvPicPr>
          <p:cNvPr id="1595" name="Google Shape;1595;p134"/>
          <p:cNvPicPr preferRelativeResize="0"/>
          <p:nvPr/>
        </p:nvPicPr>
        <p:blipFill rotWithShape="1">
          <a:blip r:embed="rId3">
            <a:alphaModFix/>
          </a:blip>
          <a:srcRect/>
          <a:stretch/>
        </p:blipFill>
        <p:spPr>
          <a:xfrm>
            <a:off x="2327958" y="2043188"/>
            <a:ext cx="4488084" cy="1057124"/>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599"/>
        <p:cNvGrpSpPr/>
        <p:nvPr/>
      </p:nvGrpSpPr>
      <p:grpSpPr>
        <a:xfrm>
          <a:off x="0" y="0"/>
          <a:ext cx="0" cy="0"/>
          <a:chOff x="0" y="0"/>
          <a:chExt cx="0" cy="0"/>
        </a:xfrm>
      </p:grpSpPr>
      <p:sp>
        <p:nvSpPr>
          <p:cNvPr id="1600" name="Google Shape;1600;p135"/>
          <p:cNvSpPr txBox="1">
            <a:spLocks noGrp="1"/>
          </p:cNvSpPr>
          <p:nvPr>
            <p:ph type="body" idx="1"/>
          </p:nvPr>
        </p:nvSpPr>
        <p:spPr>
          <a:xfrm>
            <a:off x="459486" y="603503"/>
            <a:ext cx="8237538" cy="4025057"/>
          </a:xfrm>
          <a:prstGeom prst="rect">
            <a:avLst/>
          </a:prstGeom>
          <a:noFill/>
          <a:ln>
            <a:noFill/>
          </a:ln>
        </p:spPr>
        <p:txBody>
          <a:bodyPr spcFirstLastPara="1" wrap="square" lIns="0" tIns="45700" rIns="0" bIns="45700" anchor="t" anchorCtr="0">
            <a:noAutofit/>
          </a:bodyPr>
          <a:lstStyle/>
          <a:p>
            <a:pPr marL="342900" lvl="0" indent="-342900" algn="l" rtl="0">
              <a:lnSpc>
                <a:spcPct val="100000"/>
              </a:lnSpc>
              <a:spcBef>
                <a:spcPts val="0"/>
              </a:spcBef>
              <a:spcAft>
                <a:spcPts val="0"/>
              </a:spcAft>
              <a:buClr>
                <a:srgbClr val="181818"/>
              </a:buClr>
              <a:buSzPts val="1600"/>
              <a:buChar char="•"/>
            </a:pPr>
            <a:r>
              <a:rPr lang="en" dirty="0">
                <a:latin typeface="Arial"/>
                <a:ea typeface="Arial"/>
                <a:cs typeface="Arial"/>
                <a:sym typeface="Arial"/>
              </a:rPr>
              <a:t>Read the Eric Evans book. Several times.</a:t>
            </a:r>
            <a:endParaRPr dirty="0">
              <a:latin typeface="Arial"/>
              <a:ea typeface="Arial"/>
              <a:cs typeface="Arial"/>
              <a:sym typeface="Arial"/>
            </a:endParaRPr>
          </a:p>
          <a:p>
            <a:pPr marL="342900" lvl="0" indent="-342900" algn="l" rtl="0">
              <a:lnSpc>
                <a:spcPct val="100000"/>
              </a:lnSpc>
              <a:spcBef>
                <a:spcPts val="320"/>
              </a:spcBef>
              <a:spcAft>
                <a:spcPts val="0"/>
              </a:spcAft>
              <a:buClr>
                <a:srgbClr val="181818"/>
              </a:buClr>
              <a:buSzPts val="1600"/>
              <a:buChar char="•"/>
            </a:pPr>
            <a:r>
              <a:rPr lang="en" dirty="0">
                <a:latin typeface="Arial"/>
                <a:ea typeface="Arial"/>
                <a:cs typeface="Arial"/>
                <a:sym typeface="Arial"/>
              </a:rPr>
              <a:t>“Domain-Driven Design Quickly” by Abel Avram and Floyd </a:t>
            </a:r>
            <a:r>
              <a:rPr lang="en" dirty="0" err="1">
                <a:latin typeface="Arial"/>
                <a:ea typeface="Arial"/>
                <a:cs typeface="Arial"/>
                <a:sym typeface="Arial"/>
              </a:rPr>
              <a:t>Marinescu</a:t>
            </a:r>
            <a:r>
              <a:rPr lang="en" dirty="0">
                <a:latin typeface="Arial"/>
                <a:ea typeface="Arial"/>
                <a:cs typeface="Arial"/>
                <a:sym typeface="Arial"/>
              </a:rPr>
              <a:t> is a great introduction.</a:t>
            </a:r>
            <a:endParaRPr dirty="0">
              <a:latin typeface="Arial"/>
              <a:ea typeface="Arial"/>
              <a:cs typeface="Arial"/>
              <a:sym typeface="Arial"/>
            </a:endParaRPr>
          </a:p>
          <a:p>
            <a:pPr marL="342900" lvl="0" indent="-342900" algn="l" rtl="0">
              <a:lnSpc>
                <a:spcPct val="100000"/>
              </a:lnSpc>
              <a:spcBef>
                <a:spcPts val="320"/>
              </a:spcBef>
              <a:spcAft>
                <a:spcPts val="0"/>
              </a:spcAft>
              <a:buClr>
                <a:srgbClr val="181818"/>
              </a:buClr>
              <a:buSzPts val="1600"/>
              <a:buChar char="•"/>
            </a:pPr>
            <a:r>
              <a:rPr lang="en" dirty="0">
                <a:latin typeface="Arial"/>
                <a:ea typeface="Arial"/>
                <a:cs typeface="Arial"/>
                <a:sym typeface="Arial"/>
              </a:rPr>
              <a:t>A great list of links to Domain-Driven Design resources may be found at:</a:t>
            </a:r>
            <a:endParaRPr dirty="0">
              <a:latin typeface="Arial"/>
              <a:ea typeface="Arial"/>
              <a:cs typeface="Arial"/>
              <a:sym typeface="Arial"/>
            </a:endParaRPr>
          </a:p>
          <a:p>
            <a:pPr marL="742950" lvl="1" indent="-285750" algn="l" rtl="0">
              <a:lnSpc>
                <a:spcPct val="100000"/>
              </a:lnSpc>
              <a:spcBef>
                <a:spcPts val="280"/>
              </a:spcBef>
              <a:spcAft>
                <a:spcPts val="0"/>
              </a:spcAft>
              <a:buClr>
                <a:schemeClr val="dk1"/>
              </a:buClr>
              <a:buSzPts val="1400"/>
              <a:buChar char="–"/>
            </a:pPr>
            <a:r>
              <a:rPr lang="en" u="sng" dirty="0">
                <a:solidFill>
                  <a:schemeClr val="hlink"/>
                </a:solidFill>
                <a:latin typeface="Arial"/>
                <a:ea typeface="Arial"/>
                <a:cs typeface="Arial"/>
                <a:sym typeface="Arial"/>
                <a:hlinkClick r:id="rId3"/>
              </a:rPr>
              <a:t>https://github.com/heynickc/awesome-ddd</a:t>
            </a:r>
            <a:endParaRPr lang="en" u="sng" dirty="0">
              <a:solidFill>
                <a:schemeClr val="hlink"/>
              </a:solidFill>
              <a:latin typeface="Arial"/>
              <a:ea typeface="Arial"/>
              <a:cs typeface="Arial"/>
              <a:sym typeface="Arial"/>
            </a:endParaRPr>
          </a:p>
          <a:p>
            <a:pPr marL="285750" indent="-285750">
              <a:spcBef>
                <a:spcPts val="280"/>
              </a:spcBef>
              <a:buClr>
                <a:schemeClr val="dk1"/>
              </a:buClr>
              <a:buSzPts val="1400"/>
            </a:pPr>
            <a:r>
              <a:rPr lang="en" dirty="0">
                <a:latin typeface="Arial"/>
                <a:ea typeface="Arial"/>
                <a:cs typeface="Arial"/>
                <a:sym typeface="Arial"/>
              </a:rPr>
              <a:t>Tool for Context Mapping: </a:t>
            </a:r>
            <a:r>
              <a:rPr lang="en-US" dirty="0">
                <a:latin typeface="Arial"/>
                <a:ea typeface="Arial"/>
                <a:cs typeface="Arial"/>
                <a:sym typeface="Arial"/>
                <a:hlinkClick r:id="rId4"/>
              </a:rPr>
              <a:t>Context Mapper</a:t>
            </a:r>
            <a:endParaRPr dirty="0">
              <a:latin typeface="Arial"/>
              <a:ea typeface="Arial"/>
              <a:cs typeface="Arial"/>
              <a:sym typeface="Arial"/>
            </a:endParaRPr>
          </a:p>
          <a:p>
            <a:pPr marL="342900" lvl="0" indent="-342900" algn="l" rtl="0">
              <a:lnSpc>
                <a:spcPct val="100000"/>
              </a:lnSpc>
              <a:spcBef>
                <a:spcPts val="320"/>
              </a:spcBef>
              <a:spcAft>
                <a:spcPts val="0"/>
              </a:spcAft>
              <a:buClr>
                <a:srgbClr val="181818"/>
              </a:buClr>
              <a:buSzPts val="1600"/>
              <a:buChar char="•"/>
            </a:pPr>
            <a:r>
              <a:rPr lang="en" u="sng" dirty="0">
                <a:solidFill>
                  <a:schemeClr val="hlink"/>
                </a:solidFill>
                <a:latin typeface="Arial"/>
                <a:ea typeface="Arial"/>
                <a:cs typeface="Arial"/>
                <a:sym typeface="Arial"/>
                <a:hlinkClick r:id="rId5"/>
              </a:rPr>
              <a:t>https://docs.microsoft.com/en-us/dotnet/standard/microservices-architecture/microservice-ddd-cqrs-patterns/</a:t>
            </a:r>
            <a:endParaRPr dirty="0">
              <a:latin typeface="Arial"/>
              <a:ea typeface="Arial"/>
              <a:cs typeface="Arial"/>
              <a:sym typeface="Arial"/>
            </a:endParaRPr>
          </a:p>
          <a:p>
            <a:pPr marL="0" lvl="0" indent="0" algn="l" rtl="0">
              <a:lnSpc>
                <a:spcPct val="100000"/>
              </a:lnSpc>
              <a:spcBef>
                <a:spcPts val="320"/>
              </a:spcBef>
              <a:spcAft>
                <a:spcPts val="0"/>
              </a:spcAft>
              <a:buNone/>
            </a:pPr>
            <a:endParaRPr dirty="0">
              <a:latin typeface="Arial"/>
              <a:ea typeface="Arial"/>
              <a:cs typeface="Arial"/>
              <a:sym typeface="Arial"/>
            </a:endParaRPr>
          </a:p>
          <a:p>
            <a:pPr marL="0" lvl="0" indent="0" algn="l" rtl="0">
              <a:lnSpc>
                <a:spcPct val="100000"/>
              </a:lnSpc>
              <a:spcBef>
                <a:spcPts val="320"/>
              </a:spcBef>
              <a:spcAft>
                <a:spcPts val="0"/>
              </a:spcAft>
              <a:buNone/>
            </a:pPr>
            <a:r>
              <a:rPr lang="en" dirty="0">
                <a:latin typeface="Arial"/>
                <a:ea typeface="Arial"/>
                <a:cs typeface="Arial"/>
                <a:sym typeface="Arial"/>
              </a:rPr>
              <a:t>Alternative to Layered Architecture:</a:t>
            </a:r>
            <a:endParaRPr dirty="0">
              <a:latin typeface="Arial"/>
              <a:ea typeface="Arial"/>
              <a:cs typeface="Arial"/>
              <a:sym typeface="Arial"/>
            </a:endParaRPr>
          </a:p>
          <a:p>
            <a:pPr marL="457200" lvl="0" indent="-330200" algn="l" rtl="0">
              <a:lnSpc>
                <a:spcPct val="100000"/>
              </a:lnSpc>
              <a:spcBef>
                <a:spcPts val="320"/>
              </a:spcBef>
              <a:spcAft>
                <a:spcPts val="0"/>
              </a:spcAft>
              <a:buSzPts val="1600"/>
              <a:buChar char="•"/>
            </a:pPr>
            <a:r>
              <a:rPr lang="en" u="sng" dirty="0">
                <a:solidFill>
                  <a:schemeClr val="hlink"/>
                </a:solidFill>
                <a:latin typeface="Arial"/>
                <a:ea typeface="Arial"/>
                <a:cs typeface="Arial"/>
                <a:sym typeface="Arial"/>
                <a:hlinkClick r:id="rId6"/>
              </a:rPr>
              <a:t>https://www.kenneth-truyers.net/2013/12/05/introduction-to-domain-driven-design-cqrs-and-event-sourcing/</a:t>
            </a:r>
            <a:endParaRPr dirty="0">
              <a:latin typeface="Arial"/>
              <a:ea typeface="Arial"/>
              <a:cs typeface="Arial"/>
              <a:sym typeface="Arial"/>
            </a:endParaRPr>
          </a:p>
          <a:p>
            <a:pPr marL="342900" lvl="0" indent="-241300" algn="l" rtl="0">
              <a:lnSpc>
                <a:spcPct val="100000"/>
              </a:lnSpc>
              <a:spcBef>
                <a:spcPts val="320"/>
              </a:spcBef>
              <a:spcAft>
                <a:spcPts val="0"/>
              </a:spcAft>
              <a:buClr>
                <a:srgbClr val="181818"/>
              </a:buClr>
              <a:buSzPts val="1600"/>
              <a:buNone/>
            </a:pPr>
            <a:endParaRPr dirty="0"/>
          </a:p>
        </p:txBody>
      </p:sp>
      <p:sp>
        <p:nvSpPr>
          <p:cNvPr id="1601" name="Google Shape;1601;p135"/>
          <p:cNvSpPr txBox="1">
            <a:spLocks noGrp="1"/>
          </p:cNvSpPr>
          <p:nvPr>
            <p:ph type="sldNum" idx="12"/>
          </p:nvPr>
        </p:nvSpPr>
        <p:spPr>
          <a:xfrm>
            <a:off x="8158690" y="4828032"/>
            <a:ext cx="524935"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135</a:t>
            </a:fld>
            <a:endParaRPr/>
          </a:p>
        </p:txBody>
      </p:sp>
      <p:sp>
        <p:nvSpPr>
          <p:cNvPr id="1602" name="Google Shape;1602;p135"/>
          <p:cNvSpPr txBox="1">
            <a:spLocks noGrp="1"/>
          </p:cNvSpPr>
          <p:nvPr>
            <p:ph type="title"/>
          </p:nvPr>
        </p:nvSpPr>
        <p:spPr>
          <a:xfrm>
            <a:off x="459486" y="1"/>
            <a:ext cx="8237538" cy="5969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538C3F"/>
              </a:buClr>
              <a:buSzPts val="2000"/>
              <a:buFont typeface="Century Gothic"/>
              <a:buNone/>
            </a:pPr>
            <a:r>
              <a:rPr lang="en"/>
              <a:t>Further Information</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7" name="Google Shape;1607;g7e13a2640b_2_0"/>
          <p:cNvSpPr txBox="1">
            <a:spLocks noGrp="1"/>
          </p:cNvSpPr>
          <p:nvPr>
            <p:ph type="body" idx="1"/>
          </p:nvPr>
        </p:nvSpPr>
        <p:spPr>
          <a:xfrm>
            <a:off x="459486" y="603504"/>
            <a:ext cx="8237400" cy="1752600"/>
          </a:xfrm>
          <a:prstGeom prst="rect">
            <a:avLst/>
          </a:prstGeom>
        </p:spPr>
        <p:txBody>
          <a:bodyPr spcFirstLastPara="1" wrap="square" lIns="0" tIns="45700" rIns="0" bIns="45700" anchor="t" anchorCtr="0">
            <a:noAutofit/>
          </a:bodyPr>
          <a:lstStyle/>
          <a:p>
            <a:pPr marL="0" lvl="0" indent="0" algn="l" rtl="0">
              <a:spcBef>
                <a:spcPts val="320"/>
              </a:spcBef>
              <a:spcAft>
                <a:spcPts val="0"/>
              </a:spcAft>
              <a:buNone/>
            </a:pPr>
            <a:endParaRPr/>
          </a:p>
        </p:txBody>
      </p:sp>
      <p:sp>
        <p:nvSpPr>
          <p:cNvPr id="1608" name="Google Shape;1608;g7e13a2640b_2_0"/>
          <p:cNvSpPr txBox="1">
            <a:spLocks noGrp="1"/>
          </p:cNvSpPr>
          <p:nvPr>
            <p:ph type="title"/>
          </p:nvPr>
        </p:nvSpPr>
        <p:spPr>
          <a:xfrm>
            <a:off x="459486" y="1"/>
            <a:ext cx="8237400" cy="597000"/>
          </a:xfrm>
          <a:prstGeom prst="rect">
            <a:avLst/>
          </a:prstGeom>
        </p:spPr>
        <p:txBody>
          <a:bodyPr spcFirstLastPara="1" wrap="square" lIns="0" tIns="45700" rIns="0" bIns="45700" anchor="ctr" anchorCtr="0">
            <a:noAutofit/>
          </a:bodyPr>
          <a:lstStyle/>
          <a:p>
            <a:pPr marL="0" lvl="0" indent="0" algn="l" rtl="0">
              <a:spcBef>
                <a:spcPts val="0"/>
              </a:spcBef>
              <a:spcAft>
                <a:spcPts val="0"/>
              </a:spcAft>
              <a:buNone/>
            </a:pPr>
            <a:r>
              <a:rPr lang="en"/>
              <a:t>Eric Evans books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14"/>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2000"/>
              <a:buNone/>
            </a:pPr>
            <a:r>
              <a:rPr lang="en"/>
              <a:t>Domain-Driven Design is… </a:t>
            </a:r>
            <a:r>
              <a:rPr lang="en" b="1" i="1"/>
              <a:t>getting domain experts to talk with developers</a:t>
            </a:r>
            <a:endParaRPr b="1" i="1"/>
          </a:p>
        </p:txBody>
      </p:sp>
      <p:sp>
        <p:nvSpPr>
          <p:cNvPr id="431" name="Google Shape;431;p14"/>
          <p:cNvSpPr txBox="1"/>
          <p:nvPr/>
        </p:nvSpPr>
        <p:spPr>
          <a:xfrm>
            <a:off x="574099" y="3660557"/>
            <a:ext cx="2599651" cy="458238"/>
          </a:xfrm>
          <a:prstGeom prst="rect">
            <a:avLst/>
          </a:prstGeom>
          <a:solidFill>
            <a:srgbClr val="93C47D"/>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rgbClr val="000000"/>
                </a:solidFill>
                <a:latin typeface="Arial"/>
                <a:ea typeface="Arial"/>
                <a:cs typeface="Arial"/>
                <a:sym typeface="Arial"/>
              </a:rPr>
              <a:t>Domain Expert</a:t>
            </a:r>
            <a:endParaRPr sz="1800" b="1" i="0" u="none" strike="noStrike" cap="none">
              <a:solidFill>
                <a:srgbClr val="000000"/>
              </a:solidFill>
              <a:latin typeface="Arial"/>
              <a:ea typeface="Arial"/>
              <a:cs typeface="Arial"/>
              <a:sym typeface="Arial"/>
            </a:endParaRPr>
          </a:p>
        </p:txBody>
      </p:sp>
      <p:pic>
        <p:nvPicPr>
          <p:cNvPr id="432" name="Google Shape;432;p14"/>
          <p:cNvPicPr preferRelativeResize="0"/>
          <p:nvPr/>
        </p:nvPicPr>
        <p:blipFill rotWithShape="1">
          <a:blip r:embed="rId3">
            <a:alphaModFix/>
          </a:blip>
          <a:srcRect l="25183"/>
          <a:stretch/>
        </p:blipFill>
        <p:spPr>
          <a:xfrm>
            <a:off x="6193850" y="1078750"/>
            <a:ext cx="2422934" cy="2113709"/>
          </a:xfrm>
          <a:prstGeom prst="rect">
            <a:avLst/>
          </a:prstGeom>
          <a:noFill/>
          <a:ln>
            <a:noFill/>
          </a:ln>
        </p:spPr>
      </p:pic>
      <p:sp>
        <p:nvSpPr>
          <p:cNvPr id="433" name="Google Shape;433;p14"/>
          <p:cNvSpPr txBox="1"/>
          <p:nvPr/>
        </p:nvSpPr>
        <p:spPr>
          <a:xfrm>
            <a:off x="6194277" y="3660557"/>
            <a:ext cx="2422507" cy="456404"/>
          </a:xfrm>
          <a:prstGeom prst="rect">
            <a:avLst/>
          </a:prstGeom>
          <a:solidFill>
            <a:srgbClr val="93C47D"/>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rgbClr val="000000"/>
                </a:solidFill>
                <a:latin typeface="Arial"/>
                <a:ea typeface="Arial"/>
                <a:cs typeface="Arial"/>
                <a:sym typeface="Arial"/>
              </a:rPr>
              <a:t>Software Developer</a:t>
            </a:r>
            <a:endParaRPr sz="1800" b="1" i="0" u="none" strike="noStrike" cap="none">
              <a:solidFill>
                <a:srgbClr val="000000"/>
              </a:solidFill>
              <a:latin typeface="Arial"/>
              <a:ea typeface="Arial"/>
              <a:cs typeface="Arial"/>
              <a:sym typeface="Arial"/>
            </a:endParaRPr>
          </a:p>
        </p:txBody>
      </p:sp>
      <p:sp>
        <p:nvSpPr>
          <p:cNvPr id="434" name="Google Shape;434;p14"/>
          <p:cNvSpPr/>
          <p:nvPr/>
        </p:nvSpPr>
        <p:spPr>
          <a:xfrm>
            <a:off x="3521300" y="2069850"/>
            <a:ext cx="2325000" cy="1126200"/>
          </a:xfrm>
          <a:prstGeom prst="leftRightArrow">
            <a:avLst>
              <a:gd name="adj1" fmla="val 50000"/>
              <a:gd name="adj2" fmla="val 50000"/>
            </a:avLst>
          </a:prstGeom>
          <a:solidFill>
            <a:srgbClr val="93C47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35" name="Google Shape;435;p14"/>
          <p:cNvPicPr preferRelativeResize="0"/>
          <p:nvPr/>
        </p:nvPicPr>
        <p:blipFill rotWithShape="1">
          <a:blip r:embed="rId4">
            <a:alphaModFix/>
          </a:blip>
          <a:srcRect b="16408"/>
          <a:stretch/>
        </p:blipFill>
        <p:spPr>
          <a:xfrm>
            <a:off x="574100" y="1078750"/>
            <a:ext cx="2599651" cy="2113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15"/>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2000"/>
              <a:buNone/>
            </a:pPr>
            <a:r>
              <a:rPr lang="en"/>
              <a:t>Domain-Driven Design is… </a:t>
            </a:r>
            <a:r>
              <a:rPr lang="en" b="1" i="1"/>
              <a:t>creating a conceptual model of a business (domain)</a:t>
            </a:r>
            <a:endParaRPr b="1" i="1"/>
          </a:p>
        </p:txBody>
      </p:sp>
      <p:pic>
        <p:nvPicPr>
          <p:cNvPr id="441" name="Google Shape;441;p15"/>
          <p:cNvPicPr preferRelativeResize="0"/>
          <p:nvPr/>
        </p:nvPicPr>
        <p:blipFill rotWithShape="1">
          <a:blip r:embed="rId3">
            <a:alphaModFix/>
          </a:blip>
          <a:srcRect/>
          <a:stretch/>
        </p:blipFill>
        <p:spPr>
          <a:xfrm>
            <a:off x="0" y="2250779"/>
            <a:ext cx="3436501" cy="2482597"/>
          </a:xfrm>
          <a:prstGeom prst="rect">
            <a:avLst/>
          </a:prstGeom>
          <a:noFill/>
          <a:ln>
            <a:noFill/>
          </a:ln>
        </p:spPr>
      </p:pic>
      <p:pic>
        <p:nvPicPr>
          <p:cNvPr id="442" name="Google Shape;442;p15"/>
          <p:cNvPicPr preferRelativeResize="0"/>
          <p:nvPr/>
        </p:nvPicPr>
        <p:blipFill rotWithShape="1">
          <a:blip r:embed="rId4">
            <a:alphaModFix/>
          </a:blip>
          <a:srcRect/>
          <a:stretch/>
        </p:blipFill>
        <p:spPr>
          <a:xfrm>
            <a:off x="3415088" y="2250779"/>
            <a:ext cx="2532919" cy="2482596"/>
          </a:xfrm>
          <a:prstGeom prst="rect">
            <a:avLst/>
          </a:prstGeom>
          <a:noFill/>
          <a:ln>
            <a:noFill/>
          </a:ln>
        </p:spPr>
      </p:pic>
      <p:pic>
        <p:nvPicPr>
          <p:cNvPr id="443" name="Google Shape;443;p15"/>
          <p:cNvPicPr preferRelativeResize="0"/>
          <p:nvPr/>
        </p:nvPicPr>
        <p:blipFill rotWithShape="1">
          <a:blip r:embed="rId5">
            <a:alphaModFix/>
          </a:blip>
          <a:srcRect/>
          <a:stretch/>
        </p:blipFill>
        <p:spPr>
          <a:xfrm>
            <a:off x="6203570" y="2362379"/>
            <a:ext cx="2743206" cy="2259387"/>
          </a:xfrm>
          <a:prstGeom prst="rect">
            <a:avLst/>
          </a:prstGeom>
          <a:noFill/>
          <a:ln>
            <a:noFill/>
          </a:ln>
        </p:spPr>
      </p:pic>
      <p:pic>
        <p:nvPicPr>
          <p:cNvPr id="444" name="Google Shape;444;p15"/>
          <p:cNvPicPr preferRelativeResize="0"/>
          <p:nvPr/>
        </p:nvPicPr>
        <p:blipFill rotWithShape="1">
          <a:blip r:embed="rId6">
            <a:alphaModFix/>
          </a:blip>
          <a:srcRect t="11808"/>
          <a:stretch/>
        </p:blipFill>
        <p:spPr>
          <a:xfrm>
            <a:off x="687800" y="918876"/>
            <a:ext cx="2351824" cy="1166150"/>
          </a:xfrm>
          <a:prstGeom prst="rect">
            <a:avLst/>
          </a:prstGeom>
          <a:noFill/>
          <a:ln>
            <a:noFill/>
          </a:ln>
        </p:spPr>
      </p:pic>
      <p:pic>
        <p:nvPicPr>
          <p:cNvPr id="445" name="Google Shape;445;p15"/>
          <p:cNvPicPr preferRelativeResize="0"/>
          <p:nvPr/>
        </p:nvPicPr>
        <p:blipFill rotWithShape="1">
          <a:blip r:embed="rId7">
            <a:alphaModFix/>
          </a:blip>
          <a:srcRect/>
          <a:stretch/>
        </p:blipFill>
        <p:spPr>
          <a:xfrm>
            <a:off x="3644950" y="918875"/>
            <a:ext cx="2073209" cy="1166150"/>
          </a:xfrm>
          <a:prstGeom prst="rect">
            <a:avLst/>
          </a:prstGeom>
          <a:noFill/>
          <a:ln>
            <a:noFill/>
          </a:ln>
        </p:spPr>
      </p:pic>
      <p:pic>
        <p:nvPicPr>
          <p:cNvPr id="446" name="Google Shape;446;p15"/>
          <p:cNvPicPr preferRelativeResize="0"/>
          <p:nvPr/>
        </p:nvPicPr>
        <p:blipFill rotWithShape="1">
          <a:blip r:embed="rId8">
            <a:alphaModFix/>
          </a:blip>
          <a:srcRect/>
          <a:stretch/>
        </p:blipFill>
        <p:spPr>
          <a:xfrm>
            <a:off x="6469896" y="918875"/>
            <a:ext cx="2071617" cy="1166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16"/>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2000"/>
              <a:buNone/>
            </a:pPr>
            <a:r>
              <a:rPr lang="en"/>
              <a:t>Domain-Driven Design is… </a:t>
            </a:r>
            <a:r>
              <a:rPr lang="en" b="1" i="1"/>
              <a:t>identifying the work that needs to be done</a:t>
            </a:r>
            <a:endParaRPr b="1" i="1"/>
          </a:p>
        </p:txBody>
      </p:sp>
      <p:pic>
        <p:nvPicPr>
          <p:cNvPr id="452" name="Google Shape;452;p16"/>
          <p:cNvPicPr preferRelativeResize="0"/>
          <p:nvPr/>
        </p:nvPicPr>
        <p:blipFill rotWithShape="1">
          <a:blip r:embed="rId3">
            <a:alphaModFix/>
          </a:blip>
          <a:srcRect/>
          <a:stretch/>
        </p:blipFill>
        <p:spPr>
          <a:xfrm>
            <a:off x="152400" y="749400"/>
            <a:ext cx="1315575" cy="1406525"/>
          </a:xfrm>
          <a:prstGeom prst="rect">
            <a:avLst/>
          </a:prstGeom>
          <a:noFill/>
          <a:ln>
            <a:noFill/>
          </a:ln>
        </p:spPr>
      </p:pic>
      <p:pic>
        <p:nvPicPr>
          <p:cNvPr id="453" name="Google Shape;453;p16"/>
          <p:cNvPicPr preferRelativeResize="0"/>
          <p:nvPr/>
        </p:nvPicPr>
        <p:blipFill rotWithShape="1">
          <a:blip r:embed="rId3">
            <a:alphaModFix/>
          </a:blip>
          <a:srcRect/>
          <a:stretch/>
        </p:blipFill>
        <p:spPr>
          <a:xfrm>
            <a:off x="274088" y="3304325"/>
            <a:ext cx="1315575" cy="1406525"/>
          </a:xfrm>
          <a:prstGeom prst="rect">
            <a:avLst/>
          </a:prstGeom>
          <a:noFill/>
          <a:ln>
            <a:noFill/>
          </a:ln>
        </p:spPr>
      </p:pic>
      <p:pic>
        <p:nvPicPr>
          <p:cNvPr id="454" name="Google Shape;454;p16"/>
          <p:cNvPicPr preferRelativeResize="0"/>
          <p:nvPr/>
        </p:nvPicPr>
        <p:blipFill rotWithShape="1">
          <a:blip r:embed="rId3">
            <a:alphaModFix/>
          </a:blip>
          <a:srcRect/>
          <a:stretch/>
        </p:blipFill>
        <p:spPr>
          <a:xfrm flipH="1">
            <a:off x="7104738" y="1787075"/>
            <a:ext cx="1315575" cy="1406525"/>
          </a:xfrm>
          <a:prstGeom prst="rect">
            <a:avLst/>
          </a:prstGeom>
          <a:noFill/>
          <a:ln>
            <a:noFill/>
          </a:ln>
        </p:spPr>
      </p:pic>
      <p:sp>
        <p:nvSpPr>
          <p:cNvPr id="455" name="Google Shape;455;p16"/>
          <p:cNvSpPr txBox="1"/>
          <p:nvPr/>
        </p:nvSpPr>
        <p:spPr>
          <a:xfrm>
            <a:off x="1525325" y="942813"/>
            <a:ext cx="4448700" cy="101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1" u="none" strike="noStrike" cap="none">
                <a:solidFill>
                  <a:srgbClr val="38761D"/>
                </a:solidFill>
                <a:latin typeface="Arial"/>
                <a:ea typeface="Arial"/>
                <a:cs typeface="Arial"/>
                <a:sym typeface="Arial"/>
              </a:rPr>
              <a:t>“We need to sell our Cosmic Space Modulators online.”</a:t>
            </a:r>
            <a:endParaRPr sz="2400" b="1" i="1" u="none" strike="noStrike" cap="none">
              <a:solidFill>
                <a:srgbClr val="38761D"/>
              </a:solidFill>
              <a:latin typeface="Arial"/>
              <a:ea typeface="Arial"/>
              <a:cs typeface="Arial"/>
              <a:sym typeface="Arial"/>
            </a:endParaRPr>
          </a:p>
        </p:txBody>
      </p:sp>
      <p:sp>
        <p:nvSpPr>
          <p:cNvPr id="456" name="Google Shape;456;p16"/>
          <p:cNvSpPr txBox="1"/>
          <p:nvPr/>
        </p:nvSpPr>
        <p:spPr>
          <a:xfrm>
            <a:off x="2565400" y="2155913"/>
            <a:ext cx="4448700" cy="101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1" u="none" strike="noStrike" cap="none">
                <a:solidFill>
                  <a:srgbClr val="38761D"/>
                </a:solidFill>
                <a:latin typeface="Arial"/>
                <a:ea typeface="Arial"/>
                <a:cs typeface="Arial"/>
                <a:sym typeface="Arial"/>
              </a:rPr>
              <a:t>“They’re not built very well, so we should allow returns.”</a:t>
            </a:r>
            <a:endParaRPr sz="2400" b="1" i="1" u="none" strike="noStrike" cap="none">
              <a:solidFill>
                <a:srgbClr val="38761D"/>
              </a:solidFill>
              <a:latin typeface="Arial"/>
              <a:ea typeface="Arial"/>
              <a:cs typeface="Arial"/>
              <a:sym typeface="Arial"/>
            </a:endParaRPr>
          </a:p>
        </p:txBody>
      </p:sp>
      <p:sp>
        <p:nvSpPr>
          <p:cNvPr id="457" name="Google Shape;457;p16"/>
          <p:cNvSpPr txBox="1"/>
          <p:nvPr/>
        </p:nvSpPr>
        <p:spPr>
          <a:xfrm>
            <a:off x="1755525" y="3585800"/>
            <a:ext cx="6221700" cy="101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1" u="none" strike="noStrike" cap="none">
                <a:solidFill>
                  <a:srgbClr val="38761D"/>
                </a:solidFill>
                <a:latin typeface="Arial"/>
                <a:ea typeface="Arial"/>
                <a:cs typeface="Arial"/>
                <a:sym typeface="Arial"/>
              </a:rPr>
              <a:t>“I suppose we have to pay our workers, so we need to handle payroll.”</a:t>
            </a:r>
            <a:endParaRPr sz="2400" b="1" i="1" u="none" strike="noStrike" cap="none">
              <a:solidFill>
                <a:srgbClr val="38761D"/>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17"/>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2000"/>
              <a:buNone/>
            </a:pPr>
            <a:r>
              <a:rPr lang="en"/>
              <a:t>Domain-Driven Design is… </a:t>
            </a:r>
            <a:r>
              <a:rPr lang="en" b="1" i="1"/>
              <a:t>allocating resources appropriately</a:t>
            </a:r>
            <a:endParaRPr b="1" i="1"/>
          </a:p>
        </p:txBody>
      </p:sp>
      <p:pic>
        <p:nvPicPr>
          <p:cNvPr id="463" name="Google Shape;463;p17"/>
          <p:cNvPicPr preferRelativeResize="0"/>
          <p:nvPr/>
        </p:nvPicPr>
        <p:blipFill rotWithShape="1">
          <a:blip r:embed="rId3">
            <a:alphaModFix/>
          </a:blip>
          <a:srcRect/>
          <a:stretch/>
        </p:blipFill>
        <p:spPr>
          <a:xfrm>
            <a:off x="4564663" y="735550"/>
            <a:ext cx="549675" cy="1266275"/>
          </a:xfrm>
          <a:prstGeom prst="rect">
            <a:avLst/>
          </a:prstGeom>
          <a:noFill/>
          <a:ln>
            <a:noFill/>
          </a:ln>
        </p:spPr>
      </p:pic>
      <p:pic>
        <p:nvPicPr>
          <p:cNvPr id="464" name="Google Shape;464;p17"/>
          <p:cNvPicPr preferRelativeResize="0"/>
          <p:nvPr/>
        </p:nvPicPr>
        <p:blipFill rotWithShape="1">
          <a:blip r:embed="rId4">
            <a:alphaModFix/>
          </a:blip>
          <a:srcRect/>
          <a:stretch/>
        </p:blipFill>
        <p:spPr>
          <a:xfrm>
            <a:off x="5510350" y="560850"/>
            <a:ext cx="877113" cy="1494716"/>
          </a:xfrm>
          <a:prstGeom prst="rect">
            <a:avLst/>
          </a:prstGeom>
          <a:noFill/>
          <a:ln>
            <a:noFill/>
          </a:ln>
        </p:spPr>
      </p:pic>
      <p:pic>
        <p:nvPicPr>
          <p:cNvPr id="465" name="Google Shape;465;p17"/>
          <p:cNvPicPr preferRelativeResize="0"/>
          <p:nvPr/>
        </p:nvPicPr>
        <p:blipFill rotWithShape="1">
          <a:blip r:embed="rId5">
            <a:alphaModFix/>
          </a:blip>
          <a:srcRect/>
          <a:stretch/>
        </p:blipFill>
        <p:spPr>
          <a:xfrm>
            <a:off x="6666599" y="688275"/>
            <a:ext cx="764503" cy="1360825"/>
          </a:xfrm>
          <a:prstGeom prst="rect">
            <a:avLst/>
          </a:prstGeom>
          <a:noFill/>
          <a:ln>
            <a:noFill/>
          </a:ln>
        </p:spPr>
      </p:pic>
      <p:pic>
        <p:nvPicPr>
          <p:cNvPr id="466" name="Google Shape;466;p17"/>
          <p:cNvPicPr preferRelativeResize="0"/>
          <p:nvPr/>
        </p:nvPicPr>
        <p:blipFill rotWithShape="1">
          <a:blip r:embed="rId6">
            <a:alphaModFix/>
          </a:blip>
          <a:srcRect/>
          <a:stretch/>
        </p:blipFill>
        <p:spPr>
          <a:xfrm>
            <a:off x="4406700" y="3498101"/>
            <a:ext cx="877125" cy="951690"/>
          </a:xfrm>
          <a:prstGeom prst="rect">
            <a:avLst/>
          </a:prstGeom>
          <a:noFill/>
          <a:ln>
            <a:noFill/>
          </a:ln>
        </p:spPr>
      </p:pic>
      <p:pic>
        <p:nvPicPr>
          <p:cNvPr id="467" name="Google Shape;467;p17"/>
          <p:cNvPicPr preferRelativeResize="0"/>
          <p:nvPr/>
        </p:nvPicPr>
        <p:blipFill rotWithShape="1">
          <a:blip r:embed="rId7">
            <a:alphaModFix/>
          </a:blip>
          <a:srcRect/>
          <a:stretch/>
        </p:blipFill>
        <p:spPr>
          <a:xfrm>
            <a:off x="5640502" y="3489314"/>
            <a:ext cx="549675" cy="969274"/>
          </a:xfrm>
          <a:prstGeom prst="rect">
            <a:avLst/>
          </a:prstGeom>
          <a:noFill/>
          <a:ln>
            <a:noFill/>
          </a:ln>
        </p:spPr>
      </p:pic>
      <p:pic>
        <p:nvPicPr>
          <p:cNvPr id="468" name="Google Shape;468;p17"/>
          <p:cNvPicPr preferRelativeResize="0"/>
          <p:nvPr/>
        </p:nvPicPr>
        <p:blipFill rotWithShape="1">
          <a:blip r:embed="rId8">
            <a:alphaModFix/>
          </a:blip>
          <a:srcRect/>
          <a:stretch/>
        </p:blipFill>
        <p:spPr>
          <a:xfrm>
            <a:off x="4457710" y="2203192"/>
            <a:ext cx="683825" cy="1075508"/>
          </a:xfrm>
          <a:prstGeom prst="rect">
            <a:avLst/>
          </a:prstGeom>
          <a:noFill/>
          <a:ln>
            <a:noFill/>
          </a:ln>
        </p:spPr>
      </p:pic>
      <p:sp>
        <p:nvSpPr>
          <p:cNvPr id="469" name="Google Shape;469;p17"/>
          <p:cNvSpPr txBox="1"/>
          <p:nvPr/>
        </p:nvSpPr>
        <p:spPr>
          <a:xfrm>
            <a:off x="459475" y="798363"/>
            <a:ext cx="3675600" cy="101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38761D"/>
                </a:solidFill>
                <a:latin typeface="Arial"/>
                <a:ea typeface="Arial"/>
                <a:cs typeface="Arial"/>
                <a:sym typeface="Arial"/>
              </a:rPr>
              <a:t>Does it make us money?</a:t>
            </a:r>
            <a:endParaRPr sz="2400" b="1" i="1" u="none" strike="noStrike" cap="none">
              <a:solidFill>
                <a:srgbClr val="1155CC"/>
              </a:solidFill>
              <a:latin typeface="Arial"/>
              <a:ea typeface="Arial"/>
              <a:cs typeface="Arial"/>
              <a:sym typeface="Arial"/>
            </a:endParaRPr>
          </a:p>
        </p:txBody>
      </p:sp>
      <p:sp>
        <p:nvSpPr>
          <p:cNvPr id="470" name="Google Shape;470;p17"/>
          <p:cNvSpPr txBox="1"/>
          <p:nvPr/>
        </p:nvSpPr>
        <p:spPr>
          <a:xfrm>
            <a:off x="459475" y="3430100"/>
            <a:ext cx="3675600" cy="101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38761D"/>
                </a:solidFill>
                <a:latin typeface="Arial"/>
                <a:ea typeface="Arial"/>
                <a:cs typeface="Arial"/>
                <a:sym typeface="Arial"/>
              </a:rPr>
              <a:t>Do we have to build it anyway?</a:t>
            </a:r>
            <a:endParaRPr sz="2400" b="1" i="1" u="none" strike="noStrike" cap="none">
              <a:solidFill>
                <a:srgbClr val="1155CC"/>
              </a:solidFill>
              <a:latin typeface="Arial"/>
              <a:ea typeface="Arial"/>
              <a:cs typeface="Arial"/>
              <a:sym typeface="Arial"/>
            </a:endParaRPr>
          </a:p>
        </p:txBody>
      </p:sp>
      <p:sp>
        <p:nvSpPr>
          <p:cNvPr id="471" name="Google Shape;471;p17"/>
          <p:cNvSpPr txBox="1"/>
          <p:nvPr/>
        </p:nvSpPr>
        <p:spPr>
          <a:xfrm>
            <a:off x="459475" y="2365575"/>
            <a:ext cx="3675600" cy="101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38761D"/>
                </a:solidFill>
                <a:latin typeface="Arial"/>
                <a:ea typeface="Arial"/>
                <a:cs typeface="Arial"/>
                <a:sym typeface="Arial"/>
              </a:rPr>
              <a:t>Can we buy or lease it?</a:t>
            </a:r>
            <a:endParaRPr sz="2400" b="1" i="1" u="none" strike="noStrike" cap="none">
              <a:solidFill>
                <a:srgbClr val="1155CC"/>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18"/>
          <p:cNvSpPr/>
          <p:nvPr/>
        </p:nvSpPr>
        <p:spPr>
          <a:xfrm>
            <a:off x="3409950" y="2595327"/>
            <a:ext cx="2095500" cy="1979400"/>
          </a:xfrm>
          <a:prstGeom prst="rect">
            <a:avLst/>
          </a:prstGeom>
          <a:solidFill>
            <a:srgbClr val="FFFFFF"/>
          </a:solidFill>
          <a:ln w="9525" cap="flat" cmpd="sng">
            <a:solidFill>
              <a:srgbClr val="93C47D"/>
            </a:solidFill>
            <a:prstDash val="solid"/>
            <a:round/>
            <a:headEnd type="none" w="sm" len="sm"/>
            <a:tailEnd type="none" w="sm" len="sm"/>
          </a:ln>
          <a:effectLst>
            <a:outerShdw blurRad="57150" dist="85725" dir="2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18"/>
          <p:cNvSpPr/>
          <p:nvPr/>
        </p:nvSpPr>
        <p:spPr>
          <a:xfrm>
            <a:off x="5932550" y="898523"/>
            <a:ext cx="2095500" cy="1979400"/>
          </a:xfrm>
          <a:prstGeom prst="rect">
            <a:avLst/>
          </a:prstGeom>
          <a:solidFill>
            <a:srgbClr val="FFFFFF"/>
          </a:solidFill>
          <a:ln w="9525" cap="flat" cmpd="sng">
            <a:solidFill>
              <a:srgbClr val="93C47D"/>
            </a:solidFill>
            <a:prstDash val="solid"/>
            <a:round/>
            <a:headEnd type="none" w="sm" len="sm"/>
            <a:tailEnd type="none" w="sm" len="sm"/>
          </a:ln>
          <a:effectLst>
            <a:outerShdw blurRad="57150" dist="85725" dir="2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18"/>
          <p:cNvSpPr/>
          <p:nvPr/>
        </p:nvSpPr>
        <p:spPr>
          <a:xfrm>
            <a:off x="887350" y="795625"/>
            <a:ext cx="2095500" cy="2185200"/>
          </a:xfrm>
          <a:prstGeom prst="rect">
            <a:avLst/>
          </a:prstGeom>
          <a:solidFill>
            <a:srgbClr val="FFFFFF"/>
          </a:solidFill>
          <a:ln w="9525" cap="flat" cmpd="sng">
            <a:solidFill>
              <a:srgbClr val="93C47D"/>
            </a:solidFill>
            <a:prstDash val="solid"/>
            <a:round/>
            <a:headEnd type="none" w="sm" len="sm"/>
            <a:tailEnd type="none" w="sm" len="sm"/>
          </a:ln>
          <a:effectLst>
            <a:outerShdw blurRad="57150" dist="85725" dir="2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18"/>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2000"/>
              <a:buNone/>
            </a:pPr>
            <a:r>
              <a:rPr lang="en"/>
              <a:t>Domain-Driven Design is… </a:t>
            </a:r>
            <a:r>
              <a:rPr lang="en" b="1" i="1"/>
              <a:t>making sure projects are scoped properly</a:t>
            </a:r>
            <a:endParaRPr b="1" i="1"/>
          </a:p>
        </p:txBody>
      </p:sp>
      <p:pic>
        <p:nvPicPr>
          <p:cNvPr id="480" name="Google Shape;480;p18"/>
          <p:cNvPicPr preferRelativeResize="0"/>
          <p:nvPr/>
        </p:nvPicPr>
        <p:blipFill rotWithShape="1">
          <a:blip r:embed="rId3">
            <a:alphaModFix/>
          </a:blip>
          <a:srcRect/>
          <a:stretch/>
        </p:blipFill>
        <p:spPr>
          <a:xfrm>
            <a:off x="1073738" y="1508475"/>
            <a:ext cx="549675" cy="1266275"/>
          </a:xfrm>
          <a:prstGeom prst="rect">
            <a:avLst/>
          </a:prstGeom>
          <a:noFill/>
          <a:ln>
            <a:noFill/>
          </a:ln>
        </p:spPr>
      </p:pic>
      <p:pic>
        <p:nvPicPr>
          <p:cNvPr id="481" name="Google Shape;481;p18"/>
          <p:cNvPicPr preferRelativeResize="0"/>
          <p:nvPr/>
        </p:nvPicPr>
        <p:blipFill rotWithShape="1">
          <a:blip r:embed="rId4">
            <a:alphaModFix/>
          </a:blip>
          <a:srcRect/>
          <a:stretch/>
        </p:blipFill>
        <p:spPr>
          <a:xfrm>
            <a:off x="1926550" y="1394250"/>
            <a:ext cx="877113" cy="1494716"/>
          </a:xfrm>
          <a:prstGeom prst="rect">
            <a:avLst/>
          </a:prstGeom>
          <a:noFill/>
          <a:ln>
            <a:noFill/>
          </a:ln>
        </p:spPr>
      </p:pic>
      <p:pic>
        <p:nvPicPr>
          <p:cNvPr id="482" name="Google Shape;482;p18"/>
          <p:cNvPicPr preferRelativeResize="0"/>
          <p:nvPr/>
        </p:nvPicPr>
        <p:blipFill rotWithShape="1">
          <a:blip r:embed="rId5">
            <a:alphaModFix/>
          </a:blip>
          <a:srcRect/>
          <a:stretch/>
        </p:blipFill>
        <p:spPr>
          <a:xfrm>
            <a:off x="6598049" y="1373875"/>
            <a:ext cx="764503" cy="1360825"/>
          </a:xfrm>
          <a:prstGeom prst="rect">
            <a:avLst/>
          </a:prstGeom>
          <a:noFill/>
          <a:ln>
            <a:noFill/>
          </a:ln>
        </p:spPr>
      </p:pic>
      <p:pic>
        <p:nvPicPr>
          <p:cNvPr id="483" name="Google Shape;483;p18"/>
          <p:cNvPicPr preferRelativeResize="0"/>
          <p:nvPr/>
        </p:nvPicPr>
        <p:blipFill rotWithShape="1">
          <a:blip r:embed="rId6">
            <a:alphaModFix/>
          </a:blip>
          <a:srcRect/>
          <a:stretch/>
        </p:blipFill>
        <p:spPr>
          <a:xfrm>
            <a:off x="3465350" y="3225401"/>
            <a:ext cx="877125" cy="951690"/>
          </a:xfrm>
          <a:prstGeom prst="rect">
            <a:avLst/>
          </a:prstGeom>
          <a:noFill/>
          <a:ln>
            <a:noFill/>
          </a:ln>
        </p:spPr>
      </p:pic>
      <p:pic>
        <p:nvPicPr>
          <p:cNvPr id="484" name="Google Shape;484;p18"/>
          <p:cNvPicPr preferRelativeResize="0"/>
          <p:nvPr/>
        </p:nvPicPr>
        <p:blipFill rotWithShape="1">
          <a:blip r:embed="rId7">
            <a:alphaModFix/>
          </a:blip>
          <a:srcRect/>
          <a:stretch/>
        </p:blipFill>
        <p:spPr>
          <a:xfrm>
            <a:off x="4699152" y="3216614"/>
            <a:ext cx="549675" cy="969274"/>
          </a:xfrm>
          <a:prstGeom prst="rect">
            <a:avLst/>
          </a:prstGeom>
          <a:noFill/>
          <a:ln>
            <a:noFill/>
          </a:ln>
        </p:spPr>
      </p:pic>
      <p:sp>
        <p:nvSpPr>
          <p:cNvPr id="485" name="Google Shape;485;p18"/>
          <p:cNvSpPr txBox="1"/>
          <p:nvPr/>
        </p:nvSpPr>
        <p:spPr>
          <a:xfrm>
            <a:off x="911550" y="918900"/>
            <a:ext cx="2095500" cy="401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38761D"/>
                </a:solidFill>
                <a:latin typeface="Arial"/>
                <a:ea typeface="Arial"/>
                <a:cs typeface="Arial"/>
                <a:sym typeface="Arial"/>
              </a:rPr>
              <a:t>Order entry service</a:t>
            </a:r>
            <a:endParaRPr sz="1400" b="1" i="0" u="none" strike="noStrike" cap="none">
              <a:solidFill>
                <a:srgbClr val="38761D"/>
              </a:solidFill>
              <a:latin typeface="Arial"/>
              <a:ea typeface="Arial"/>
              <a:cs typeface="Arial"/>
              <a:sym typeface="Arial"/>
            </a:endParaRPr>
          </a:p>
        </p:txBody>
      </p:sp>
      <p:sp>
        <p:nvSpPr>
          <p:cNvPr id="486" name="Google Shape;486;p18"/>
          <p:cNvSpPr txBox="1"/>
          <p:nvPr/>
        </p:nvSpPr>
        <p:spPr>
          <a:xfrm>
            <a:off x="5932550" y="908875"/>
            <a:ext cx="2095500" cy="401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38761D"/>
                </a:solidFill>
                <a:latin typeface="Arial"/>
                <a:ea typeface="Arial"/>
                <a:cs typeface="Arial"/>
                <a:sym typeface="Arial"/>
              </a:rPr>
              <a:t>Orders database</a:t>
            </a:r>
            <a:endParaRPr sz="1400" b="1" i="0" u="none" strike="noStrike" cap="none">
              <a:solidFill>
                <a:srgbClr val="38761D"/>
              </a:solidFill>
              <a:latin typeface="Arial"/>
              <a:ea typeface="Arial"/>
              <a:cs typeface="Arial"/>
              <a:sym typeface="Arial"/>
            </a:endParaRPr>
          </a:p>
        </p:txBody>
      </p:sp>
      <p:sp>
        <p:nvSpPr>
          <p:cNvPr id="487" name="Google Shape;487;p18"/>
          <p:cNvSpPr txBox="1"/>
          <p:nvPr/>
        </p:nvSpPr>
        <p:spPr>
          <a:xfrm>
            <a:off x="3409950" y="2711875"/>
            <a:ext cx="2095500" cy="401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38761D"/>
                </a:solidFill>
                <a:latin typeface="Arial"/>
                <a:ea typeface="Arial"/>
                <a:cs typeface="Arial"/>
                <a:sym typeface="Arial"/>
              </a:rPr>
              <a:t>Help page </a:t>
            </a:r>
            <a:endParaRPr sz="1400" b="1" i="0" u="none" strike="noStrike" cap="none">
              <a:solidFill>
                <a:srgbClr val="38761D"/>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19"/>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2000"/>
              <a:buNone/>
            </a:pPr>
            <a:r>
              <a:rPr lang="en"/>
              <a:t>Domain-Driven Design is… </a:t>
            </a:r>
            <a:r>
              <a:rPr lang="en" b="1" i="1"/>
              <a:t>using specific tactics to implement a design </a:t>
            </a:r>
            <a:endParaRPr b="1" i="1"/>
          </a:p>
        </p:txBody>
      </p:sp>
      <p:pic>
        <p:nvPicPr>
          <p:cNvPr id="493" name="Google Shape;493;p19"/>
          <p:cNvPicPr preferRelativeResize="0"/>
          <p:nvPr/>
        </p:nvPicPr>
        <p:blipFill rotWithShape="1">
          <a:blip r:embed="rId3">
            <a:alphaModFix/>
          </a:blip>
          <a:srcRect/>
          <a:stretch/>
        </p:blipFill>
        <p:spPr>
          <a:xfrm>
            <a:off x="3625550" y="618275"/>
            <a:ext cx="5293650" cy="3906951"/>
          </a:xfrm>
          <a:prstGeom prst="rect">
            <a:avLst/>
          </a:prstGeom>
          <a:noFill/>
          <a:ln>
            <a:noFill/>
          </a:ln>
        </p:spPr>
      </p:pic>
      <p:pic>
        <p:nvPicPr>
          <p:cNvPr id="494" name="Google Shape;494;p19"/>
          <p:cNvPicPr preferRelativeResize="0"/>
          <p:nvPr/>
        </p:nvPicPr>
        <p:blipFill rotWithShape="1">
          <a:blip r:embed="rId4">
            <a:alphaModFix/>
          </a:blip>
          <a:srcRect/>
          <a:stretch/>
        </p:blipFill>
        <p:spPr>
          <a:xfrm>
            <a:off x="203350" y="1466788"/>
            <a:ext cx="3320751" cy="220992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2"/>
          <p:cNvSpPr txBox="1">
            <a:spLocks noGrp="1"/>
          </p:cNvSpPr>
          <p:nvPr>
            <p:ph type="sldNum" idx="4294967295"/>
          </p:nvPr>
        </p:nvSpPr>
        <p:spPr>
          <a:xfrm>
            <a:off x="8161869" y="4828032"/>
            <a:ext cx="524935" cy="27384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000"/>
              <a:buNone/>
            </a:pPr>
            <a:fld id="{00000000-1234-1234-1234-123412341234}" type="slidenum">
              <a:rPr lang="en"/>
              <a:t>2</a:t>
            </a:fld>
            <a:endParaRPr/>
          </a:p>
        </p:txBody>
      </p:sp>
      <p:sp>
        <p:nvSpPr>
          <p:cNvPr id="291" name="Google Shape;291;p2"/>
          <p:cNvSpPr txBox="1">
            <a:spLocks noGrp="1"/>
          </p:cNvSpPr>
          <p:nvPr>
            <p:ph type="body" idx="1"/>
          </p:nvPr>
        </p:nvSpPr>
        <p:spPr>
          <a:xfrm>
            <a:off x="3271838" y="188006"/>
            <a:ext cx="4705350" cy="4794191"/>
          </a:xfrm>
          <a:prstGeom prst="rect">
            <a:avLst/>
          </a:prstGeom>
          <a:noFill/>
          <a:ln>
            <a:noFill/>
          </a:ln>
        </p:spPr>
        <p:txBody>
          <a:bodyPr spcFirstLastPara="1" wrap="square" lIns="0" tIns="45700" rIns="0" bIns="45700" anchor="t" anchorCtr="0">
            <a:noAutofit/>
          </a:bodyPr>
          <a:lstStyle/>
          <a:p>
            <a:pPr marL="342900" lvl="0" indent="-342900" algn="l" rtl="0">
              <a:lnSpc>
                <a:spcPct val="100000"/>
              </a:lnSpc>
              <a:spcBef>
                <a:spcPts val="0"/>
              </a:spcBef>
              <a:spcAft>
                <a:spcPts val="0"/>
              </a:spcAft>
              <a:buClr>
                <a:srgbClr val="181818"/>
              </a:buClr>
              <a:buSzPts val="1600"/>
              <a:buFont typeface="Arial"/>
              <a:buChar char="•"/>
            </a:pPr>
            <a:r>
              <a:rPr lang="en" sz="1400">
                <a:latin typeface="Arial"/>
                <a:ea typeface="Arial"/>
                <a:cs typeface="Arial"/>
                <a:sym typeface="Arial"/>
              </a:rPr>
              <a:t>Introductions</a:t>
            </a:r>
            <a:endParaRPr/>
          </a:p>
          <a:p>
            <a:pPr marL="342900" lvl="0" indent="-241300" algn="l" rtl="0">
              <a:lnSpc>
                <a:spcPct val="100000"/>
              </a:lnSpc>
              <a:spcBef>
                <a:spcPts val="0"/>
              </a:spcBef>
              <a:spcAft>
                <a:spcPts val="0"/>
              </a:spcAft>
              <a:buClr>
                <a:srgbClr val="181818"/>
              </a:buClr>
              <a:buSzPts val="1600"/>
              <a:buFont typeface="Arial"/>
              <a:buNone/>
            </a:pPr>
            <a:endParaRPr sz="1400">
              <a:latin typeface="Arial"/>
              <a:ea typeface="Arial"/>
              <a:cs typeface="Arial"/>
              <a:sym typeface="Arial"/>
            </a:endParaRPr>
          </a:p>
          <a:p>
            <a:pPr marL="342900" lvl="0" indent="-342900" algn="l" rtl="0">
              <a:lnSpc>
                <a:spcPct val="100000"/>
              </a:lnSpc>
              <a:spcBef>
                <a:spcPts val="320"/>
              </a:spcBef>
              <a:spcAft>
                <a:spcPts val="0"/>
              </a:spcAft>
              <a:buClr>
                <a:srgbClr val="181818"/>
              </a:buClr>
              <a:buSzPts val="1600"/>
              <a:buFont typeface="Arial"/>
              <a:buChar char="•"/>
            </a:pPr>
            <a:r>
              <a:rPr lang="en" sz="1400">
                <a:latin typeface="Arial"/>
                <a:ea typeface="Arial"/>
                <a:cs typeface="Arial"/>
                <a:sym typeface="Arial"/>
              </a:rPr>
              <a:t>Overview &amp; History</a:t>
            </a:r>
            <a:endParaRPr/>
          </a:p>
          <a:p>
            <a:pPr marL="342900" lvl="0" indent="-241300" algn="l" rtl="0">
              <a:lnSpc>
                <a:spcPct val="100000"/>
              </a:lnSpc>
              <a:spcBef>
                <a:spcPts val="320"/>
              </a:spcBef>
              <a:spcAft>
                <a:spcPts val="0"/>
              </a:spcAft>
              <a:buClr>
                <a:srgbClr val="181818"/>
              </a:buClr>
              <a:buSzPts val="1600"/>
              <a:buFont typeface="Arial"/>
              <a:buNone/>
            </a:pPr>
            <a:endParaRPr sz="1400">
              <a:latin typeface="Arial"/>
              <a:ea typeface="Arial"/>
              <a:cs typeface="Arial"/>
              <a:sym typeface="Arial"/>
            </a:endParaRPr>
          </a:p>
          <a:p>
            <a:pPr marL="342900" lvl="0" indent="-342900" algn="l" rtl="0">
              <a:lnSpc>
                <a:spcPct val="100000"/>
              </a:lnSpc>
              <a:spcBef>
                <a:spcPts val="320"/>
              </a:spcBef>
              <a:spcAft>
                <a:spcPts val="0"/>
              </a:spcAft>
              <a:buSzPts val="1600"/>
              <a:buChar char="•"/>
            </a:pPr>
            <a:r>
              <a:rPr lang="en" sz="1400">
                <a:latin typeface="Arial"/>
                <a:ea typeface="Arial"/>
                <a:cs typeface="Arial"/>
                <a:sym typeface="Arial"/>
              </a:rPr>
              <a:t>Section 1 (9:15 - 10:30) </a:t>
            </a:r>
            <a:endParaRPr sz="1400">
              <a:latin typeface="Arial"/>
              <a:ea typeface="Arial"/>
              <a:cs typeface="Arial"/>
              <a:sym typeface="Arial"/>
            </a:endParaRPr>
          </a:p>
          <a:p>
            <a:pPr marL="742950" lvl="1" indent="-285750" algn="l" rtl="0">
              <a:lnSpc>
                <a:spcPct val="100000"/>
              </a:lnSpc>
              <a:spcBef>
                <a:spcPts val="320"/>
              </a:spcBef>
              <a:spcAft>
                <a:spcPts val="0"/>
              </a:spcAft>
              <a:buSzPts val="1800"/>
              <a:buChar char="–"/>
            </a:pPr>
            <a:r>
              <a:rPr lang="en">
                <a:latin typeface="Arial"/>
                <a:ea typeface="Arial"/>
                <a:cs typeface="Arial"/>
                <a:sym typeface="Arial"/>
              </a:rPr>
              <a:t>Ubiquitous Language</a:t>
            </a:r>
            <a:endParaRPr/>
          </a:p>
          <a:p>
            <a:pPr marL="742950" lvl="1" indent="-171450" algn="l" rtl="0">
              <a:lnSpc>
                <a:spcPct val="100000"/>
              </a:lnSpc>
              <a:spcBef>
                <a:spcPts val="320"/>
              </a:spcBef>
              <a:spcAft>
                <a:spcPts val="0"/>
              </a:spcAft>
              <a:buSzPts val="1800"/>
              <a:buNone/>
            </a:pPr>
            <a:endParaRPr>
              <a:latin typeface="Arial"/>
              <a:ea typeface="Arial"/>
              <a:cs typeface="Arial"/>
              <a:sym typeface="Arial"/>
            </a:endParaRPr>
          </a:p>
          <a:p>
            <a:pPr marL="342900" lvl="0" indent="-342900" algn="l" rtl="0">
              <a:lnSpc>
                <a:spcPct val="100000"/>
              </a:lnSpc>
              <a:spcBef>
                <a:spcPts val="320"/>
              </a:spcBef>
              <a:spcAft>
                <a:spcPts val="0"/>
              </a:spcAft>
              <a:buSzPts val="1600"/>
              <a:buChar char="•"/>
            </a:pPr>
            <a:r>
              <a:rPr lang="en" sz="1400">
                <a:latin typeface="Arial"/>
                <a:ea typeface="Arial"/>
                <a:cs typeface="Arial"/>
                <a:sym typeface="Arial"/>
              </a:rPr>
              <a:t>Section 2 (10:45 - 12:30)</a:t>
            </a:r>
            <a:endParaRPr sz="1400">
              <a:latin typeface="Arial"/>
              <a:ea typeface="Arial"/>
              <a:cs typeface="Arial"/>
              <a:sym typeface="Arial"/>
            </a:endParaRPr>
          </a:p>
          <a:p>
            <a:pPr marL="742950" lvl="1" indent="-285750" algn="l" rtl="0">
              <a:lnSpc>
                <a:spcPct val="100000"/>
              </a:lnSpc>
              <a:spcBef>
                <a:spcPts val="320"/>
              </a:spcBef>
              <a:spcAft>
                <a:spcPts val="0"/>
              </a:spcAft>
              <a:buSzPts val="1800"/>
              <a:buChar char="–"/>
            </a:pPr>
            <a:r>
              <a:rPr lang="en">
                <a:latin typeface="Arial"/>
                <a:ea typeface="Arial"/>
                <a:cs typeface="Arial"/>
                <a:sym typeface="Arial"/>
              </a:rPr>
              <a:t>Strategic Design</a:t>
            </a:r>
            <a:endParaRPr/>
          </a:p>
          <a:p>
            <a:pPr marL="742950" lvl="1" indent="-171450" algn="l" rtl="0">
              <a:lnSpc>
                <a:spcPct val="100000"/>
              </a:lnSpc>
              <a:spcBef>
                <a:spcPts val="320"/>
              </a:spcBef>
              <a:spcAft>
                <a:spcPts val="0"/>
              </a:spcAft>
              <a:buSzPts val="1800"/>
              <a:buNone/>
            </a:pPr>
            <a:endParaRPr>
              <a:latin typeface="Arial"/>
              <a:ea typeface="Arial"/>
              <a:cs typeface="Arial"/>
              <a:sym typeface="Arial"/>
            </a:endParaRPr>
          </a:p>
          <a:p>
            <a:pPr marL="342900" lvl="0" indent="-342900" algn="l" rtl="0">
              <a:lnSpc>
                <a:spcPct val="100000"/>
              </a:lnSpc>
              <a:spcBef>
                <a:spcPts val="320"/>
              </a:spcBef>
              <a:spcAft>
                <a:spcPts val="0"/>
              </a:spcAft>
              <a:buSzPts val="1600"/>
              <a:buChar char="•"/>
            </a:pPr>
            <a:r>
              <a:rPr lang="en" sz="1400">
                <a:latin typeface="Arial"/>
                <a:ea typeface="Arial"/>
                <a:cs typeface="Arial"/>
                <a:sym typeface="Arial"/>
              </a:rPr>
              <a:t>Lunch  (12:30 - 1:30)</a:t>
            </a:r>
            <a:endParaRPr/>
          </a:p>
          <a:p>
            <a:pPr marL="342900" lvl="0" indent="-241300" algn="l" rtl="0">
              <a:lnSpc>
                <a:spcPct val="100000"/>
              </a:lnSpc>
              <a:spcBef>
                <a:spcPts val="320"/>
              </a:spcBef>
              <a:spcAft>
                <a:spcPts val="0"/>
              </a:spcAft>
              <a:buSzPts val="1600"/>
              <a:buNone/>
            </a:pPr>
            <a:endParaRPr sz="1400">
              <a:latin typeface="Arial"/>
              <a:ea typeface="Arial"/>
              <a:cs typeface="Arial"/>
              <a:sym typeface="Arial"/>
            </a:endParaRPr>
          </a:p>
          <a:p>
            <a:pPr marL="342900" lvl="0" indent="-342900" algn="l" rtl="0">
              <a:lnSpc>
                <a:spcPct val="100000"/>
              </a:lnSpc>
              <a:spcBef>
                <a:spcPts val="320"/>
              </a:spcBef>
              <a:spcAft>
                <a:spcPts val="0"/>
              </a:spcAft>
              <a:buSzPts val="1600"/>
              <a:buChar char="•"/>
            </a:pPr>
            <a:r>
              <a:rPr lang="en" sz="1400">
                <a:latin typeface="Arial"/>
                <a:ea typeface="Arial"/>
                <a:cs typeface="Arial"/>
                <a:sym typeface="Arial"/>
              </a:rPr>
              <a:t>Section 3 (1:30 - 3:30)</a:t>
            </a:r>
            <a:endParaRPr sz="1400">
              <a:latin typeface="Arial"/>
              <a:ea typeface="Arial"/>
              <a:cs typeface="Arial"/>
              <a:sym typeface="Arial"/>
            </a:endParaRPr>
          </a:p>
          <a:p>
            <a:pPr marL="742950" lvl="1" indent="-285750" algn="l" rtl="0">
              <a:lnSpc>
                <a:spcPct val="100000"/>
              </a:lnSpc>
              <a:spcBef>
                <a:spcPts val="320"/>
              </a:spcBef>
              <a:spcAft>
                <a:spcPts val="0"/>
              </a:spcAft>
              <a:buSzPts val="1800"/>
              <a:buChar char="–"/>
            </a:pPr>
            <a:r>
              <a:rPr lang="en">
                <a:latin typeface="Arial"/>
                <a:ea typeface="Arial"/>
                <a:cs typeface="Arial"/>
                <a:sym typeface="Arial"/>
              </a:rPr>
              <a:t>Tactical Design</a:t>
            </a:r>
            <a:endParaRPr/>
          </a:p>
          <a:p>
            <a:pPr marL="742950" lvl="1" indent="-171450" algn="l" rtl="0">
              <a:lnSpc>
                <a:spcPct val="100000"/>
              </a:lnSpc>
              <a:spcBef>
                <a:spcPts val="320"/>
              </a:spcBef>
              <a:spcAft>
                <a:spcPts val="0"/>
              </a:spcAft>
              <a:buSzPts val="1800"/>
              <a:buNone/>
            </a:pPr>
            <a:endParaRPr>
              <a:latin typeface="Arial"/>
              <a:ea typeface="Arial"/>
              <a:cs typeface="Arial"/>
              <a:sym typeface="Arial"/>
            </a:endParaRPr>
          </a:p>
          <a:p>
            <a:pPr marL="342900" lvl="0" indent="-342900" algn="l" rtl="0">
              <a:lnSpc>
                <a:spcPct val="100000"/>
              </a:lnSpc>
              <a:spcBef>
                <a:spcPts val="320"/>
              </a:spcBef>
              <a:spcAft>
                <a:spcPts val="0"/>
              </a:spcAft>
              <a:buSzPts val="1600"/>
              <a:buChar char="•"/>
            </a:pPr>
            <a:r>
              <a:rPr lang="en" sz="1400">
                <a:latin typeface="Arial"/>
                <a:ea typeface="Arial"/>
                <a:cs typeface="Arial"/>
                <a:sym typeface="Arial"/>
              </a:rPr>
              <a:t>Section 4 (3:45 - 5:30)</a:t>
            </a:r>
            <a:endParaRPr sz="1400">
              <a:latin typeface="Arial"/>
              <a:ea typeface="Arial"/>
              <a:cs typeface="Arial"/>
              <a:sym typeface="Arial"/>
            </a:endParaRPr>
          </a:p>
          <a:p>
            <a:pPr marL="742950" lvl="1" indent="-285750" algn="l" rtl="0">
              <a:lnSpc>
                <a:spcPct val="100000"/>
              </a:lnSpc>
              <a:spcBef>
                <a:spcPts val="320"/>
              </a:spcBef>
              <a:spcAft>
                <a:spcPts val="0"/>
              </a:spcAft>
              <a:buSzPts val="1800"/>
              <a:buChar char="–"/>
            </a:pPr>
            <a:r>
              <a:rPr lang="en">
                <a:latin typeface="Arial"/>
                <a:ea typeface="Arial"/>
                <a:cs typeface="Arial"/>
                <a:sym typeface="Arial"/>
              </a:rPr>
              <a:t>Layered Architecture</a:t>
            </a:r>
            <a:endParaRPr/>
          </a:p>
          <a:p>
            <a:pPr marL="742950" lvl="1" indent="-171450" algn="l" rtl="0">
              <a:lnSpc>
                <a:spcPct val="100000"/>
              </a:lnSpc>
              <a:spcBef>
                <a:spcPts val="320"/>
              </a:spcBef>
              <a:spcAft>
                <a:spcPts val="0"/>
              </a:spcAft>
              <a:buSzPts val="1800"/>
              <a:buNone/>
            </a:pPr>
            <a:endParaRPr>
              <a:latin typeface="Arial"/>
              <a:ea typeface="Arial"/>
              <a:cs typeface="Arial"/>
              <a:sym typeface="Arial"/>
            </a:endParaRPr>
          </a:p>
          <a:p>
            <a:pPr marL="342900" lvl="0" indent="-342900" algn="l" rtl="0">
              <a:lnSpc>
                <a:spcPct val="100000"/>
              </a:lnSpc>
              <a:spcBef>
                <a:spcPts val="320"/>
              </a:spcBef>
              <a:spcAft>
                <a:spcPts val="0"/>
              </a:spcAft>
              <a:buSzPts val="1600"/>
              <a:buChar char="•"/>
            </a:pPr>
            <a:r>
              <a:rPr lang="en" sz="1400">
                <a:latin typeface="Arial"/>
                <a:ea typeface="Arial"/>
                <a:cs typeface="Arial"/>
                <a:sym typeface="Arial"/>
              </a:rPr>
              <a:t>Wrap-up (5:30 - End)</a:t>
            </a:r>
            <a:endParaRPr sz="1400">
              <a:latin typeface="Arial"/>
              <a:ea typeface="Arial"/>
              <a:cs typeface="Arial"/>
              <a:sym typeface="Arial"/>
            </a:endParaRPr>
          </a:p>
        </p:txBody>
      </p:sp>
      <p:sp>
        <p:nvSpPr>
          <p:cNvPr id="292" name="Google Shape;292;p2"/>
          <p:cNvSpPr txBox="1">
            <a:spLocks noGrp="1"/>
          </p:cNvSpPr>
          <p:nvPr>
            <p:ph type="body" idx="2"/>
          </p:nvPr>
        </p:nvSpPr>
        <p:spPr>
          <a:xfrm>
            <a:off x="454024" y="336047"/>
            <a:ext cx="2593976" cy="570929"/>
          </a:xfrm>
          <a:prstGeom prst="rect">
            <a:avLst/>
          </a:prstGeom>
          <a:noFill/>
          <a:ln>
            <a:noFill/>
          </a:ln>
        </p:spPr>
        <p:txBody>
          <a:bodyPr spcFirstLastPara="1" wrap="square" lIns="0" tIns="0" rIns="228600" bIns="0" anchor="t" anchorCtr="0">
            <a:noAutofit/>
          </a:bodyPr>
          <a:lstStyle/>
          <a:p>
            <a:pPr marL="0" lvl="0" indent="0" algn="l" rtl="0">
              <a:lnSpc>
                <a:spcPct val="100000"/>
              </a:lnSpc>
              <a:spcBef>
                <a:spcPts val="0"/>
              </a:spcBef>
              <a:spcAft>
                <a:spcPts val="0"/>
              </a:spcAft>
              <a:buClr>
                <a:srgbClr val="B5D084"/>
              </a:buClr>
              <a:buSzPts val="1600"/>
              <a:buNone/>
            </a:pPr>
            <a:r>
              <a:rPr lang="en"/>
              <a:t>Today’s Agenda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20"/>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2000"/>
              <a:buNone/>
            </a:pPr>
            <a:r>
              <a:rPr lang="en"/>
              <a:t>Domain-Driven Design is… </a:t>
            </a:r>
            <a:r>
              <a:rPr lang="en" b="1" i="1"/>
              <a:t>implementing layered architecture</a:t>
            </a:r>
            <a:endParaRPr b="1" i="1"/>
          </a:p>
        </p:txBody>
      </p:sp>
      <p:pic>
        <p:nvPicPr>
          <p:cNvPr id="500" name="Google Shape;500;p20"/>
          <p:cNvPicPr preferRelativeResize="0"/>
          <p:nvPr/>
        </p:nvPicPr>
        <p:blipFill rotWithShape="1">
          <a:blip r:embed="rId3">
            <a:alphaModFix/>
          </a:blip>
          <a:srcRect/>
          <a:stretch/>
        </p:blipFill>
        <p:spPr>
          <a:xfrm>
            <a:off x="3665950" y="1424661"/>
            <a:ext cx="5030925" cy="2407975"/>
          </a:xfrm>
          <a:prstGeom prst="rect">
            <a:avLst/>
          </a:prstGeom>
          <a:noFill/>
          <a:ln>
            <a:noFill/>
          </a:ln>
        </p:spPr>
      </p:pic>
      <p:pic>
        <p:nvPicPr>
          <p:cNvPr id="501" name="Google Shape;501;p20"/>
          <p:cNvPicPr preferRelativeResize="0"/>
          <p:nvPr/>
        </p:nvPicPr>
        <p:blipFill rotWithShape="1">
          <a:blip r:embed="rId4">
            <a:alphaModFix/>
          </a:blip>
          <a:srcRect/>
          <a:stretch/>
        </p:blipFill>
        <p:spPr>
          <a:xfrm>
            <a:off x="791275" y="749400"/>
            <a:ext cx="2684653" cy="375849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1"/>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2000"/>
              <a:buNone/>
            </a:pPr>
            <a:r>
              <a:rPr lang="en"/>
              <a:t>Domain-Driven Design is… </a:t>
            </a:r>
            <a:r>
              <a:rPr lang="en" b="1" i="1"/>
              <a:t>getting along with other teams and services</a:t>
            </a:r>
            <a:endParaRPr b="1" i="1"/>
          </a:p>
        </p:txBody>
      </p:sp>
      <p:pic>
        <p:nvPicPr>
          <p:cNvPr id="507" name="Google Shape;507;p21"/>
          <p:cNvPicPr preferRelativeResize="0"/>
          <p:nvPr/>
        </p:nvPicPr>
        <p:blipFill rotWithShape="1">
          <a:blip r:embed="rId3">
            <a:alphaModFix/>
          </a:blip>
          <a:srcRect/>
          <a:stretch/>
        </p:blipFill>
        <p:spPr>
          <a:xfrm>
            <a:off x="0" y="1008650"/>
            <a:ext cx="4300374" cy="3211793"/>
          </a:xfrm>
          <a:prstGeom prst="rect">
            <a:avLst/>
          </a:prstGeom>
          <a:noFill/>
          <a:ln>
            <a:noFill/>
          </a:ln>
        </p:spPr>
      </p:pic>
      <p:pic>
        <p:nvPicPr>
          <p:cNvPr id="508" name="Google Shape;508;p21"/>
          <p:cNvPicPr preferRelativeResize="0"/>
          <p:nvPr/>
        </p:nvPicPr>
        <p:blipFill rotWithShape="1">
          <a:blip r:embed="rId4">
            <a:alphaModFix/>
          </a:blip>
          <a:srcRect/>
          <a:stretch/>
        </p:blipFill>
        <p:spPr>
          <a:xfrm>
            <a:off x="4140025" y="1202724"/>
            <a:ext cx="4867651" cy="27380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22"/>
          <p:cNvSpPr txBox="1">
            <a:spLocks noGrp="1"/>
          </p:cNvSpPr>
          <p:nvPr>
            <p:ph type="body" idx="1"/>
          </p:nvPr>
        </p:nvSpPr>
        <p:spPr>
          <a:xfrm>
            <a:off x="184996" y="870749"/>
            <a:ext cx="5859669" cy="3402000"/>
          </a:xfrm>
          <a:prstGeom prst="rect">
            <a:avLst/>
          </a:prstGeom>
          <a:noFill/>
          <a:ln>
            <a:noFill/>
          </a:ln>
        </p:spPr>
        <p:txBody>
          <a:bodyPr spcFirstLastPara="1" wrap="square" lIns="0" tIns="45700" rIns="0" bIns="45700" anchor="t" anchorCtr="0">
            <a:noAutofit/>
          </a:bodyPr>
          <a:lstStyle/>
          <a:p>
            <a:pPr marL="457200" lvl="0" indent="-342900" algn="l" rtl="0">
              <a:lnSpc>
                <a:spcPct val="150000"/>
              </a:lnSpc>
              <a:spcBef>
                <a:spcPts val="0"/>
              </a:spcBef>
              <a:spcAft>
                <a:spcPts val="0"/>
              </a:spcAft>
              <a:buSzPts val="1800"/>
              <a:buFont typeface="Century Gothic"/>
              <a:buChar char="●"/>
            </a:pPr>
            <a:r>
              <a:rPr lang="en" sz="1800" b="1" i="1">
                <a:solidFill>
                  <a:schemeClr val="accent1"/>
                </a:solidFill>
                <a:latin typeface="Arial"/>
                <a:ea typeface="Arial"/>
                <a:cs typeface="Arial"/>
                <a:sym typeface="Arial"/>
              </a:rPr>
              <a:t>Getting domain experts to talk with developers</a:t>
            </a:r>
            <a:endParaRPr sz="1800" b="1" i="1">
              <a:solidFill>
                <a:schemeClr val="accent1"/>
              </a:solidFill>
              <a:latin typeface="Arial"/>
              <a:ea typeface="Arial"/>
              <a:cs typeface="Arial"/>
              <a:sym typeface="Arial"/>
            </a:endParaRPr>
          </a:p>
          <a:p>
            <a:pPr marL="457200" lvl="0" indent="-342900" algn="l" rtl="0">
              <a:lnSpc>
                <a:spcPct val="150000"/>
              </a:lnSpc>
              <a:spcBef>
                <a:spcPts val="0"/>
              </a:spcBef>
              <a:spcAft>
                <a:spcPts val="0"/>
              </a:spcAft>
              <a:buSzPts val="1800"/>
              <a:buFont typeface="Century Gothic"/>
              <a:buChar char="●"/>
            </a:pPr>
            <a:r>
              <a:rPr lang="en" sz="1800" b="1" i="1">
                <a:solidFill>
                  <a:schemeClr val="accent1"/>
                </a:solidFill>
                <a:latin typeface="Arial"/>
                <a:ea typeface="Arial"/>
                <a:cs typeface="Arial"/>
                <a:sym typeface="Arial"/>
              </a:rPr>
              <a:t>Creating a conceptual model of a business</a:t>
            </a:r>
            <a:endParaRPr sz="1800" b="1" i="1">
              <a:solidFill>
                <a:schemeClr val="accent1"/>
              </a:solidFill>
              <a:latin typeface="Arial"/>
              <a:ea typeface="Arial"/>
              <a:cs typeface="Arial"/>
              <a:sym typeface="Arial"/>
            </a:endParaRPr>
          </a:p>
          <a:p>
            <a:pPr marL="457200" lvl="0" indent="-342900" algn="l" rtl="0">
              <a:lnSpc>
                <a:spcPct val="150000"/>
              </a:lnSpc>
              <a:spcBef>
                <a:spcPts val="0"/>
              </a:spcBef>
              <a:spcAft>
                <a:spcPts val="0"/>
              </a:spcAft>
              <a:buSzPts val="1800"/>
              <a:buFont typeface="Century Gothic"/>
              <a:buChar char="●"/>
            </a:pPr>
            <a:r>
              <a:rPr lang="en" sz="1800" b="1" i="1">
                <a:solidFill>
                  <a:schemeClr val="accent1"/>
                </a:solidFill>
                <a:latin typeface="Arial"/>
                <a:ea typeface="Arial"/>
                <a:cs typeface="Arial"/>
                <a:sym typeface="Arial"/>
              </a:rPr>
              <a:t>Identifying the work that needs to be done</a:t>
            </a:r>
            <a:endParaRPr sz="1800" b="1" i="1">
              <a:solidFill>
                <a:schemeClr val="accent1"/>
              </a:solidFill>
              <a:latin typeface="Arial"/>
              <a:ea typeface="Arial"/>
              <a:cs typeface="Arial"/>
              <a:sym typeface="Arial"/>
            </a:endParaRPr>
          </a:p>
          <a:p>
            <a:pPr marL="457200" lvl="0" indent="-342900" algn="l" rtl="0">
              <a:lnSpc>
                <a:spcPct val="150000"/>
              </a:lnSpc>
              <a:spcBef>
                <a:spcPts val="0"/>
              </a:spcBef>
              <a:spcAft>
                <a:spcPts val="0"/>
              </a:spcAft>
              <a:buSzPts val="1800"/>
              <a:buFont typeface="Century Gothic"/>
              <a:buChar char="●"/>
            </a:pPr>
            <a:r>
              <a:rPr lang="en" sz="1800" b="1" i="1">
                <a:solidFill>
                  <a:schemeClr val="accent1"/>
                </a:solidFill>
                <a:latin typeface="Arial"/>
                <a:ea typeface="Arial"/>
                <a:cs typeface="Arial"/>
                <a:sym typeface="Arial"/>
              </a:rPr>
              <a:t>Allocating resources appropriately</a:t>
            </a:r>
            <a:endParaRPr/>
          </a:p>
          <a:p>
            <a:pPr marL="457200" lvl="0" indent="-342900" algn="l" rtl="0">
              <a:lnSpc>
                <a:spcPct val="150000"/>
              </a:lnSpc>
              <a:spcBef>
                <a:spcPts val="0"/>
              </a:spcBef>
              <a:spcAft>
                <a:spcPts val="0"/>
              </a:spcAft>
              <a:buSzPts val="1800"/>
              <a:buFont typeface="Century Gothic"/>
              <a:buChar char="●"/>
            </a:pPr>
            <a:r>
              <a:rPr lang="en" sz="1800" b="1" i="1">
                <a:solidFill>
                  <a:schemeClr val="accent1"/>
                </a:solidFill>
                <a:latin typeface="Arial"/>
                <a:ea typeface="Arial"/>
                <a:cs typeface="Arial"/>
                <a:sym typeface="Arial"/>
              </a:rPr>
              <a:t>Making sure projects are scoped properly</a:t>
            </a:r>
            <a:endParaRPr/>
          </a:p>
          <a:p>
            <a:pPr marL="457200" lvl="0" indent="-342900" algn="l" rtl="0">
              <a:lnSpc>
                <a:spcPct val="150000"/>
              </a:lnSpc>
              <a:spcBef>
                <a:spcPts val="0"/>
              </a:spcBef>
              <a:spcAft>
                <a:spcPts val="0"/>
              </a:spcAft>
              <a:buSzPts val="1800"/>
              <a:buFont typeface="Century Gothic"/>
              <a:buChar char="●"/>
            </a:pPr>
            <a:r>
              <a:rPr lang="en" sz="1800" b="1" i="1">
                <a:solidFill>
                  <a:schemeClr val="accent1"/>
                </a:solidFill>
                <a:latin typeface="Arial"/>
                <a:ea typeface="Arial"/>
                <a:cs typeface="Arial"/>
                <a:sym typeface="Arial"/>
              </a:rPr>
              <a:t>Using specific tactics to implement a design</a:t>
            </a:r>
            <a:endParaRPr/>
          </a:p>
          <a:p>
            <a:pPr marL="457200" lvl="0" indent="-342900" algn="l" rtl="0">
              <a:lnSpc>
                <a:spcPct val="150000"/>
              </a:lnSpc>
              <a:spcBef>
                <a:spcPts val="0"/>
              </a:spcBef>
              <a:spcAft>
                <a:spcPts val="0"/>
              </a:spcAft>
              <a:buSzPts val="1800"/>
              <a:buFont typeface="Century Gothic"/>
              <a:buChar char="●"/>
            </a:pPr>
            <a:r>
              <a:rPr lang="en" sz="1800" b="1" i="1">
                <a:solidFill>
                  <a:schemeClr val="accent1"/>
                </a:solidFill>
                <a:latin typeface="Arial"/>
                <a:ea typeface="Arial"/>
                <a:cs typeface="Arial"/>
                <a:sym typeface="Arial"/>
              </a:rPr>
              <a:t>Implementing layered architecture</a:t>
            </a:r>
            <a:endParaRPr/>
          </a:p>
          <a:p>
            <a:pPr marL="457200" lvl="0" indent="-342900" algn="l" rtl="0">
              <a:lnSpc>
                <a:spcPct val="150000"/>
              </a:lnSpc>
              <a:spcBef>
                <a:spcPts val="0"/>
              </a:spcBef>
              <a:spcAft>
                <a:spcPts val="0"/>
              </a:spcAft>
              <a:buSzPts val="1800"/>
              <a:buFont typeface="Century Gothic"/>
              <a:buChar char="●"/>
            </a:pPr>
            <a:r>
              <a:rPr lang="en" sz="1800" b="1" i="1">
                <a:solidFill>
                  <a:schemeClr val="accent1"/>
                </a:solidFill>
                <a:latin typeface="Arial"/>
                <a:ea typeface="Arial"/>
                <a:cs typeface="Arial"/>
                <a:sym typeface="Arial"/>
              </a:rPr>
              <a:t>Getting along with other teams and services</a:t>
            </a:r>
            <a:endParaRPr sz="1800" b="1" i="1">
              <a:solidFill>
                <a:schemeClr val="accent1"/>
              </a:solidFill>
              <a:latin typeface="Arial"/>
              <a:ea typeface="Arial"/>
              <a:cs typeface="Arial"/>
              <a:sym typeface="Arial"/>
            </a:endParaRPr>
          </a:p>
        </p:txBody>
      </p:sp>
      <p:sp>
        <p:nvSpPr>
          <p:cNvPr id="514" name="Google Shape;514;p22"/>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2000"/>
              <a:buNone/>
            </a:pPr>
            <a:r>
              <a:rPr lang="en"/>
              <a:t>That’s Domain-Driven Design in a nutshell!</a:t>
            </a:r>
            <a:endParaRPr/>
          </a:p>
        </p:txBody>
      </p:sp>
      <p:pic>
        <p:nvPicPr>
          <p:cNvPr id="515" name="Google Shape;515;p22"/>
          <p:cNvPicPr preferRelativeResize="0"/>
          <p:nvPr/>
        </p:nvPicPr>
        <p:blipFill rotWithShape="1">
          <a:blip r:embed="rId3">
            <a:alphaModFix/>
          </a:blip>
          <a:srcRect/>
          <a:stretch/>
        </p:blipFill>
        <p:spPr>
          <a:xfrm>
            <a:off x="5810863" y="1255857"/>
            <a:ext cx="3193324" cy="248949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pic>
        <p:nvPicPr>
          <p:cNvPr id="520" name="Google Shape;520;p23"/>
          <p:cNvPicPr preferRelativeResize="0"/>
          <p:nvPr/>
        </p:nvPicPr>
        <p:blipFill rotWithShape="1">
          <a:blip r:embed="rId3">
            <a:alphaModFix/>
          </a:blip>
          <a:srcRect/>
          <a:stretch/>
        </p:blipFill>
        <p:spPr>
          <a:xfrm>
            <a:off x="0" y="597000"/>
            <a:ext cx="8585648" cy="4196875"/>
          </a:xfrm>
          <a:prstGeom prst="rect">
            <a:avLst/>
          </a:prstGeom>
          <a:noFill/>
          <a:ln>
            <a:noFill/>
          </a:ln>
        </p:spPr>
      </p:pic>
      <p:sp>
        <p:nvSpPr>
          <p:cNvPr id="521" name="Google Shape;521;p23"/>
          <p:cNvSpPr txBox="1">
            <a:spLocks noGrp="1"/>
          </p:cNvSpPr>
          <p:nvPr>
            <p:ph type="title"/>
          </p:nvPr>
        </p:nvSpPr>
        <p:spPr>
          <a:xfrm>
            <a:off x="0" y="1"/>
            <a:ext cx="9144000" cy="597000"/>
          </a:xfrm>
          <a:prstGeom prst="rect">
            <a:avLst/>
          </a:prstGeom>
          <a:noFill/>
          <a:ln>
            <a:noFill/>
          </a:ln>
        </p:spPr>
        <p:txBody>
          <a:bodyPr spcFirstLastPara="1" wrap="square" lIns="457200" tIns="45700" rIns="274300" bIns="45700" anchor="ctr" anchorCtr="0">
            <a:noAutofit/>
          </a:bodyPr>
          <a:lstStyle/>
          <a:p>
            <a:pPr marL="0" lvl="0" indent="0" algn="l" rtl="0">
              <a:lnSpc>
                <a:spcPct val="100000"/>
              </a:lnSpc>
              <a:spcBef>
                <a:spcPts val="0"/>
              </a:spcBef>
              <a:spcAft>
                <a:spcPts val="0"/>
              </a:spcAft>
              <a:buSzPts val="2000"/>
              <a:buNone/>
            </a:pPr>
            <a:r>
              <a:rPr lang="en"/>
              <a:t>After your two minute explanation...</a:t>
            </a:r>
            <a:endParaRPr/>
          </a:p>
        </p:txBody>
      </p:sp>
      <p:sp>
        <p:nvSpPr>
          <p:cNvPr id="522" name="Google Shape;522;p23"/>
          <p:cNvSpPr/>
          <p:nvPr/>
        </p:nvSpPr>
        <p:spPr>
          <a:xfrm>
            <a:off x="5524500" y="571500"/>
            <a:ext cx="3014400" cy="1781700"/>
          </a:xfrm>
          <a:prstGeom prst="wedgeRectCallout">
            <a:avLst>
              <a:gd name="adj1" fmla="val -75279"/>
              <a:gd name="adj2" fmla="val 8171"/>
            </a:avLst>
          </a:prstGeom>
          <a:solidFill>
            <a:srgbClr val="6AA84F"/>
          </a:solidFill>
          <a:ln w="9525" cap="flat" cmpd="sng">
            <a:solidFill>
              <a:srgbClr val="000000"/>
            </a:solidFill>
            <a:prstDash val="solid"/>
            <a:round/>
            <a:headEnd type="none" w="sm" len="sm"/>
            <a:tailEnd type="none" w="sm" len="sm"/>
          </a:ln>
          <a:effectLst>
            <a:outerShdw blurRad="57150" dist="952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000000"/>
                </a:solidFill>
                <a:latin typeface="Arial"/>
                <a:ea typeface="Arial"/>
                <a:cs typeface="Arial"/>
                <a:sym typeface="Arial"/>
              </a:rPr>
              <a:t>Yeah, thanks Peter.</a:t>
            </a:r>
            <a:endParaRPr sz="18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000000"/>
                </a:solidFill>
                <a:latin typeface="Arial"/>
                <a:ea typeface="Arial"/>
                <a:cs typeface="Arial"/>
                <a:sym typeface="Arial"/>
              </a:rPr>
              <a:t>Oh, and don’t forget to turn in your TPS report, okay?</a:t>
            </a:r>
            <a:endParaRPr sz="1800" b="1" i="0" u="none" strike="noStrike" cap="non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24"/>
          <p:cNvSpPr txBox="1">
            <a:spLocks noGrp="1"/>
          </p:cNvSpPr>
          <p:nvPr>
            <p:ph type="sldNum" idx="12"/>
          </p:nvPr>
        </p:nvSpPr>
        <p:spPr>
          <a:xfrm>
            <a:off x="8158690" y="4828032"/>
            <a:ext cx="5250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24</a:t>
            </a:fld>
            <a:endParaRPr/>
          </a:p>
        </p:txBody>
      </p:sp>
      <p:sp>
        <p:nvSpPr>
          <p:cNvPr id="528" name="Google Shape;528;p24"/>
          <p:cNvSpPr txBox="1">
            <a:spLocks noGrp="1"/>
          </p:cNvSpPr>
          <p:nvPr>
            <p:ph type="title"/>
          </p:nvPr>
        </p:nvSpPr>
        <p:spPr>
          <a:xfrm>
            <a:off x="453300" y="2026900"/>
            <a:ext cx="8237400" cy="597000"/>
          </a:xfrm>
          <a:prstGeom prst="rect">
            <a:avLst/>
          </a:prstGeom>
          <a:noFill/>
          <a:ln>
            <a:noFill/>
          </a:ln>
        </p:spPr>
        <p:txBody>
          <a:bodyPr spcFirstLastPara="1" wrap="square" lIns="0" tIns="45700" rIns="0" bIns="45700" anchor="ctr" anchorCtr="0">
            <a:noAutofit/>
          </a:bodyPr>
          <a:lstStyle/>
          <a:p>
            <a:pPr marL="0" lvl="0" indent="0" algn="ctr" rtl="0">
              <a:lnSpc>
                <a:spcPct val="100000"/>
              </a:lnSpc>
              <a:spcBef>
                <a:spcPts val="0"/>
              </a:spcBef>
              <a:spcAft>
                <a:spcPts val="0"/>
              </a:spcAft>
              <a:buClr>
                <a:srgbClr val="538C3F"/>
              </a:buClr>
              <a:buSzPts val="2000"/>
              <a:buFont typeface="Century Gothic"/>
              <a:buNone/>
            </a:pPr>
            <a:r>
              <a:rPr lang="en" sz="3600" b="1"/>
              <a:t>Overview &amp; History</a:t>
            </a:r>
            <a:endParaRPr sz="3600" b="1"/>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25"/>
          <p:cNvSpPr txBox="1">
            <a:spLocks noGrp="1"/>
          </p:cNvSpPr>
          <p:nvPr>
            <p:ph type="body" idx="1"/>
          </p:nvPr>
        </p:nvSpPr>
        <p:spPr>
          <a:xfrm>
            <a:off x="459475" y="603500"/>
            <a:ext cx="4874400" cy="3048000"/>
          </a:xfrm>
          <a:prstGeom prst="rect">
            <a:avLst/>
          </a:prstGeom>
          <a:noFill/>
          <a:ln>
            <a:noFill/>
          </a:ln>
        </p:spPr>
        <p:txBody>
          <a:bodyPr spcFirstLastPara="1" wrap="square" lIns="0" tIns="45700" rIns="0" bIns="45700" anchor="t" anchorCtr="0">
            <a:noAutofit/>
          </a:bodyPr>
          <a:lstStyle/>
          <a:p>
            <a:pPr marL="0" lvl="0" indent="0" algn="l" rtl="0">
              <a:lnSpc>
                <a:spcPct val="100000"/>
              </a:lnSpc>
              <a:spcBef>
                <a:spcPts val="320"/>
              </a:spcBef>
              <a:spcAft>
                <a:spcPts val="0"/>
              </a:spcAft>
              <a:buClr>
                <a:srgbClr val="181818"/>
              </a:buClr>
              <a:buSzPts val="1600"/>
              <a:buNone/>
            </a:pPr>
            <a:endParaRPr>
              <a:latin typeface="Arial"/>
              <a:ea typeface="Arial"/>
              <a:cs typeface="Arial"/>
              <a:sym typeface="Arial"/>
            </a:endParaRPr>
          </a:p>
          <a:p>
            <a:pPr marL="0" lvl="0" indent="0" algn="l" rtl="0">
              <a:lnSpc>
                <a:spcPct val="100000"/>
              </a:lnSpc>
              <a:spcBef>
                <a:spcPts val="320"/>
              </a:spcBef>
              <a:spcAft>
                <a:spcPts val="0"/>
              </a:spcAft>
              <a:buClr>
                <a:srgbClr val="181818"/>
              </a:buClr>
              <a:buSzPts val="1600"/>
              <a:buNone/>
            </a:pPr>
            <a:r>
              <a:rPr lang="en" b="1">
                <a:solidFill>
                  <a:srgbClr val="38761D"/>
                </a:solidFill>
                <a:latin typeface="Arial"/>
                <a:ea typeface="Arial"/>
                <a:cs typeface="Arial"/>
                <a:sym typeface="Arial"/>
              </a:rPr>
              <a:t>… </a:t>
            </a:r>
            <a:r>
              <a:rPr lang="en">
                <a:latin typeface="Arial"/>
                <a:ea typeface="Arial"/>
                <a:cs typeface="Arial"/>
                <a:sym typeface="Arial"/>
              </a:rPr>
              <a:t>an approach to developing software for complex needs by deeply connecting the implementation to an </a:t>
            </a:r>
            <a:r>
              <a:rPr lang="en" b="1">
                <a:solidFill>
                  <a:srgbClr val="38761D"/>
                </a:solidFill>
                <a:latin typeface="Arial"/>
                <a:ea typeface="Arial"/>
                <a:cs typeface="Arial"/>
                <a:sym typeface="Arial"/>
              </a:rPr>
              <a:t>evolving model of the core business concepts</a:t>
            </a:r>
            <a:r>
              <a:rPr lang="en">
                <a:latin typeface="Arial"/>
                <a:ea typeface="Arial"/>
                <a:cs typeface="Arial"/>
                <a:sym typeface="Arial"/>
              </a:rPr>
              <a:t>.</a:t>
            </a:r>
            <a:endParaRPr>
              <a:latin typeface="Arial"/>
              <a:ea typeface="Arial"/>
              <a:cs typeface="Arial"/>
              <a:sym typeface="Arial"/>
            </a:endParaRPr>
          </a:p>
          <a:p>
            <a:pPr marL="0" lvl="0" indent="0" algn="l" rtl="0">
              <a:lnSpc>
                <a:spcPct val="100000"/>
              </a:lnSpc>
              <a:spcBef>
                <a:spcPts val="320"/>
              </a:spcBef>
              <a:spcAft>
                <a:spcPts val="0"/>
              </a:spcAft>
              <a:buClr>
                <a:srgbClr val="181818"/>
              </a:buClr>
              <a:buSzPts val="1600"/>
              <a:buNone/>
            </a:pPr>
            <a:endParaRPr>
              <a:latin typeface="Arial"/>
              <a:ea typeface="Arial"/>
              <a:cs typeface="Arial"/>
              <a:sym typeface="Arial"/>
            </a:endParaRPr>
          </a:p>
          <a:p>
            <a:pPr marL="0" lvl="0" indent="0" algn="l" rtl="0">
              <a:lnSpc>
                <a:spcPct val="100000"/>
              </a:lnSpc>
              <a:spcBef>
                <a:spcPts val="320"/>
              </a:spcBef>
              <a:spcAft>
                <a:spcPts val="0"/>
              </a:spcAft>
              <a:buClr>
                <a:srgbClr val="181818"/>
              </a:buClr>
              <a:buSzPts val="1600"/>
              <a:buNone/>
            </a:pPr>
            <a:r>
              <a:rPr lang="en">
                <a:latin typeface="Arial"/>
                <a:ea typeface="Arial"/>
                <a:cs typeface="Arial"/>
                <a:sym typeface="Arial"/>
              </a:rPr>
              <a:t>It uses a creative </a:t>
            </a:r>
            <a:r>
              <a:rPr lang="en" b="1">
                <a:solidFill>
                  <a:srgbClr val="38761D"/>
                </a:solidFill>
                <a:latin typeface="Arial"/>
                <a:ea typeface="Arial"/>
                <a:cs typeface="Arial"/>
                <a:sym typeface="Arial"/>
              </a:rPr>
              <a:t>collaboration between domain and technical experts</a:t>
            </a:r>
            <a:r>
              <a:rPr lang="en">
                <a:latin typeface="Arial"/>
                <a:ea typeface="Arial"/>
                <a:cs typeface="Arial"/>
                <a:sym typeface="Arial"/>
              </a:rPr>
              <a:t> to iteratively cut ever closer to the conceptual heart of the problem.</a:t>
            </a:r>
            <a:endParaRPr sz="1500" b="1">
              <a:latin typeface="Arial"/>
              <a:ea typeface="Arial"/>
              <a:cs typeface="Arial"/>
              <a:sym typeface="Arial"/>
            </a:endParaRPr>
          </a:p>
          <a:p>
            <a:pPr marL="0" lvl="0" indent="0" algn="l" rtl="0">
              <a:lnSpc>
                <a:spcPct val="100000"/>
              </a:lnSpc>
              <a:spcBef>
                <a:spcPts val="0"/>
              </a:spcBef>
              <a:spcAft>
                <a:spcPts val="0"/>
              </a:spcAft>
              <a:buClr>
                <a:srgbClr val="181818"/>
              </a:buClr>
              <a:buSzPts val="1600"/>
              <a:buNone/>
            </a:pPr>
            <a:endParaRPr sz="1400" b="1">
              <a:latin typeface="Arial"/>
              <a:ea typeface="Arial"/>
              <a:cs typeface="Arial"/>
              <a:sym typeface="Arial"/>
            </a:endParaRPr>
          </a:p>
          <a:p>
            <a:pPr marL="0" lvl="0" indent="0" algn="l" rtl="0">
              <a:lnSpc>
                <a:spcPct val="100000"/>
              </a:lnSpc>
              <a:spcBef>
                <a:spcPts val="320"/>
              </a:spcBef>
              <a:spcAft>
                <a:spcPts val="0"/>
              </a:spcAft>
              <a:buClr>
                <a:srgbClr val="181818"/>
              </a:buClr>
              <a:buSzPts val="1600"/>
              <a:buNone/>
            </a:pPr>
            <a:r>
              <a:rPr lang="en">
                <a:latin typeface="Arial"/>
                <a:ea typeface="Arial"/>
                <a:cs typeface="Arial"/>
                <a:sym typeface="Arial"/>
              </a:rPr>
              <a:t>Created by </a:t>
            </a:r>
            <a:r>
              <a:rPr lang="en" b="1">
                <a:solidFill>
                  <a:srgbClr val="38761D"/>
                </a:solidFill>
                <a:latin typeface="Arial"/>
                <a:ea typeface="Arial"/>
                <a:cs typeface="Arial"/>
                <a:sym typeface="Arial"/>
              </a:rPr>
              <a:t>Eric Evans</a:t>
            </a:r>
            <a:r>
              <a:rPr lang="en">
                <a:latin typeface="Arial"/>
                <a:ea typeface="Arial"/>
                <a:cs typeface="Arial"/>
                <a:sym typeface="Arial"/>
              </a:rPr>
              <a:t> in </a:t>
            </a:r>
            <a:r>
              <a:rPr lang="en" b="1">
                <a:solidFill>
                  <a:srgbClr val="38761D"/>
                </a:solidFill>
                <a:latin typeface="Arial"/>
                <a:ea typeface="Arial"/>
                <a:cs typeface="Arial"/>
                <a:sym typeface="Arial"/>
              </a:rPr>
              <a:t>2003.</a:t>
            </a:r>
            <a:endParaRPr b="1">
              <a:solidFill>
                <a:srgbClr val="38761D"/>
              </a:solidFill>
              <a:latin typeface="Arial"/>
              <a:ea typeface="Arial"/>
              <a:cs typeface="Arial"/>
              <a:sym typeface="Arial"/>
            </a:endParaRPr>
          </a:p>
          <a:p>
            <a:pPr marL="0" lvl="0" indent="0" algn="l" rtl="0">
              <a:lnSpc>
                <a:spcPct val="100000"/>
              </a:lnSpc>
              <a:spcBef>
                <a:spcPts val="0"/>
              </a:spcBef>
              <a:spcAft>
                <a:spcPts val="0"/>
              </a:spcAft>
              <a:buClr>
                <a:srgbClr val="181818"/>
              </a:buClr>
              <a:buSzPts val="1600"/>
              <a:buNone/>
            </a:pPr>
            <a:endParaRPr sz="1400" b="1"/>
          </a:p>
          <a:p>
            <a:pPr marL="0" lvl="0" indent="0" algn="l" rtl="0">
              <a:lnSpc>
                <a:spcPct val="100000"/>
              </a:lnSpc>
              <a:spcBef>
                <a:spcPts val="320"/>
              </a:spcBef>
              <a:spcAft>
                <a:spcPts val="0"/>
              </a:spcAft>
              <a:buSzPts val="1600"/>
              <a:buNone/>
            </a:pPr>
            <a:endParaRPr sz="1400"/>
          </a:p>
        </p:txBody>
      </p:sp>
      <p:sp>
        <p:nvSpPr>
          <p:cNvPr id="534" name="Google Shape;534;p25"/>
          <p:cNvSpPr txBox="1">
            <a:spLocks noGrp="1"/>
          </p:cNvSpPr>
          <p:nvPr>
            <p:ph type="sldNum" idx="12"/>
          </p:nvPr>
        </p:nvSpPr>
        <p:spPr>
          <a:xfrm>
            <a:off x="8158690" y="4828032"/>
            <a:ext cx="524935"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25</a:t>
            </a:fld>
            <a:endParaRPr/>
          </a:p>
        </p:txBody>
      </p:sp>
      <p:sp>
        <p:nvSpPr>
          <p:cNvPr id="535" name="Google Shape;535;p25"/>
          <p:cNvSpPr txBox="1">
            <a:spLocks noGrp="1"/>
          </p:cNvSpPr>
          <p:nvPr>
            <p:ph type="title"/>
          </p:nvPr>
        </p:nvSpPr>
        <p:spPr>
          <a:xfrm>
            <a:off x="459478" y="0"/>
            <a:ext cx="58803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538C3F"/>
              </a:buClr>
              <a:buSzPts val="2000"/>
              <a:buFont typeface="Century Gothic"/>
              <a:buNone/>
            </a:pPr>
            <a:r>
              <a:rPr lang="en"/>
              <a:t>Domain Driven Design is...</a:t>
            </a:r>
            <a:endParaRPr/>
          </a:p>
        </p:txBody>
      </p:sp>
      <p:pic>
        <p:nvPicPr>
          <p:cNvPr id="536" name="Google Shape;536;p25"/>
          <p:cNvPicPr preferRelativeResize="0"/>
          <p:nvPr/>
        </p:nvPicPr>
        <p:blipFill rotWithShape="1">
          <a:blip r:embed="rId3">
            <a:alphaModFix/>
          </a:blip>
          <a:srcRect l="190" t="142" r="1092" b="-142"/>
          <a:stretch/>
        </p:blipFill>
        <p:spPr>
          <a:xfrm>
            <a:off x="5865826" y="192074"/>
            <a:ext cx="3004674" cy="3999051"/>
          </a:xfrm>
          <a:prstGeom prst="rect">
            <a:avLst/>
          </a:prstGeom>
          <a:noFill/>
          <a:ln>
            <a:noFill/>
          </a:ln>
        </p:spPr>
      </p:pic>
      <p:pic>
        <p:nvPicPr>
          <p:cNvPr id="537" name="Google Shape;537;p25"/>
          <p:cNvPicPr preferRelativeResize="0"/>
          <p:nvPr/>
        </p:nvPicPr>
        <p:blipFill rotWithShape="1">
          <a:blip r:embed="rId4">
            <a:alphaModFix/>
          </a:blip>
          <a:srcRect/>
          <a:stretch/>
        </p:blipFill>
        <p:spPr>
          <a:xfrm>
            <a:off x="5387975" y="3349300"/>
            <a:ext cx="1169425" cy="11694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26"/>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2000"/>
              <a:buNone/>
            </a:pPr>
            <a:r>
              <a:rPr lang="en"/>
              <a:t>You could almost think of Domain-Driven Design as “conversation-driven design”</a:t>
            </a:r>
            <a:endParaRPr/>
          </a:p>
        </p:txBody>
      </p:sp>
      <p:pic>
        <p:nvPicPr>
          <p:cNvPr id="543" name="Google Shape;543;p26"/>
          <p:cNvPicPr preferRelativeResize="0"/>
          <p:nvPr/>
        </p:nvPicPr>
        <p:blipFill rotWithShape="1">
          <a:blip r:embed="rId3">
            <a:alphaModFix/>
          </a:blip>
          <a:srcRect/>
          <a:stretch/>
        </p:blipFill>
        <p:spPr>
          <a:xfrm>
            <a:off x="459475" y="706100"/>
            <a:ext cx="5745200" cy="3601150"/>
          </a:xfrm>
          <a:prstGeom prst="rect">
            <a:avLst/>
          </a:prstGeom>
          <a:noFill/>
          <a:ln>
            <a:noFill/>
          </a:ln>
        </p:spPr>
      </p:pic>
      <p:sp>
        <p:nvSpPr>
          <p:cNvPr id="544" name="Google Shape;544;p26"/>
          <p:cNvSpPr txBox="1"/>
          <p:nvPr/>
        </p:nvSpPr>
        <p:spPr>
          <a:xfrm>
            <a:off x="6453750" y="877100"/>
            <a:ext cx="2534100" cy="952800"/>
          </a:xfrm>
          <a:prstGeom prst="rect">
            <a:avLst/>
          </a:prstGeom>
          <a:solidFill>
            <a:srgbClr val="93C47D"/>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000000"/>
                </a:solidFill>
                <a:latin typeface="Georgia"/>
                <a:ea typeface="Georgia"/>
                <a:cs typeface="Georgia"/>
                <a:sym typeface="Georgia"/>
              </a:rPr>
              <a:t>Twitter</a:t>
            </a:r>
            <a:endParaRPr sz="2400" b="1" i="0" u="none" strike="noStrike" cap="none">
              <a:solidFill>
                <a:srgbClr val="000000"/>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000000"/>
                </a:solidFill>
                <a:latin typeface="Georgia"/>
                <a:ea typeface="Georgia"/>
                <a:cs typeface="Georgia"/>
                <a:sym typeface="Georgia"/>
              </a:rPr>
              <a:t>02/07/2020</a:t>
            </a:r>
            <a:endParaRPr sz="2400" b="1" i="0" u="none" strike="noStrike" cap="none">
              <a:solidFill>
                <a:srgbClr val="000000"/>
              </a:solidFill>
              <a:latin typeface="Georgia"/>
              <a:ea typeface="Georgia"/>
              <a:cs typeface="Georgia"/>
              <a:sym typeface="Georgi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27"/>
          <p:cNvSpPr txBox="1">
            <a:spLocks noGrp="1"/>
          </p:cNvSpPr>
          <p:nvPr>
            <p:ph type="sldNum" idx="12"/>
          </p:nvPr>
        </p:nvSpPr>
        <p:spPr>
          <a:xfrm>
            <a:off x="8158690" y="4828032"/>
            <a:ext cx="524935"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27</a:t>
            </a:fld>
            <a:endParaRPr/>
          </a:p>
        </p:txBody>
      </p:sp>
      <p:sp>
        <p:nvSpPr>
          <p:cNvPr id="550" name="Google Shape;550;p27"/>
          <p:cNvSpPr txBox="1">
            <a:spLocks noGrp="1"/>
          </p:cNvSpPr>
          <p:nvPr>
            <p:ph type="title"/>
          </p:nvPr>
        </p:nvSpPr>
        <p:spPr>
          <a:xfrm>
            <a:off x="459486" y="1"/>
            <a:ext cx="8237538" cy="5969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538C3F"/>
              </a:buClr>
              <a:buSzPts val="2000"/>
              <a:buFont typeface="Century Gothic"/>
              <a:buNone/>
            </a:pPr>
            <a:r>
              <a:rPr lang="en"/>
              <a:t>The purpose of Domain-Driven Design is to...</a:t>
            </a:r>
            <a:endParaRPr/>
          </a:p>
        </p:txBody>
      </p:sp>
      <p:sp>
        <p:nvSpPr>
          <p:cNvPr id="551" name="Google Shape;551;p27"/>
          <p:cNvSpPr txBox="1"/>
          <p:nvPr/>
        </p:nvSpPr>
        <p:spPr>
          <a:xfrm>
            <a:off x="596125" y="1090073"/>
            <a:ext cx="7843500" cy="2781600"/>
          </a:xfrm>
          <a:prstGeom prst="rect">
            <a:avLst/>
          </a:prstGeom>
          <a:noFill/>
          <a:ln>
            <a:noFill/>
          </a:ln>
        </p:spPr>
        <p:txBody>
          <a:bodyPr spcFirstLastPara="1" wrap="square" lIns="91425" tIns="91425" rIns="91425" bIns="91425" anchor="t" anchorCtr="0">
            <a:noAutofit/>
          </a:bodyPr>
          <a:lstStyle/>
          <a:p>
            <a:pPr marL="457200" marR="0" lvl="0" indent="-330200" algn="l" rtl="0">
              <a:lnSpc>
                <a:spcPct val="170000"/>
              </a:lnSpc>
              <a:spcBef>
                <a:spcPts val="0"/>
              </a:spcBef>
              <a:spcAft>
                <a:spcPts val="0"/>
              </a:spcAft>
              <a:buClr>
                <a:srgbClr val="000000"/>
              </a:buClr>
              <a:buSzPts val="1600"/>
              <a:buFont typeface="Georgia"/>
              <a:buChar char="●"/>
            </a:pPr>
            <a:r>
              <a:rPr lang="en" sz="1600" b="0" i="0" u="none" strike="noStrike" cap="none">
                <a:solidFill>
                  <a:srgbClr val="000000"/>
                </a:solidFill>
                <a:highlight>
                  <a:schemeClr val="lt1"/>
                </a:highlight>
                <a:latin typeface="Arial"/>
                <a:ea typeface="Arial"/>
                <a:cs typeface="Arial"/>
                <a:sym typeface="Arial"/>
              </a:rPr>
              <a:t>Address the </a:t>
            </a:r>
            <a:r>
              <a:rPr lang="en" sz="1600" b="1" i="0" u="none" strike="noStrike" cap="none">
                <a:solidFill>
                  <a:srgbClr val="38761D"/>
                </a:solidFill>
                <a:highlight>
                  <a:schemeClr val="lt1"/>
                </a:highlight>
                <a:latin typeface="Arial"/>
                <a:ea typeface="Arial"/>
                <a:cs typeface="Arial"/>
                <a:sym typeface="Arial"/>
              </a:rPr>
              <a:t>strategic initiatives</a:t>
            </a:r>
            <a:r>
              <a:rPr lang="en" sz="1600" b="0" i="0" u="none" strike="noStrike" cap="none">
                <a:solidFill>
                  <a:srgbClr val="000000"/>
                </a:solidFill>
                <a:highlight>
                  <a:schemeClr val="lt1"/>
                </a:highlight>
                <a:latin typeface="Arial"/>
                <a:ea typeface="Arial"/>
                <a:cs typeface="Arial"/>
                <a:sym typeface="Arial"/>
              </a:rPr>
              <a:t> of the business.</a:t>
            </a:r>
            <a:endParaRPr sz="1600" b="0" i="0" u="none" strike="noStrike" cap="none">
              <a:solidFill>
                <a:srgbClr val="000000"/>
              </a:solidFill>
              <a:highlight>
                <a:schemeClr val="lt1"/>
              </a:highlight>
              <a:latin typeface="Arial"/>
              <a:ea typeface="Arial"/>
              <a:cs typeface="Arial"/>
              <a:sym typeface="Arial"/>
            </a:endParaRPr>
          </a:p>
          <a:p>
            <a:pPr marL="457200" marR="0" lvl="0" indent="-330200" algn="l" rtl="0">
              <a:lnSpc>
                <a:spcPct val="150000"/>
              </a:lnSpc>
              <a:spcBef>
                <a:spcPts val="0"/>
              </a:spcBef>
              <a:spcAft>
                <a:spcPts val="0"/>
              </a:spcAft>
              <a:buClr>
                <a:srgbClr val="343434"/>
              </a:buClr>
              <a:buSzPts val="1600"/>
              <a:buFont typeface="Georgia"/>
              <a:buChar char="●"/>
            </a:pPr>
            <a:r>
              <a:rPr lang="en" sz="1600" b="0" i="0" u="none" strike="noStrike" cap="none">
                <a:solidFill>
                  <a:srgbClr val="343434"/>
                </a:solidFill>
                <a:latin typeface="Arial"/>
                <a:ea typeface="Arial"/>
                <a:cs typeface="Arial"/>
                <a:sym typeface="Arial"/>
              </a:rPr>
              <a:t>Initiate a creative collaboration between technical and domain experts to iteratively refine a </a:t>
            </a:r>
            <a:r>
              <a:rPr lang="en" sz="1600" b="1" i="0" u="none" strike="noStrike" cap="none">
                <a:solidFill>
                  <a:srgbClr val="38761D"/>
                </a:solidFill>
                <a:latin typeface="Arial"/>
                <a:ea typeface="Arial"/>
                <a:cs typeface="Arial"/>
                <a:sym typeface="Arial"/>
              </a:rPr>
              <a:t>conceptual model</a:t>
            </a:r>
            <a:r>
              <a:rPr lang="en" sz="1600" b="0" i="0" u="none" strike="noStrike" cap="none">
                <a:solidFill>
                  <a:srgbClr val="343434"/>
                </a:solidFill>
                <a:latin typeface="Arial"/>
                <a:ea typeface="Arial"/>
                <a:cs typeface="Arial"/>
                <a:sym typeface="Arial"/>
              </a:rPr>
              <a:t> that addresses domain problems</a:t>
            </a:r>
            <a:endParaRPr sz="1600" b="0" i="0" u="none" strike="noStrike" cap="none">
              <a:solidFill>
                <a:srgbClr val="343434"/>
              </a:solidFill>
              <a:latin typeface="Arial"/>
              <a:ea typeface="Arial"/>
              <a:cs typeface="Arial"/>
              <a:sym typeface="Arial"/>
            </a:endParaRPr>
          </a:p>
          <a:p>
            <a:pPr marL="457200" marR="0" lvl="0" indent="-330200" algn="l" rtl="0">
              <a:lnSpc>
                <a:spcPct val="150000"/>
              </a:lnSpc>
              <a:spcBef>
                <a:spcPts val="0"/>
              </a:spcBef>
              <a:spcAft>
                <a:spcPts val="0"/>
              </a:spcAft>
              <a:buClr>
                <a:srgbClr val="343434"/>
              </a:buClr>
              <a:buSzPts val="1600"/>
              <a:buFont typeface="Georgia"/>
              <a:buChar char="●"/>
            </a:pPr>
            <a:r>
              <a:rPr lang="en" sz="1600" b="0" i="0" u="none" strike="noStrike" cap="none">
                <a:solidFill>
                  <a:srgbClr val="343434"/>
                </a:solidFill>
                <a:latin typeface="Arial"/>
                <a:ea typeface="Arial"/>
                <a:cs typeface="Arial"/>
                <a:sym typeface="Arial"/>
              </a:rPr>
              <a:t>Provide </a:t>
            </a:r>
            <a:r>
              <a:rPr lang="en" sz="1600" b="1" i="0" u="none" strike="noStrike" cap="none">
                <a:solidFill>
                  <a:srgbClr val="38761D"/>
                </a:solidFill>
                <a:latin typeface="Arial"/>
                <a:ea typeface="Arial"/>
                <a:cs typeface="Arial"/>
                <a:sym typeface="Arial"/>
              </a:rPr>
              <a:t>principles &amp; patterns</a:t>
            </a:r>
            <a:r>
              <a:rPr lang="en" sz="1600" b="0" i="0" u="none" strike="noStrike" cap="none">
                <a:solidFill>
                  <a:srgbClr val="343434"/>
                </a:solidFill>
                <a:latin typeface="Arial"/>
                <a:ea typeface="Arial"/>
                <a:cs typeface="Arial"/>
                <a:sym typeface="Arial"/>
              </a:rPr>
              <a:t> to solve difficult problems</a:t>
            </a:r>
            <a:endParaRPr sz="1600" b="0" i="0" u="none" strike="noStrike" cap="none">
              <a:solidFill>
                <a:srgbClr val="343434"/>
              </a:solidFill>
              <a:latin typeface="Arial"/>
              <a:ea typeface="Arial"/>
              <a:cs typeface="Arial"/>
              <a:sym typeface="Arial"/>
            </a:endParaRPr>
          </a:p>
          <a:p>
            <a:pPr marL="457200" marR="0" lvl="0" indent="-330200" algn="l" rtl="0">
              <a:lnSpc>
                <a:spcPct val="150000"/>
              </a:lnSpc>
              <a:spcBef>
                <a:spcPts val="0"/>
              </a:spcBef>
              <a:spcAft>
                <a:spcPts val="0"/>
              </a:spcAft>
              <a:buClr>
                <a:srgbClr val="343434"/>
              </a:buClr>
              <a:buSzPts val="1600"/>
              <a:buFont typeface="Georgia"/>
              <a:buChar char="●"/>
            </a:pPr>
            <a:r>
              <a:rPr lang="en" sz="1600" b="0" i="0" u="none" strike="noStrike" cap="none">
                <a:solidFill>
                  <a:srgbClr val="343434"/>
                </a:solidFill>
                <a:latin typeface="Arial"/>
                <a:ea typeface="Arial"/>
                <a:cs typeface="Arial"/>
                <a:sym typeface="Arial"/>
              </a:rPr>
              <a:t>Base complex designs on a </a:t>
            </a:r>
            <a:r>
              <a:rPr lang="en" sz="1600" b="1" i="0" u="none" strike="noStrike" cap="none">
                <a:solidFill>
                  <a:srgbClr val="38761D"/>
                </a:solidFill>
                <a:latin typeface="Arial"/>
                <a:ea typeface="Arial"/>
                <a:cs typeface="Arial"/>
                <a:sym typeface="Arial"/>
              </a:rPr>
              <a:t>model</a:t>
            </a:r>
            <a:r>
              <a:rPr lang="en" sz="1600" b="0" i="0" u="none" strike="noStrike" cap="none">
                <a:solidFill>
                  <a:srgbClr val="343434"/>
                </a:solidFill>
                <a:latin typeface="Arial"/>
                <a:ea typeface="Arial"/>
                <a:cs typeface="Arial"/>
                <a:sym typeface="Arial"/>
              </a:rPr>
              <a:t> of the domain</a:t>
            </a:r>
            <a:endParaRPr sz="1600" b="0" i="0" u="none" strike="noStrike" cap="none">
              <a:solidFill>
                <a:srgbClr val="343434"/>
              </a:solidFill>
              <a:latin typeface="Arial"/>
              <a:ea typeface="Arial"/>
              <a:cs typeface="Arial"/>
              <a:sym typeface="Arial"/>
            </a:endParaRPr>
          </a:p>
          <a:p>
            <a:pPr marL="457200" marR="0" lvl="0" indent="-330200" algn="l" rtl="0">
              <a:lnSpc>
                <a:spcPct val="150000"/>
              </a:lnSpc>
              <a:spcBef>
                <a:spcPts val="0"/>
              </a:spcBef>
              <a:spcAft>
                <a:spcPts val="0"/>
              </a:spcAft>
              <a:buClr>
                <a:srgbClr val="343434"/>
              </a:buClr>
              <a:buSzPts val="1600"/>
              <a:buFont typeface="Georgia"/>
              <a:buChar char="●"/>
            </a:pPr>
            <a:r>
              <a:rPr lang="en" sz="1600" b="0" i="0" u="none" strike="noStrike" cap="none">
                <a:solidFill>
                  <a:srgbClr val="000000"/>
                </a:solidFill>
                <a:highlight>
                  <a:srgbClr val="FFFFFF"/>
                </a:highlight>
                <a:latin typeface="Arial"/>
                <a:ea typeface="Arial"/>
                <a:cs typeface="Arial"/>
                <a:sym typeface="Arial"/>
              </a:rPr>
              <a:t>Meet the real technical demands of the software by utilizing </a:t>
            </a:r>
            <a:r>
              <a:rPr lang="en" sz="1600" b="1" i="0" u="none" strike="noStrike" cap="none">
                <a:solidFill>
                  <a:srgbClr val="38761D"/>
                </a:solidFill>
                <a:highlight>
                  <a:srgbClr val="FFFFFF"/>
                </a:highlight>
                <a:latin typeface="Arial"/>
                <a:ea typeface="Arial"/>
                <a:cs typeface="Arial"/>
                <a:sym typeface="Arial"/>
              </a:rPr>
              <a:t>tactical design</a:t>
            </a:r>
            <a:r>
              <a:rPr lang="en" sz="1600" b="0" i="0" u="none" strike="noStrike" cap="none">
                <a:solidFill>
                  <a:srgbClr val="000000"/>
                </a:solidFill>
                <a:highlight>
                  <a:srgbClr val="FFFFFF"/>
                </a:highlight>
                <a:latin typeface="Arial"/>
                <a:ea typeface="Arial"/>
                <a:cs typeface="Arial"/>
                <a:sym typeface="Arial"/>
              </a:rPr>
              <a:t> modeling tools to analyze and develop the executable software deliverables. </a:t>
            </a:r>
            <a:endParaRPr sz="1600" b="0" i="0" u="none" strike="noStrike" cap="none">
              <a:solidFill>
                <a:srgbClr val="000000"/>
              </a:solidFill>
              <a:highlight>
                <a:srgbClr val="FFFFFF"/>
              </a:highlight>
              <a:latin typeface="Arial"/>
              <a:ea typeface="Arial"/>
              <a:cs typeface="Arial"/>
              <a:sym typeface="Arial"/>
            </a:endParaRPr>
          </a:p>
        </p:txBody>
      </p:sp>
      <p:pic>
        <p:nvPicPr>
          <p:cNvPr id="552" name="Google Shape;552;p27"/>
          <p:cNvPicPr preferRelativeResize="0"/>
          <p:nvPr/>
        </p:nvPicPr>
        <p:blipFill rotWithShape="1">
          <a:blip r:embed="rId3">
            <a:alphaModFix/>
          </a:blip>
          <a:srcRect/>
          <a:stretch/>
        </p:blipFill>
        <p:spPr>
          <a:xfrm>
            <a:off x="5865825" y="87675"/>
            <a:ext cx="3129775" cy="142973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28"/>
          <p:cNvSpPr txBox="1">
            <a:spLocks noGrp="1"/>
          </p:cNvSpPr>
          <p:nvPr>
            <p:ph type="title"/>
          </p:nvPr>
        </p:nvSpPr>
        <p:spPr>
          <a:xfrm>
            <a:off x="0" y="1"/>
            <a:ext cx="9144000" cy="597000"/>
          </a:xfrm>
          <a:prstGeom prst="rect">
            <a:avLst/>
          </a:prstGeom>
          <a:noFill/>
          <a:ln>
            <a:noFill/>
          </a:ln>
        </p:spPr>
        <p:txBody>
          <a:bodyPr spcFirstLastPara="1" wrap="square" lIns="457200" tIns="45700" rIns="274300" bIns="45700" anchor="ctr" anchorCtr="0">
            <a:noAutofit/>
          </a:bodyPr>
          <a:lstStyle/>
          <a:p>
            <a:pPr marL="0" lvl="0" indent="0" algn="l" rtl="0">
              <a:lnSpc>
                <a:spcPct val="100000"/>
              </a:lnSpc>
              <a:spcBef>
                <a:spcPts val="0"/>
              </a:spcBef>
              <a:spcAft>
                <a:spcPts val="0"/>
              </a:spcAft>
              <a:buSzPts val="2000"/>
              <a:buNone/>
            </a:pPr>
            <a:r>
              <a:rPr lang="en"/>
              <a:t>The History of Domain-Driven Design</a:t>
            </a:r>
            <a:endParaRPr/>
          </a:p>
        </p:txBody>
      </p:sp>
      <p:sp>
        <p:nvSpPr>
          <p:cNvPr id="558" name="Google Shape;558;p28"/>
          <p:cNvSpPr/>
          <p:nvPr/>
        </p:nvSpPr>
        <p:spPr>
          <a:xfrm>
            <a:off x="454025" y="1402425"/>
            <a:ext cx="974700" cy="12888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OOP</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Simula-67</a:t>
            </a:r>
            <a:endParaRPr sz="1200" b="0" i="0" u="none" strike="noStrike" cap="none">
              <a:solidFill>
                <a:srgbClr val="000000"/>
              </a:solidFill>
              <a:latin typeface="Arial"/>
              <a:ea typeface="Arial"/>
              <a:cs typeface="Arial"/>
              <a:sym typeface="Arial"/>
            </a:endParaRPr>
          </a:p>
        </p:txBody>
      </p:sp>
      <p:sp>
        <p:nvSpPr>
          <p:cNvPr id="559" name="Google Shape;559;p28"/>
          <p:cNvSpPr/>
          <p:nvPr/>
        </p:nvSpPr>
        <p:spPr>
          <a:xfrm>
            <a:off x="1643050" y="688263"/>
            <a:ext cx="974700" cy="5523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1982</a:t>
            </a:r>
            <a:endParaRPr sz="1400" b="1" i="0" u="none" strike="noStrike" cap="none">
              <a:solidFill>
                <a:srgbClr val="000000"/>
              </a:solidFill>
              <a:latin typeface="Arial"/>
              <a:ea typeface="Arial"/>
              <a:cs typeface="Arial"/>
              <a:sym typeface="Arial"/>
            </a:endParaRPr>
          </a:p>
        </p:txBody>
      </p:sp>
      <p:sp>
        <p:nvSpPr>
          <p:cNvPr id="560" name="Google Shape;560;p28"/>
          <p:cNvSpPr/>
          <p:nvPr/>
        </p:nvSpPr>
        <p:spPr>
          <a:xfrm>
            <a:off x="2767675" y="688263"/>
            <a:ext cx="974700" cy="5523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2004</a:t>
            </a:r>
            <a:endParaRPr sz="1400" b="1" i="0" u="none" strike="noStrike" cap="none">
              <a:solidFill>
                <a:srgbClr val="000000"/>
              </a:solidFill>
              <a:latin typeface="Arial"/>
              <a:ea typeface="Arial"/>
              <a:cs typeface="Arial"/>
              <a:sym typeface="Arial"/>
            </a:endParaRPr>
          </a:p>
        </p:txBody>
      </p:sp>
      <p:sp>
        <p:nvSpPr>
          <p:cNvPr id="561" name="Google Shape;561;p28"/>
          <p:cNvSpPr/>
          <p:nvPr/>
        </p:nvSpPr>
        <p:spPr>
          <a:xfrm>
            <a:off x="3892300" y="688263"/>
            <a:ext cx="974700" cy="5523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2009</a:t>
            </a:r>
            <a:endParaRPr sz="1400" b="1" i="0" u="none" strike="noStrike" cap="none">
              <a:solidFill>
                <a:srgbClr val="000000"/>
              </a:solidFill>
              <a:latin typeface="Arial"/>
              <a:ea typeface="Arial"/>
              <a:cs typeface="Arial"/>
              <a:sym typeface="Arial"/>
            </a:endParaRPr>
          </a:p>
        </p:txBody>
      </p:sp>
      <p:sp>
        <p:nvSpPr>
          <p:cNvPr id="562" name="Google Shape;562;p28"/>
          <p:cNvSpPr/>
          <p:nvPr/>
        </p:nvSpPr>
        <p:spPr>
          <a:xfrm>
            <a:off x="5016925" y="688263"/>
            <a:ext cx="974700" cy="5523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2013</a:t>
            </a:r>
            <a:endParaRPr sz="1400" b="1" i="0" u="none" strike="noStrike" cap="none">
              <a:solidFill>
                <a:srgbClr val="000000"/>
              </a:solidFill>
              <a:latin typeface="Arial"/>
              <a:ea typeface="Arial"/>
              <a:cs typeface="Arial"/>
              <a:sym typeface="Arial"/>
            </a:endParaRPr>
          </a:p>
        </p:txBody>
      </p:sp>
      <p:sp>
        <p:nvSpPr>
          <p:cNvPr id="563" name="Google Shape;563;p28"/>
          <p:cNvSpPr/>
          <p:nvPr/>
        </p:nvSpPr>
        <p:spPr>
          <a:xfrm>
            <a:off x="6141550" y="688263"/>
            <a:ext cx="974700" cy="5523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2014</a:t>
            </a:r>
            <a:endParaRPr sz="1400" b="1" i="0" u="none" strike="noStrike" cap="none">
              <a:solidFill>
                <a:srgbClr val="000000"/>
              </a:solidFill>
              <a:latin typeface="Arial"/>
              <a:ea typeface="Arial"/>
              <a:cs typeface="Arial"/>
              <a:sym typeface="Arial"/>
            </a:endParaRPr>
          </a:p>
        </p:txBody>
      </p:sp>
      <p:sp>
        <p:nvSpPr>
          <p:cNvPr id="564" name="Google Shape;564;p28"/>
          <p:cNvSpPr/>
          <p:nvPr/>
        </p:nvSpPr>
        <p:spPr>
          <a:xfrm>
            <a:off x="7266175" y="688263"/>
            <a:ext cx="974700" cy="5523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2016</a:t>
            </a:r>
            <a:endParaRPr sz="1400" b="1" i="0" u="none" strike="noStrike" cap="none">
              <a:solidFill>
                <a:srgbClr val="000000"/>
              </a:solidFill>
              <a:latin typeface="Arial"/>
              <a:ea typeface="Arial"/>
              <a:cs typeface="Arial"/>
              <a:sym typeface="Arial"/>
            </a:endParaRPr>
          </a:p>
        </p:txBody>
      </p:sp>
      <p:sp>
        <p:nvSpPr>
          <p:cNvPr id="565" name="Google Shape;565;p28"/>
          <p:cNvSpPr/>
          <p:nvPr/>
        </p:nvSpPr>
        <p:spPr>
          <a:xfrm>
            <a:off x="454025" y="688263"/>
            <a:ext cx="974700" cy="5523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1967</a:t>
            </a:r>
            <a:endParaRPr sz="1400" b="1" i="0" u="none" strike="noStrike" cap="none">
              <a:solidFill>
                <a:srgbClr val="000000"/>
              </a:solidFill>
              <a:latin typeface="Arial"/>
              <a:ea typeface="Arial"/>
              <a:cs typeface="Arial"/>
              <a:sym typeface="Arial"/>
            </a:endParaRPr>
          </a:p>
        </p:txBody>
      </p:sp>
      <p:sp>
        <p:nvSpPr>
          <p:cNvPr id="566" name="Google Shape;566;p28"/>
          <p:cNvSpPr/>
          <p:nvPr/>
        </p:nvSpPr>
        <p:spPr>
          <a:xfrm>
            <a:off x="1643050" y="1402425"/>
            <a:ext cx="974700" cy="12888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OOAD</a:t>
            </a:r>
            <a:endParaRPr sz="1400" b="0" i="0" u="none" strike="noStrike" cap="none">
              <a:solidFill>
                <a:srgbClr val="000000"/>
              </a:solidFill>
              <a:latin typeface="Arial"/>
              <a:ea typeface="Arial"/>
              <a:cs typeface="Arial"/>
              <a:sym typeface="Arial"/>
            </a:endParaRPr>
          </a:p>
        </p:txBody>
      </p:sp>
      <p:pic>
        <p:nvPicPr>
          <p:cNvPr id="567" name="Google Shape;567;p28"/>
          <p:cNvPicPr preferRelativeResize="0"/>
          <p:nvPr/>
        </p:nvPicPr>
        <p:blipFill rotWithShape="1">
          <a:blip r:embed="rId3">
            <a:alphaModFix/>
          </a:blip>
          <a:srcRect/>
          <a:stretch/>
        </p:blipFill>
        <p:spPr>
          <a:xfrm>
            <a:off x="2767675" y="1402425"/>
            <a:ext cx="974700" cy="1288860"/>
          </a:xfrm>
          <a:prstGeom prst="rect">
            <a:avLst/>
          </a:prstGeom>
          <a:noFill/>
          <a:ln>
            <a:noFill/>
          </a:ln>
        </p:spPr>
      </p:pic>
      <p:pic>
        <p:nvPicPr>
          <p:cNvPr id="568" name="Google Shape;568;p28"/>
          <p:cNvPicPr preferRelativeResize="0"/>
          <p:nvPr/>
        </p:nvPicPr>
        <p:blipFill rotWithShape="1">
          <a:blip r:embed="rId4">
            <a:alphaModFix/>
          </a:blip>
          <a:srcRect/>
          <a:stretch/>
        </p:blipFill>
        <p:spPr>
          <a:xfrm>
            <a:off x="5016925" y="1402425"/>
            <a:ext cx="974700" cy="1332920"/>
          </a:xfrm>
          <a:prstGeom prst="rect">
            <a:avLst/>
          </a:prstGeom>
          <a:noFill/>
          <a:ln>
            <a:noFill/>
          </a:ln>
        </p:spPr>
      </p:pic>
      <p:pic>
        <p:nvPicPr>
          <p:cNvPr id="569" name="Google Shape;569;p28"/>
          <p:cNvPicPr preferRelativeResize="0"/>
          <p:nvPr/>
        </p:nvPicPr>
        <p:blipFill rotWithShape="1">
          <a:blip r:embed="rId5">
            <a:alphaModFix/>
          </a:blip>
          <a:srcRect/>
          <a:stretch/>
        </p:blipFill>
        <p:spPr>
          <a:xfrm>
            <a:off x="6173675" y="1402425"/>
            <a:ext cx="866374" cy="1332900"/>
          </a:xfrm>
          <a:prstGeom prst="rect">
            <a:avLst/>
          </a:prstGeom>
          <a:noFill/>
          <a:ln>
            <a:noFill/>
          </a:ln>
        </p:spPr>
      </p:pic>
      <p:pic>
        <p:nvPicPr>
          <p:cNvPr id="570" name="Google Shape;570;p28"/>
          <p:cNvPicPr preferRelativeResize="0"/>
          <p:nvPr/>
        </p:nvPicPr>
        <p:blipFill rotWithShape="1">
          <a:blip r:embed="rId6">
            <a:alphaModFix/>
          </a:blip>
          <a:srcRect/>
          <a:stretch/>
        </p:blipFill>
        <p:spPr>
          <a:xfrm>
            <a:off x="7266175" y="1402425"/>
            <a:ext cx="974700" cy="1299600"/>
          </a:xfrm>
          <a:prstGeom prst="rect">
            <a:avLst/>
          </a:prstGeom>
          <a:noFill/>
          <a:ln>
            <a:noFill/>
          </a:ln>
        </p:spPr>
      </p:pic>
      <p:pic>
        <p:nvPicPr>
          <p:cNvPr id="571" name="Google Shape;571;p28"/>
          <p:cNvPicPr preferRelativeResize="0"/>
          <p:nvPr/>
        </p:nvPicPr>
        <p:blipFill rotWithShape="1">
          <a:blip r:embed="rId7">
            <a:alphaModFix/>
          </a:blip>
          <a:srcRect/>
          <a:stretch/>
        </p:blipFill>
        <p:spPr>
          <a:xfrm>
            <a:off x="4039800" y="2022325"/>
            <a:ext cx="679700" cy="679700"/>
          </a:xfrm>
          <a:prstGeom prst="rect">
            <a:avLst/>
          </a:prstGeom>
          <a:noFill/>
          <a:ln>
            <a:noFill/>
          </a:ln>
        </p:spPr>
      </p:pic>
      <p:pic>
        <p:nvPicPr>
          <p:cNvPr id="572" name="Google Shape;572;p28"/>
          <p:cNvPicPr preferRelativeResize="0"/>
          <p:nvPr/>
        </p:nvPicPr>
        <p:blipFill rotWithShape="1">
          <a:blip r:embed="rId8">
            <a:alphaModFix/>
          </a:blip>
          <a:srcRect/>
          <a:stretch/>
        </p:blipFill>
        <p:spPr>
          <a:xfrm>
            <a:off x="463525" y="2897202"/>
            <a:ext cx="974700" cy="1301264"/>
          </a:xfrm>
          <a:prstGeom prst="rect">
            <a:avLst/>
          </a:prstGeom>
          <a:noFill/>
          <a:ln>
            <a:noFill/>
          </a:ln>
        </p:spPr>
      </p:pic>
      <p:pic>
        <p:nvPicPr>
          <p:cNvPr id="573" name="Google Shape;573;p28"/>
          <p:cNvPicPr preferRelativeResize="0"/>
          <p:nvPr/>
        </p:nvPicPr>
        <p:blipFill rotWithShape="1">
          <a:blip r:embed="rId9">
            <a:alphaModFix/>
          </a:blip>
          <a:srcRect/>
          <a:stretch/>
        </p:blipFill>
        <p:spPr>
          <a:xfrm>
            <a:off x="1643050" y="2897202"/>
            <a:ext cx="974700" cy="1645161"/>
          </a:xfrm>
          <a:prstGeom prst="rect">
            <a:avLst/>
          </a:prstGeom>
          <a:noFill/>
          <a:ln>
            <a:noFill/>
          </a:ln>
        </p:spPr>
      </p:pic>
      <p:pic>
        <p:nvPicPr>
          <p:cNvPr id="574" name="Google Shape;574;p28"/>
          <p:cNvPicPr preferRelativeResize="0"/>
          <p:nvPr/>
        </p:nvPicPr>
        <p:blipFill rotWithShape="1">
          <a:blip r:embed="rId10">
            <a:alphaModFix/>
          </a:blip>
          <a:srcRect b="6533"/>
          <a:stretch/>
        </p:blipFill>
        <p:spPr>
          <a:xfrm>
            <a:off x="2770150" y="2897200"/>
            <a:ext cx="974700" cy="1117475"/>
          </a:xfrm>
          <a:prstGeom prst="rect">
            <a:avLst/>
          </a:prstGeom>
          <a:noFill/>
          <a:ln>
            <a:noFill/>
          </a:ln>
        </p:spPr>
      </p:pic>
      <p:pic>
        <p:nvPicPr>
          <p:cNvPr id="575" name="Google Shape;575;p28"/>
          <p:cNvPicPr preferRelativeResize="0"/>
          <p:nvPr/>
        </p:nvPicPr>
        <p:blipFill rotWithShape="1">
          <a:blip r:embed="rId11">
            <a:alphaModFix/>
          </a:blip>
          <a:srcRect/>
          <a:stretch/>
        </p:blipFill>
        <p:spPr>
          <a:xfrm>
            <a:off x="3897250" y="2897202"/>
            <a:ext cx="974700" cy="1444413"/>
          </a:xfrm>
          <a:prstGeom prst="rect">
            <a:avLst/>
          </a:prstGeom>
          <a:noFill/>
          <a:ln>
            <a:noFill/>
          </a:ln>
        </p:spPr>
      </p:pic>
      <p:pic>
        <p:nvPicPr>
          <p:cNvPr id="576" name="Google Shape;576;p28"/>
          <p:cNvPicPr preferRelativeResize="0"/>
          <p:nvPr/>
        </p:nvPicPr>
        <p:blipFill rotWithShape="1">
          <a:blip r:embed="rId12">
            <a:alphaModFix/>
          </a:blip>
          <a:srcRect/>
          <a:stretch/>
        </p:blipFill>
        <p:spPr>
          <a:xfrm>
            <a:off x="4806237" y="2897202"/>
            <a:ext cx="1396075" cy="1396076"/>
          </a:xfrm>
          <a:prstGeom prst="rect">
            <a:avLst/>
          </a:prstGeom>
          <a:noFill/>
          <a:ln>
            <a:noFill/>
          </a:ln>
        </p:spPr>
      </p:pic>
      <p:pic>
        <p:nvPicPr>
          <p:cNvPr id="577" name="Google Shape;577;p28"/>
          <p:cNvPicPr preferRelativeResize="0"/>
          <p:nvPr/>
        </p:nvPicPr>
        <p:blipFill rotWithShape="1">
          <a:blip r:embed="rId13">
            <a:alphaModFix/>
          </a:blip>
          <a:srcRect/>
          <a:stretch/>
        </p:blipFill>
        <p:spPr>
          <a:xfrm>
            <a:off x="7254776" y="2897202"/>
            <a:ext cx="974700" cy="1458801"/>
          </a:xfrm>
          <a:prstGeom prst="rect">
            <a:avLst/>
          </a:prstGeom>
          <a:noFill/>
          <a:ln>
            <a:noFill/>
          </a:ln>
        </p:spPr>
      </p:pic>
      <p:sp>
        <p:nvSpPr>
          <p:cNvPr id="578" name="Google Shape;578;p28"/>
          <p:cNvSpPr/>
          <p:nvPr/>
        </p:nvSpPr>
        <p:spPr>
          <a:xfrm>
            <a:off x="3892300" y="1402425"/>
            <a:ext cx="974700" cy="5523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DDD: Lessons Learned</a:t>
            </a:r>
            <a:endParaRPr sz="1200" b="0" i="0" u="none" strike="noStrike" cap="none">
              <a:solidFill>
                <a:srgbClr val="000000"/>
              </a:solidFill>
              <a:latin typeface="Arial"/>
              <a:ea typeface="Arial"/>
              <a:cs typeface="Arial"/>
              <a:sym typeface="Arial"/>
            </a:endParaRPr>
          </a:p>
        </p:txBody>
      </p:sp>
      <p:pic>
        <p:nvPicPr>
          <p:cNvPr id="579" name="Google Shape;579;p28"/>
          <p:cNvPicPr preferRelativeResize="0"/>
          <p:nvPr/>
        </p:nvPicPr>
        <p:blipFill rotWithShape="1">
          <a:blip r:embed="rId14">
            <a:alphaModFix/>
          </a:blip>
          <a:srcRect/>
          <a:stretch/>
        </p:blipFill>
        <p:spPr>
          <a:xfrm>
            <a:off x="6151450" y="2897175"/>
            <a:ext cx="964800" cy="106702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29"/>
          <p:cNvSpPr txBox="1">
            <a:spLocks noGrp="1"/>
          </p:cNvSpPr>
          <p:nvPr>
            <p:ph type="sldNum" idx="12"/>
          </p:nvPr>
        </p:nvSpPr>
        <p:spPr>
          <a:xfrm>
            <a:off x="8158690" y="4828032"/>
            <a:ext cx="5250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29</a:t>
            </a:fld>
            <a:endParaRPr/>
          </a:p>
        </p:txBody>
      </p:sp>
      <p:sp>
        <p:nvSpPr>
          <p:cNvPr id="585" name="Google Shape;585;p29"/>
          <p:cNvSpPr txBox="1">
            <a:spLocks noGrp="1"/>
          </p:cNvSpPr>
          <p:nvPr>
            <p:ph type="title"/>
          </p:nvPr>
        </p:nvSpPr>
        <p:spPr>
          <a:xfrm>
            <a:off x="453300" y="2026900"/>
            <a:ext cx="8237400" cy="597000"/>
          </a:xfrm>
          <a:prstGeom prst="rect">
            <a:avLst/>
          </a:prstGeom>
          <a:noFill/>
          <a:ln>
            <a:noFill/>
          </a:ln>
        </p:spPr>
        <p:txBody>
          <a:bodyPr spcFirstLastPara="1" wrap="square" lIns="0" tIns="45700" rIns="0" bIns="45700" anchor="ctr" anchorCtr="0">
            <a:noAutofit/>
          </a:bodyPr>
          <a:lstStyle/>
          <a:p>
            <a:pPr marL="0" lvl="0" indent="0" algn="ctr" rtl="0">
              <a:lnSpc>
                <a:spcPct val="100000"/>
              </a:lnSpc>
              <a:spcBef>
                <a:spcPts val="0"/>
              </a:spcBef>
              <a:spcAft>
                <a:spcPts val="0"/>
              </a:spcAft>
              <a:buClr>
                <a:srgbClr val="538C3F"/>
              </a:buClr>
              <a:buSzPts val="2000"/>
              <a:buFont typeface="Century Gothic"/>
              <a:buNone/>
            </a:pPr>
            <a:r>
              <a:rPr lang="en" sz="2400"/>
              <a:t>Section 1</a:t>
            </a:r>
            <a:endParaRPr sz="2400"/>
          </a:p>
          <a:p>
            <a:pPr marL="0" lvl="0" indent="0" algn="ctr" rtl="0">
              <a:lnSpc>
                <a:spcPct val="100000"/>
              </a:lnSpc>
              <a:spcBef>
                <a:spcPts val="0"/>
              </a:spcBef>
              <a:spcAft>
                <a:spcPts val="0"/>
              </a:spcAft>
              <a:buClr>
                <a:srgbClr val="538C3F"/>
              </a:buClr>
              <a:buSzPts val="2000"/>
              <a:buFont typeface="Century Gothic"/>
              <a:buNone/>
            </a:pPr>
            <a:r>
              <a:rPr lang="en" sz="3600" b="1"/>
              <a:t>Ubiquitous Language</a:t>
            </a:r>
            <a:endParaRPr sz="3600"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
          <p:cNvSpPr txBox="1">
            <a:spLocks noGrp="1"/>
          </p:cNvSpPr>
          <p:nvPr>
            <p:ph type="sldNum" idx="12"/>
          </p:nvPr>
        </p:nvSpPr>
        <p:spPr>
          <a:xfrm>
            <a:off x="8158690" y="4828032"/>
            <a:ext cx="5250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3</a:t>
            </a:fld>
            <a:endParaRPr/>
          </a:p>
        </p:txBody>
      </p:sp>
      <p:sp>
        <p:nvSpPr>
          <p:cNvPr id="298" name="Google Shape;298;p3"/>
          <p:cNvSpPr txBox="1">
            <a:spLocks noGrp="1"/>
          </p:cNvSpPr>
          <p:nvPr>
            <p:ph type="title"/>
          </p:nvPr>
        </p:nvSpPr>
        <p:spPr>
          <a:xfrm>
            <a:off x="453300" y="2026900"/>
            <a:ext cx="8237400" cy="597000"/>
          </a:xfrm>
          <a:prstGeom prst="rect">
            <a:avLst/>
          </a:prstGeom>
          <a:noFill/>
          <a:ln>
            <a:noFill/>
          </a:ln>
        </p:spPr>
        <p:txBody>
          <a:bodyPr spcFirstLastPara="1" wrap="square" lIns="0" tIns="45700" rIns="0" bIns="45700" anchor="ctr" anchorCtr="0">
            <a:noAutofit/>
          </a:bodyPr>
          <a:lstStyle/>
          <a:p>
            <a:pPr marL="0" lvl="0" indent="0" algn="ctr" rtl="0">
              <a:lnSpc>
                <a:spcPct val="100000"/>
              </a:lnSpc>
              <a:spcBef>
                <a:spcPts val="0"/>
              </a:spcBef>
              <a:spcAft>
                <a:spcPts val="0"/>
              </a:spcAft>
              <a:buClr>
                <a:srgbClr val="538C3F"/>
              </a:buClr>
              <a:buSzPts val="2000"/>
              <a:buFont typeface="Century Gothic"/>
              <a:buNone/>
            </a:pPr>
            <a:r>
              <a:rPr lang="en" sz="3600" b="1"/>
              <a:t>Introductions</a:t>
            </a:r>
            <a:endParaRPr sz="3600" b="1"/>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30"/>
          <p:cNvSpPr txBox="1">
            <a:spLocks noGrp="1"/>
          </p:cNvSpPr>
          <p:nvPr>
            <p:ph type="title"/>
          </p:nvPr>
        </p:nvSpPr>
        <p:spPr>
          <a:xfrm>
            <a:off x="0" y="1"/>
            <a:ext cx="9144000" cy="597000"/>
          </a:xfrm>
          <a:prstGeom prst="rect">
            <a:avLst/>
          </a:prstGeom>
          <a:noFill/>
          <a:ln>
            <a:noFill/>
          </a:ln>
        </p:spPr>
        <p:txBody>
          <a:bodyPr spcFirstLastPara="1" wrap="square" lIns="457200" tIns="45700" rIns="274300" bIns="45700" anchor="ctr" anchorCtr="0">
            <a:noAutofit/>
          </a:bodyPr>
          <a:lstStyle/>
          <a:p>
            <a:pPr marL="0" lvl="0" indent="0" algn="l" rtl="0">
              <a:lnSpc>
                <a:spcPct val="100000"/>
              </a:lnSpc>
              <a:spcBef>
                <a:spcPts val="0"/>
              </a:spcBef>
              <a:spcAft>
                <a:spcPts val="0"/>
              </a:spcAft>
              <a:buSzPts val="2000"/>
              <a:buNone/>
            </a:pPr>
            <a:r>
              <a:rPr lang="en"/>
              <a:t>Sometimes, we have trouble understanding others...</a:t>
            </a:r>
            <a:endParaRPr/>
          </a:p>
        </p:txBody>
      </p:sp>
      <p:pic>
        <p:nvPicPr>
          <p:cNvPr id="591" name="Google Shape;591;p30"/>
          <p:cNvPicPr preferRelativeResize="0"/>
          <p:nvPr/>
        </p:nvPicPr>
        <p:blipFill rotWithShape="1">
          <a:blip r:embed="rId3">
            <a:alphaModFix/>
          </a:blip>
          <a:srcRect/>
          <a:stretch/>
        </p:blipFill>
        <p:spPr>
          <a:xfrm>
            <a:off x="355263" y="988900"/>
            <a:ext cx="4151750" cy="3165700"/>
          </a:xfrm>
          <a:prstGeom prst="rect">
            <a:avLst/>
          </a:prstGeom>
          <a:noFill/>
          <a:ln>
            <a:noFill/>
          </a:ln>
        </p:spPr>
      </p:pic>
      <p:pic>
        <p:nvPicPr>
          <p:cNvPr id="592" name="Google Shape;592;p30"/>
          <p:cNvPicPr preferRelativeResize="0"/>
          <p:nvPr/>
        </p:nvPicPr>
        <p:blipFill rotWithShape="1">
          <a:blip r:embed="rId4">
            <a:alphaModFix/>
          </a:blip>
          <a:srcRect/>
          <a:stretch/>
        </p:blipFill>
        <p:spPr>
          <a:xfrm>
            <a:off x="4636988" y="1007100"/>
            <a:ext cx="4151750" cy="3125837"/>
          </a:xfrm>
          <a:prstGeom prst="rect">
            <a:avLst/>
          </a:prstGeom>
          <a:noFill/>
          <a:ln>
            <a:noFill/>
          </a:ln>
        </p:spPr>
      </p:pic>
      <p:sp>
        <p:nvSpPr>
          <p:cNvPr id="593" name="Google Shape;593;p30"/>
          <p:cNvSpPr/>
          <p:nvPr/>
        </p:nvSpPr>
        <p:spPr>
          <a:xfrm>
            <a:off x="579125" y="1148450"/>
            <a:ext cx="1413600" cy="2080800"/>
          </a:xfrm>
          <a:prstGeom prst="wedgeRectCallout">
            <a:avLst>
              <a:gd name="adj1" fmla="val 68046"/>
              <a:gd name="adj2" fmla="val -12733"/>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000000"/>
                </a:solidFill>
                <a:latin typeface="Arial"/>
                <a:ea typeface="Arial"/>
                <a:cs typeface="Arial"/>
                <a:sym typeface="Arial"/>
              </a:rPr>
              <a:t>Hello! I’m Captain Jean-Luc Picard.</a:t>
            </a:r>
            <a:endParaRPr sz="1800" b="1" i="0" u="none" strike="noStrike" cap="none">
              <a:solidFill>
                <a:srgbClr val="000000"/>
              </a:solidFill>
              <a:latin typeface="Arial"/>
              <a:ea typeface="Arial"/>
              <a:cs typeface="Arial"/>
              <a:sym typeface="Arial"/>
            </a:endParaRPr>
          </a:p>
        </p:txBody>
      </p:sp>
      <p:sp>
        <p:nvSpPr>
          <p:cNvPr id="594" name="Google Shape;594;p30"/>
          <p:cNvSpPr/>
          <p:nvPr/>
        </p:nvSpPr>
        <p:spPr>
          <a:xfrm>
            <a:off x="7092175" y="1148450"/>
            <a:ext cx="1413600" cy="2336100"/>
          </a:xfrm>
          <a:prstGeom prst="wedgeRectCallout">
            <a:avLst>
              <a:gd name="adj1" fmla="val -67722"/>
              <a:gd name="adj2" fmla="val 9245"/>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000000"/>
                </a:solidFill>
                <a:latin typeface="Arial"/>
                <a:ea typeface="Arial"/>
                <a:cs typeface="Arial"/>
                <a:sym typeface="Arial"/>
              </a:rPr>
              <a:t>Darmok and Jalad at Tanagra. When the walls fell. Temba, his arms open.</a:t>
            </a:r>
            <a:endParaRPr sz="1800" b="1" i="0" u="none" strike="noStrike" cap="non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599" name="Google Shape;599;p31"/>
          <p:cNvPicPr preferRelativeResize="0"/>
          <p:nvPr/>
        </p:nvPicPr>
        <p:blipFill rotWithShape="1">
          <a:blip r:embed="rId3">
            <a:alphaModFix/>
          </a:blip>
          <a:srcRect/>
          <a:stretch/>
        </p:blipFill>
        <p:spPr>
          <a:xfrm>
            <a:off x="1539638" y="117800"/>
            <a:ext cx="6064723" cy="4561199"/>
          </a:xfrm>
          <a:prstGeom prst="rect">
            <a:avLst/>
          </a:prstGeom>
          <a:noFill/>
          <a:ln>
            <a:noFill/>
          </a:ln>
        </p:spPr>
      </p:pic>
      <p:sp>
        <p:nvSpPr>
          <p:cNvPr id="600" name="Google Shape;600;p31"/>
          <p:cNvSpPr/>
          <p:nvPr/>
        </p:nvSpPr>
        <p:spPr>
          <a:xfrm>
            <a:off x="1688325" y="274850"/>
            <a:ext cx="2007000" cy="1698000"/>
          </a:xfrm>
          <a:prstGeom prst="cloudCallout">
            <a:avLst>
              <a:gd name="adj1" fmla="val 72270"/>
              <a:gd name="adj2" fmla="val 8963"/>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000000"/>
                </a:solidFill>
                <a:latin typeface="Arial"/>
                <a:ea typeface="Arial"/>
                <a:cs typeface="Arial"/>
                <a:sym typeface="Arial"/>
              </a:rPr>
              <a:t>I’m never getting off this planet...</a:t>
            </a:r>
            <a:endParaRPr sz="1800" b="1" i="0" u="none" strike="noStrike" cap="non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2"/>
          <p:cNvSpPr txBox="1"/>
          <p:nvPr/>
        </p:nvSpPr>
        <p:spPr>
          <a:xfrm>
            <a:off x="819000" y="1782450"/>
            <a:ext cx="7506000" cy="157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rgbClr val="38761D"/>
                </a:solidFill>
                <a:latin typeface="Arial"/>
                <a:ea typeface="Arial"/>
                <a:cs typeface="Arial"/>
                <a:sym typeface="Arial"/>
              </a:rPr>
              <a:t>Meanwhile, back on Earth…</a:t>
            </a:r>
            <a:endParaRPr sz="3000" b="0" i="0" u="none" strike="noStrike" cap="none">
              <a:solidFill>
                <a:srgbClr val="38761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rgbClr val="38761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rgbClr val="38761D"/>
                </a:solidFill>
                <a:latin typeface="Arial"/>
                <a:ea typeface="Arial"/>
                <a:cs typeface="Arial"/>
                <a:sym typeface="Arial"/>
              </a:rPr>
              <a:t>… we sometimes have the same problem</a:t>
            </a:r>
            <a:endParaRPr sz="3000" b="0" i="0" u="none" strike="noStrike" cap="none">
              <a:solidFill>
                <a:srgbClr val="38761D"/>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pic>
        <p:nvPicPr>
          <p:cNvPr id="610" name="Google Shape;610;p33"/>
          <p:cNvPicPr preferRelativeResize="0">
            <a:picLocks noGrp="1"/>
          </p:cNvPicPr>
          <p:nvPr>
            <p:ph type="body" idx="1"/>
          </p:nvPr>
        </p:nvPicPr>
        <p:blipFill rotWithShape="1">
          <a:blip r:embed="rId3">
            <a:alphaModFix/>
          </a:blip>
          <a:srcRect/>
          <a:stretch/>
        </p:blipFill>
        <p:spPr>
          <a:xfrm>
            <a:off x="459486" y="699115"/>
            <a:ext cx="8270700" cy="4128900"/>
          </a:xfrm>
          <a:prstGeom prst="rect">
            <a:avLst/>
          </a:prstGeom>
          <a:noFill/>
          <a:ln>
            <a:noFill/>
          </a:ln>
        </p:spPr>
      </p:pic>
      <p:sp>
        <p:nvSpPr>
          <p:cNvPr id="611" name="Google Shape;611;p33"/>
          <p:cNvSpPr txBox="1">
            <a:spLocks noGrp="1"/>
          </p:cNvSpPr>
          <p:nvPr>
            <p:ph type="sldNum" idx="12"/>
          </p:nvPr>
        </p:nvSpPr>
        <p:spPr>
          <a:xfrm>
            <a:off x="8158690" y="4828032"/>
            <a:ext cx="5250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33</a:t>
            </a:fld>
            <a:endParaRPr/>
          </a:p>
        </p:txBody>
      </p:sp>
      <p:sp>
        <p:nvSpPr>
          <p:cNvPr id="612" name="Google Shape;612;p33"/>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538C3F"/>
              </a:buClr>
              <a:buSzPts val="2000"/>
              <a:buFont typeface="Century Gothic"/>
              <a:buNone/>
            </a:pPr>
            <a:r>
              <a:rPr lang="en"/>
              <a:t>Domain Experts vs Software Developers</a:t>
            </a:r>
            <a:endParaRPr/>
          </a:p>
        </p:txBody>
      </p:sp>
      <p:sp>
        <p:nvSpPr>
          <p:cNvPr id="613" name="Google Shape;613;p33"/>
          <p:cNvSpPr/>
          <p:nvPr/>
        </p:nvSpPr>
        <p:spPr>
          <a:xfrm>
            <a:off x="661852" y="1495696"/>
            <a:ext cx="1759200" cy="431100"/>
          </a:xfrm>
          <a:prstGeom prst="wedgeRectCallout">
            <a:avLst>
              <a:gd name="adj1" fmla="val 30652"/>
              <a:gd name="adj2" fmla="val 109470"/>
            </a:avLst>
          </a:prstGeom>
          <a:gradFill>
            <a:gsLst>
              <a:gs pos="0">
                <a:srgbClr val="4D9633"/>
              </a:gs>
              <a:gs pos="100000">
                <a:srgbClr val="B3E4A8"/>
              </a:gs>
            </a:gsLst>
            <a:lin ang="16200038" scaled="0"/>
          </a:gradFill>
          <a:ln w="9525" cap="flat" cmpd="sng">
            <a:solidFill>
              <a:srgbClr val="50883B"/>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Georgia"/>
                <a:ea typeface="Georgia"/>
                <a:cs typeface="Georgia"/>
                <a:sym typeface="Georgia"/>
              </a:rPr>
              <a:t>Rubrics</a:t>
            </a:r>
            <a:endParaRPr sz="1800" b="0" i="0" u="none" strike="noStrike" cap="none">
              <a:solidFill>
                <a:schemeClr val="dk1"/>
              </a:solidFill>
              <a:latin typeface="Georgia"/>
              <a:ea typeface="Georgia"/>
              <a:cs typeface="Georgia"/>
              <a:sym typeface="Georgia"/>
            </a:endParaRPr>
          </a:p>
        </p:txBody>
      </p:sp>
      <p:sp>
        <p:nvSpPr>
          <p:cNvPr id="614" name="Google Shape;614;p33"/>
          <p:cNvSpPr/>
          <p:nvPr/>
        </p:nvSpPr>
        <p:spPr>
          <a:xfrm>
            <a:off x="2760617" y="3213463"/>
            <a:ext cx="2229300" cy="594300"/>
          </a:xfrm>
          <a:prstGeom prst="wedgeRectCallout">
            <a:avLst>
              <a:gd name="adj1" fmla="val -62240"/>
              <a:gd name="adj2" fmla="val -50761"/>
            </a:avLst>
          </a:prstGeom>
          <a:gradFill>
            <a:gsLst>
              <a:gs pos="0">
                <a:srgbClr val="4D9633"/>
              </a:gs>
              <a:gs pos="100000">
                <a:srgbClr val="B3E4A8"/>
              </a:gs>
            </a:gsLst>
            <a:lin ang="16200038" scaled="0"/>
          </a:gradFill>
          <a:ln w="9525" cap="flat" cmpd="sng">
            <a:solidFill>
              <a:srgbClr val="50883B"/>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Georgia"/>
                <a:ea typeface="Georgia"/>
                <a:cs typeface="Georgia"/>
                <a:sym typeface="Georgia"/>
              </a:rPr>
              <a:t>Common Core</a:t>
            </a:r>
            <a:endParaRPr sz="1800" b="0" i="0" u="none" strike="noStrike" cap="none">
              <a:solidFill>
                <a:schemeClr val="dk1"/>
              </a:solidFill>
              <a:latin typeface="Georgia"/>
              <a:ea typeface="Georgia"/>
              <a:cs typeface="Georgia"/>
              <a:sym typeface="Georgia"/>
            </a:endParaRPr>
          </a:p>
        </p:txBody>
      </p:sp>
      <p:sp>
        <p:nvSpPr>
          <p:cNvPr id="615" name="Google Shape;615;p33"/>
          <p:cNvSpPr/>
          <p:nvPr/>
        </p:nvSpPr>
        <p:spPr>
          <a:xfrm>
            <a:off x="2873825" y="1926800"/>
            <a:ext cx="1515300" cy="975600"/>
          </a:xfrm>
          <a:prstGeom prst="wedgeRectCallout">
            <a:avLst>
              <a:gd name="adj1" fmla="val -65661"/>
              <a:gd name="adj2" fmla="val 88462"/>
            </a:avLst>
          </a:prstGeom>
          <a:gradFill>
            <a:gsLst>
              <a:gs pos="0">
                <a:srgbClr val="4D9633"/>
              </a:gs>
              <a:gs pos="100000">
                <a:srgbClr val="B3E4A8"/>
              </a:gs>
            </a:gsLst>
            <a:lin ang="16200038" scaled="0"/>
          </a:gradFill>
          <a:ln w="9525" cap="flat" cmpd="sng">
            <a:solidFill>
              <a:srgbClr val="50883B"/>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Georgia"/>
                <a:ea typeface="Georgia"/>
                <a:cs typeface="Georgia"/>
                <a:sym typeface="Georgia"/>
              </a:rPr>
              <a:t>LTI Common Cartridge</a:t>
            </a:r>
            <a:endParaRPr sz="1800" b="0" i="0" u="none" strike="noStrike" cap="none">
              <a:solidFill>
                <a:schemeClr val="dk1"/>
              </a:solidFill>
              <a:latin typeface="Georgia"/>
              <a:ea typeface="Georgia"/>
              <a:cs typeface="Georgia"/>
              <a:sym typeface="Georgia"/>
            </a:endParaRPr>
          </a:p>
        </p:txBody>
      </p:sp>
      <p:sp>
        <p:nvSpPr>
          <p:cNvPr id="616" name="Google Shape;616;p33"/>
          <p:cNvSpPr/>
          <p:nvPr/>
        </p:nvSpPr>
        <p:spPr>
          <a:xfrm>
            <a:off x="6792686" y="1064623"/>
            <a:ext cx="1628400" cy="555300"/>
          </a:xfrm>
          <a:prstGeom prst="wedgeRectCallout">
            <a:avLst>
              <a:gd name="adj1" fmla="val -34737"/>
              <a:gd name="adj2" fmla="val 102500"/>
            </a:avLst>
          </a:prstGeom>
          <a:gradFill>
            <a:gsLst>
              <a:gs pos="0">
                <a:srgbClr val="4D9633"/>
              </a:gs>
              <a:gs pos="100000">
                <a:srgbClr val="B3E4A8"/>
              </a:gs>
            </a:gsLst>
            <a:lin ang="16200038" scaled="0"/>
          </a:gradFill>
          <a:ln w="9525" cap="flat" cmpd="sng">
            <a:solidFill>
              <a:srgbClr val="50883B"/>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Georgia"/>
                <a:ea typeface="Georgia"/>
                <a:cs typeface="Georgia"/>
                <a:sym typeface="Georgia"/>
              </a:rPr>
              <a:t>Singleton</a:t>
            </a:r>
            <a:endParaRPr sz="1400" b="0" i="0" u="none" strike="noStrike" cap="none">
              <a:solidFill>
                <a:srgbClr val="000000"/>
              </a:solidFill>
              <a:latin typeface="Arial"/>
              <a:ea typeface="Arial"/>
              <a:cs typeface="Arial"/>
              <a:sym typeface="Arial"/>
            </a:endParaRPr>
          </a:p>
        </p:txBody>
      </p:sp>
      <p:sp>
        <p:nvSpPr>
          <p:cNvPr id="617" name="Google Shape;617;p33"/>
          <p:cNvSpPr/>
          <p:nvPr/>
        </p:nvSpPr>
        <p:spPr>
          <a:xfrm>
            <a:off x="5103282" y="1672045"/>
            <a:ext cx="1456500" cy="509400"/>
          </a:xfrm>
          <a:prstGeom prst="wedgeRectCallout">
            <a:avLst>
              <a:gd name="adj1" fmla="val 59304"/>
              <a:gd name="adj2" fmla="val 116346"/>
            </a:avLst>
          </a:prstGeom>
          <a:gradFill>
            <a:gsLst>
              <a:gs pos="0">
                <a:srgbClr val="4D9633"/>
              </a:gs>
              <a:gs pos="100000">
                <a:srgbClr val="B3E4A8"/>
              </a:gs>
            </a:gsLst>
            <a:lin ang="16200038" scaled="0"/>
          </a:gradFill>
          <a:ln w="9525" cap="flat" cmpd="sng">
            <a:solidFill>
              <a:srgbClr val="50883B"/>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Georgia"/>
                <a:ea typeface="Georgia"/>
                <a:cs typeface="Georgia"/>
                <a:sym typeface="Georgia"/>
              </a:rPr>
              <a:t>Dependency Injection</a:t>
            </a:r>
            <a:endParaRPr sz="1800" b="0" i="0" u="none" strike="noStrike" cap="none">
              <a:solidFill>
                <a:schemeClr val="dk1"/>
              </a:solidFill>
              <a:latin typeface="Georgia"/>
              <a:ea typeface="Georgia"/>
              <a:cs typeface="Georgia"/>
              <a:sym typeface="Georgia"/>
            </a:endParaRPr>
          </a:p>
        </p:txBody>
      </p:sp>
      <p:sp>
        <p:nvSpPr>
          <p:cNvPr id="618" name="Google Shape;618;p33"/>
          <p:cNvSpPr/>
          <p:nvPr/>
        </p:nvSpPr>
        <p:spPr>
          <a:xfrm>
            <a:off x="5440628" y="3086101"/>
            <a:ext cx="1850400" cy="617100"/>
          </a:xfrm>
          <a:prstGeom prst="wedgeRectCallout">
            <a:avLst>
              <a:gd name="adj1" fmla="val 29298"/>
              <a:gd name="adj2" fmla="val -89808"/>
            </a:avLst>
          </a:prstGeom>
          <a:gradFill>
            <a:gsLst>
              <a:gs pos="0">
                <a:srgbClr val="4D9633"/>
              </a:gs>
              <a:gs pos="100000">
                <a:srgbClr val="B3E4A8"/>
              </a:gs>
            </a:gsLst>
            <a:lin ang="16200038" scaled="0"/>
          </a:gradFill>
          <a:ln w="9525" cap="flat" cmpd="sng">
            <a:solidFill>
              <a:srgbClr val="50883B"/>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Georgia"/>
                <a:ea typeface="Georgia"/>
                <a:cs typeface="Georgia"/>
                <a:sym typeface="Georgia"/>
              </a:rPr>
              <a:t>HATEOAS</a:t>
            </a:r>
            <a:endParaRPr sz="1800" b="0" i="0" u="none" strike="noStrike" cap="none">
              <a:solidFill>
                <a:schemeClr val="dk1"/>
              </a:solidFill>
              <a:latin typeface="Georgia"/>
              <a:ea typeface="Georgia"/>
              <a:cs typeface="Georgia"/>
              <a:sym typeface="Georgia"/>
            </a:endParaRPr>
          </a:p>
        </p:txBody>
      </p:sp>
      <p:sp>
        <p:nvSpPr>
          <p:cNvPr id="619" name="Google Shape;619;p33"/>
          <p:cNvSpPr/>
          <p:nvPr/>
        </p:nvSpPr>
        <p:spPr>
          <a:xfrm>
            <a:off x="731520" y="3448595"/>
            <a:ext cx="1524000" cy="627000"/>
          </a:xfrm>
          <a:prstGeom prst="wedgeRectCallout">
            <a:avLst>
              <a:gd name="adj1" fmla="val 44310"/>
              <a:gd name="adj2" fmla="val -92708"/>
            </a:avLst>
          </a:prstGeom>
          <a:gradFill>
            <a:gsLst>
              <a:gs pos="0">
                <a:srgbClr val="4D9633"/>
              </a:gs>
              <a:gs pos="100000">
                <a:srgbClr val="B3E4A8"/>
              </a:gs>
            </a:gsLst>
            <a:lin ang="16200038" scaled="0"/>
          </a:gradFill>
          <a:ln w="9525" cap="flat" cmpd="sng">
            <a:solidFill>
              <a:srgbClr val="50883B"/>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Georgia"/>
                <a:ea typeface="Georgia"/>
                <a:cs typeface="Georgia"/>
                <a:sym typeface="Georgia"/>
              </a:rPr>
              <a:t>Erasure Analysis</a:t>
            </a:r>
            <a:endParaRPr sz="1800" b="0" i="0" u="none" strike="noStrike" cap="none">
              <a:solidFill>
                <a:schemeClr val="dk1"/>
              </a:solidFill>
              <a:latin typeface="Georgia"/>
              <a:ea typeface="Georgia"/>
              <a:cs typeface="Georgia"/>
              <a:sym typeface="Georgi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pic>
        <p:nvPicPr>
          <p:cNvPr id="624" name="Google Shape;624;p34"/>
          <p:cNvPicPr preferRelativeResize="0"/>
          <p:nvPr/>
        </p:nvPicPr>
        <p:blipFill rotWithShape="1">
          <a:blip r:embed="rId3">
            <a:alphaModFix/>
          </a:blip>
          <a:srcRect/>
          <a:stretch/>
        </p:blipFill>
        <p:spPr>
          <a:xfrm>
            <a:off x="0" y="0"/>
            <a:ext cx="9130900" cy="48686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28"/>
        <p:cNvGrpSpPr/>
        <p:nvPr/>
      </p:nvGrpSpPr>
      <p:grpSpPr>
        <a:xfrm>
          <a:off x="0" y="0"/>
          <a:ext cx="0" cy="0"/>
          <a:chOff x="0" y="0"/>
          <a:chExt cx="0" cy="0"/>
        </a:xfrm>
      </p:grpSpPr>
      <p:pic>
        <p:nvPicPr>
          <p:cNvPr id="629" name="Google Shape;629;p35"/>
          <p:cNvPicPr preferRelativeResize="0"/>
          <p:nvPr/>
        </p:nvPicPr>
        <p:blipFill rotWithShape="1">
          <a:blip r:embed="rId3">
            <a:alphaModFix/>
          </a:blip>
          <a:srcRect/>
          <a:stretch/>
        </p:blipFill>
        <p:spPr>
          <a:xfrm>
            <a:off x="2180963" y="0"/>
            <a:ext cx="4782074" cy="47820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36"/>
          <p:cNvSpPr txBox="1"/>
          <p:nvPr/>
        </p:nvSpPr>
        <p:spPr>
          <a:xfrm>
            <a:off x="1383900" y="1918950"/>
            <a:ext cx="6376200" cy="1305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rgbClr val="38761D"/>
                </a:solidFill>
                <a:latin typeface="Arial"/>
                <a:ea typeface="Arial"/>
                <a:cs typeface="Arial"/>
                <a:sym typeface="Arial"/>
              </a:rPr>
              <a:t>Even people in the same field may use inconsistent terms...</a:t>
            </a:r>
            <a:endParaRPr sz="3000" b="0" i="0" u="none" strike="noStrike" cap="none">
              <a:solidFill>
                <a:srgbClr val="38761D"/>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pic>
        <p:nvPicPr>
          <p:cNvPr id="639" name="Google Shape;639;p37"/>
          <p:cNvPicPr preferRelativeResize="0">
            <a:picLocks noGrp="1"/>
          </p:cNvPicPr>
          <p:nvPr>
            <p:ph type="body" idx="1"/>
          </p:nvPr>
        </p:nvPicPr>
        <p:blipFill rotWithShape="1">
          <a:blip r:embed="rId3">
            <a:alphaModFix/>
          </a:blip>
          <a:srcRect/>
          <a:stretch/>
        </p:blipFill>
        <p:spPr>
          <a:xfrm>
            <a:off x="459486" y="486081"/>
            <a:ext cx="8224200" cy="4110600"/>
          </a:xfrm>
          <a:prstGeom prst="rect">
            <a:avLst/>
          </a:prstGeom>
          <a:noFill/>
          <a:ln>
            <a:noFill/>
          </a:ln>
        </p:spPr>
      </p:pic>
      <p:sp>
        <p:nvSpPr>
          <p:cNvPr id="640" name="Google Shape;640;p37"/>
          <p:cNvSpPr txBox="1">
            <a:spLocks noGrp="1"/>
          </p:cNvSpPr>
          <p:nvPr>
            <p:ph type="sldNum" idx="12"/>
          </p:nvPr>
        </p:nvSpPr>
        <p:spPr>
          <a:xfrm>
            <a:off x="8158690" y="4828032"/>
            <a:ext cx="5250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37</a:t>
            </a:fld>
            <a:endParaRPr/>
          </a:p>
        </p:txBody>
      </p:sp>
      <p:sp>
        <p:nvSpPr>
          <p:cNvPr id="641" name="Google Shape;641;p37"/>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538C3F"/>
              </a:buClr>
              <a:buSzPts val="2000"/>
              <a:buFont typeface="Century Gothic"/>
              <a:buNone/>
            </a:pPr>
            <a:r>
              <a:rPr lang="en"/>
              <a:t>Inconsistent Language</a:t>
            </a:r>
            <a:endParaRPr/>
          </a:p>
        </p:txBody>
      </p:sp>
      <p:sp>
        <p:nvSpPr>
          <p:cNvPr id="642" name="Google Shape;642;p37"/>
          <p:cNvSpPr/>
          <p:nvPr/>
        </p:nvSpPr>
        <p:spPr>
          <a:xfrm>
            <a:off x="1889760" y="711926"/>
            <a:ext cx="2142300" cy="516000"/>
          </a:xfrm>
          <a:prstGeom prst="wedgeRectCallout">
            <a:avLst>
              <a:gd name="adj1" fmla="val -34248"/>
              <a:gd name="adj2" fmla="val 90348"/>
            </a:avLst>
          </a:prstGeom>
          <a:gradFill>
            <a:gsLst>
              <a:gs pos="0">
                <a:srgbClr val="4D9633"/>
              </a:gs>
              <a:gs pos="100000">
                <a:srgbClr val="B3E4A8"/>
              </a:gs>
            </a:gsLst>
            <a:lin ang="16200038" scaled="0"/>
          </a:gradFill>
          <a:ln w="9525" cap="flat" cmpd="sng">
            <a:solidFill>
              <a:srgbClr val="50883B"/>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Georgia"/>
                <a:ea typeface="Georgia"/>
                <a:cs typeface="Georgia"/>
                <a:sym typeface="Georgia"/>
              </a:rPr>
              <a:t>Examination</a:t>
            </a:r>
            <a:endParaRPr sz="1800" b="0" i="0" u="none" strike="noStrike" cap="none">
              <a:solidFill>
                <a:schemeClr val="dk1"/>
              </a:solidFill>
              <a:latin typeface="Georgia"/>
              <a:ea typeface="Georgia"/>
              <a:cs typeface="Georgia"/>
              <a:sym typeface="Georgia"/>
            </a:endParaRPr>
          </a:p>
        </p:txBody>
      </p:sp>
      <p:sp>
        <p:nvSpPr>
          <p:cNvPr id="643" name="Google Shape;643;p37"/>
          <p:cNvSpPr/>
          <p:nvPr/>
        </p:nvSpPr>
        <p:spPr>
          <a:xfrm>
            <a:off x="2360023" y="2259875"/>
            <a:ext cx="1532700" cy="346200"/>
          </a:xfrm>
          <a:prstGeom prst="wedgeRectCallout">
            <a:avLst>
              <a:gd name="adj1" fmla="val -70333"/>
              <a:gd name="adj2" fmla="val -15548"/>
            </a:avLst>
          </a:prstGeom>
          <a:gradFill>
            <a:gsLst>
              <a:gs pos="0">
                <a:srgbClr val="4D9633"/>
              </a:gs>
              <a:gs pos="100000">
                <a:srgbClr val="B3E4A8"/>
              </a:gs>
            </a:gsLst>
            <a:lin ang="16200038" scaled="0"/>
          </a:gradFill>
          <a:ln w="9525" cap="flat" cmpd="sng">
            <a:solidFill>
              <a:srgbClr val="50883B"/>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Georgia"/>
                <a:ea typeface="Georgia"/>
                <a:cs typeface="Georgia"/>
                <a:sym typeface="Georgia"/>
              </a:rPr>
              <a:t>Pop Quiz</a:t>
            </a:r>
            <a:endParaRPr sz="1400" b="0" i="0" u="none" strike="noStrike" cap="none">
              <a:solidFill>
                <a:srgbClr val="000000"/>
              </a:solidFill>
              <a:latin typeface="Arial"/>
              <a:ea typeface="Arial"/>
              <a:cs typeface="Arial"/>
              <a:sym typeface="Arial"/>
            </a:endParaRPr>
          </a:p>
        </p:txBody>
      </p:sp>
      <p:sp>
        <p:nvSpPr>
          <p:cNvPr id="644" name="Google Shape;644;p37"/>
          <p:cNvSpPr/>
          <p:nvPr/>
        </p:nvSpPr>
        <p:spPr>
          <a:xfrm>
            <a:off x="4554584" y="646612"/>
            <a:ext cx="1184400" cy="417900"/>
          </a:xfrm>
          <a:prstGeom prst="wedgeRectCallout">
            <a:avLst>
              <a:gd name="adj1" fmla="val -2291"/>
              <a:gd name="adj2" fmla="val 126563"/>
            </a:avLst>
          </a:prstGeom>
          <a:gradFill>
            <a:gsLst>
              <a:gs pos="0">
                <a:srgbClr val="4D9633"/>
              </a:gs>
              <a:gs pos="100000">
                <a:srgbClr val="B3E4A8"/>
              </a:gs>
            </a:gsLst>
            <a:lin ang="16200038" scaled="0"/>
          </a:gradFill>
          <a:ln w="9525" cap="flat" cmpd="sng">
            <a:solidFill>
              <a:srgbClr val="50883B"/>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Georgia"/>
                <a:ea typeface="Georgia"/>
                <a:cs typeface="Georgia"/>
                <a:sym typeface="Georgia"/>
              </a:rPr>
              <a:t>Test</a:t>
            </a:r>
            <a:endParaRPr sz="1800" b="0" i="0" u="none" strike="noStrike" cap="none">
              <a:solidFill>
                <a:schemeClr val="dk1"/>
              </a:solidFill>
              <a:latin typeface="Georgia"/>
              <a:ea typeface="Georgia"/>
              <a:cs typeface="Georgia"/>
              <a:sym typeface="Georgia"/>
            </a:endParaRPr>
          </a:p>
        </p:txBody>
      </p:sp>
      <p:sp>
        <p:nvSpPr>
          <p:cNvPr id="645" name="Google Shape;645;p37"/>
          <p:cNvSpPr/>
          <p:nvPr/>
        </p:nvSpPr>
        <p:spPr>
          <a:xfrm>
            <a:off x="4937760" y="3037114"/>
            <a:ext cx="1576200" cy="587700"/>
          </a:xfrm>
          <a:prstGeom prst="wedgeRectCallout">
            <a:avLst>
              <a:gd name="adj1" fmla="val 46571"/>
              <a:gd name="adj2" fmla="val -108612"/>
            </a:avLst>
          </a:prstGeom>
          <a:gradFill>
            <a:gsLst>
              <a:gs pos="0">
                <a:srgbClr val="4D9633"/>
              </a:gs>
              <a:gs pos="100000">
                <a:srgbClr val="B3E4A8"/>
              </a:gs>
            </a:gsLst>
            <a:lin ang="16200038" scaled="0"/>
          </a:gradFill>
          <a:ln w="9525" cap="flat" cmpd="sng">
            <a:solidFill>
              <a:srgbClr val="50883B"/>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Georgia"/>
                <a:ea typeface="Georgia"/>
                <a:cs typeface="Georgia"/>
                <a:sym typeface="Georgia"/>
              </a:rPr>
              <a:t>Assessment</a:t>
            </a:r>
            <a:endParaRPr sz="1800" b="0" i="0" u="none" strike="noStrike" cap="none">
              <a:solidFill>
                <a:schemeClr val="dk1"/>
              </a:solidFill>
              <a:latin typeface="Georgia"/>
              <a:ea typeface="Georgia"/>
              <a:cs typeface="Georgia"/>
              <a:sym typeface="Georgia"/>
            </a:endParaRPr>
          </a:p>
        </p:txBody>
      </p:sp>
      <p:sp>
        <p:nvSpPr>
          <p:cNvPr id="646" name="Google Shape;646;p37"/>
          <p:cNvSpPr/>
          <p:nvPr/>
        </p:nvSpPr>
        <p:spPr>
          <a:xfrm>
            <a:off x="6261465" y="511992"/>
            <a:ext cx="2351400" cy="343500"/>
          </a:xfrm>
          <a:prstGeom prst="wedgeRectCallout">
            <a:avLst>
              <a:gd name="adj1" fmla="val -3425"/>
              <a:gd name="adj2" fmla="val 146132"/>
            </a:avLst>
          </a:prstGeom>
          <a:gradFill>
            <a:gsLst>
              <a:gs pos="0">
                <a:srgbClr val="4D9633"/>
              </a:gs>
              <a:gs pos="100000">
                <a:srgbClr val="B3E4A8"/>
              </a:gs>
            </a:gsLst>
            <a:lin ang="16200038" scaled="0"/>
          </a:gradFill>
          <a:ln w="9525" cap="flat" cmpd="sng">
            <a:solidFill>
              <a:srgbClr val="50883B"/>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Georgia"/>
                <a:ea typeface="Georgia"/>
                <a:cs typeface="Georgia"/>
                <a:sym typeface="Georgia"/>
              </a:rPr>
              <a:t>Evaluation</a:t>
            </a:r>
            <a:endParaRPr sz="1800" b="0" i="0" u="none" strike="noStrike" cap="none">
              <a:solidFill>
                <a:schemeClr val="dk1"/>
              </a:solidFill>
              <a:latin typeface="Georgia"/>
              <a:ea typeface="Georgia"/>
              <a:cs typeface="Georgia"/>
              <a:sym typeface="Georgi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pic>
        <p:nvPicPr>
          <p:cNvPr id="651" name="Google Shape;651;p38"/>
          <p:cNvPicPr preferRelativeResize="0"/>
          <p:nvPr/>
        </p:nvPicPr>
        <p:blipFill rotWithShape="1">
          <a:blip r:embed="rId3">
            <a:alphaModFix/>
          </a:blip>
          <a:srcRect/>
          <a:stretch/>
        </p:blipFill>
        <p:spPr>
          <a:xfrm>
            <a:off x="0" y="344525"/>
            <a:ext cx="9144000" cy="445443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39"/>
          <p:cNvSpPr txBox="1"/>
          <p:nvPr/>
        </p:nvSpPr>
        <p:spPr>
          <a:xfrm>
            <a:off x="1383900" y="1519800"/>
            <a:ext cx="6376200" cy="210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rgbClr val="38761D"/>
                </a:solidFill>
                <a:latin typeface="Arial"/>
                <a:ea typeface="Arial"/>
                <a:cs typeface="Arial"/>
                <a:sym typeface="Arial"/>
              </a:rPr>
              <a:t>We need to define a common, agreed upon language.</a:t>
            </a:r>
            <a:endParaRPr sz="3000" b="0" i="0" u="none" strike="noStrike" cap="none">
              <a:solidFill>
                <a:srgbClr val="38761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rgbClr val="38761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rgbClr val="38761D"/>
                </a:solidFill>
                <a:latin typeface="Arial"/>
                <a:ea typeface="Arial"/>
                <a:cs typeface="Arial"/>
                <a:sym typeface="Arial"/>
              </a:rPr>
              <a:t>A </a:t>
            </a:r>
            <a:r>
              <a:rPr lang="en" sz="3000" b="1" i="0" u="none" strike="noStrike" cap="none">
                <a:solidFill>
                  <a:srgbClr val="38761D"/>
                </a:solidFill>
                <a:latin typeface="Arial"/>
                <a:ea typeface="Arial"/>
                <a:cs typeface="Arial"/>
                <a:sym typeface="Arial"/>
              </a:rPr>
              <a:t>“Ubiquitous Language.”</a:t>
            </a:r>
            <a:endParaRPr sz="3000" b="1" i="0" u="none" strike="noStrike" cap="none">
              <a:solidFill>
                <a:srgbClr val="38761D"/>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4"/>
          <p:cNvPicPr preferRelativeResize="0"/>
          <p:nvPr/>
        </p:nvPicPr>
        <p:blipFill rotWithShape="1">
          <a:blip r:embed="rId3">
            <a:alphaModFix/>
          </a:blip>
          <a:srcRect/>
          <a:stretch/>
        </p:blipFill>
        <p:spPr>
          <a:xfrm>
            <a:off x="5264400" y="1472177"/>
            <a:ext cx="3841349" cy="3326226"/>
          </a:xfrm>
          <a:prstGeom prst="rect">
            <a:avLst/>
          </a:prstGeom>
          <a:noFill/>
          <a:ln>
            <a:noFill/>
          </a:ln>
        </p:spPr>
      </p:pic>
      <p:sp>
        <p:nvSpPr>
          <p:cNvPr id="305" name="Google Shape;305;p4"/>
          <p:cNvSpPr txBox="1">
            <a:spLocks noGrp="1"/>
          </p:cNvSpPr>
          <p:nvPr>
            <p:ph type="sldNum" idx="12"/>
          </p:nvPr>
        </p:nvSpPr>
        <p:spPr>
          <a:xfrm>
            <a:off x="8158690" y="4828032"/>
            <a:ext cx="5250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4</a:t>
            </a:fld>
            <a:endParaRPr/>
          </a:p>
        </p:txBody>
      </p:sp>
      <p:sp>
        <p:nvSpPr>
          <p:cNvPr id="306" name="Google Shape;306;p4"/>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538C3F"/>
              </a:buClr>
              <a:buSzPts val="2000"/>
              <a:buFont typeface="Century Gothic"/>
              <a:buNone/>
            </a:pPr>
            <a:r>
              <a:rPr lang="en"/>
              <a:t>Sharma Vedula</a:t>
            </a:r>
            <a:endParaRPr/>
          </a:p>
        </p:txBody>
      </p:sp>
      <p:pic>
        <p:nvPicPr>
          <p:cNvPr id="307" name="Google Shape;307;p4"/>
          <p:cNvPicPr preferRelativeResize="0"/>
          <p:nvPr/>
        </p:nvPicPr>
        <p:blipFill rotWithShape="1">
          <a:blip r:embed="rId4">
            <a:alphaModFix/>
          </a:blip>
          <a:srcRect/>
          <a:stretch/>
        </p:blipFill>
        <p:spPr>
          <a:xfrm>
            <a:off x="3338850" y="3887413"/>
            <a:ext cx="884850" cy="717030"/>
          </a:xfrm>
          <a:prstGeom prst="rect">
            <a:avLst/>
          </a:prstGeom>
          <a:noFill/>
          <a:ln>
            <a:noFill/>
          </a:ln>
        </p:spPr>
      </p:pic>
      <p:pic>
        <p:nvPicPr>
          <p:cNvPr id="308" name="Google Shape;308;p4"/>
          <p:cNvPicPr preferRelativeResize="0"/>
          <p:nvPr/>
        </p:nvPicPr>
        <p:blipFill rotWithShape="1">
          <a:blip r:embed="rId5">
            <a:alphaModFix/>
          </a:blip>
          <a:srcRect/>
          <a:stretch/>
        </p:blipFill>
        <p:spPr>
          <a:xfrm>
            <a:off x="1362312" y="3026787"/>
            <a:ext cx="1068936" cy="516850"/>
          </a:xfrm>
          <a:prstGeom prst="rect">
            <a:avLst/>
          </a:prstGeom>
          <a:noFill/>
          <a:ln>
            <a:noFill/>
          </a:ln>
        </p:spPr>
      </p:pic>
      <p:pic>
        <p:nvPicPr>
          <p:cNvPr id="309" name="Google Shape;309;p4"/>
          <p:cNvPicPr preferRelativeResize="0"/>
          <p:nvPr/>
        </p:nvPicPr>
        <p:blipFill rotWithShape="1">
          <a:blip r:embed="rId6">
            <a:alphaModFix/>
          </a:blip>
          <a:srcRect/>
          <a:stretch/>
        </p:blipFill>
        <p:spPr>
          <a:xfrm>
            <a:off x="2202650" y="3859810"/>
            <a:ext cx="772200" cy="772200"/>
          </a:xfrm>
          <a:prstGeom prst="rect">
            <a:avLst/>
          </a:prstGeom>
          <a:noFill/>
          <a:ln>
            <a:noFill/>
          </a:ln>
        </p:spPr>
      </p:pic>
      <p:sp>
        <p:nvSpPr>
          <p:cNvPr id="310" name="Google Shape;310;p4"/>
          <p:cNvSpPr txBox="1"/>
          <p:nvPr/>
        </p:nvSpPr>
        <p:spPr>
          <a:xfrm>
            <a:off x="361075" y="422750"/>
            <a:ext cx="7059000" cy="41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Century Gothic"/>
                <a:ea typeface="Century Gothic"/>
                <a:cs typeface="Century Gothic"/>
                <a:sym typeface="Century Gothic"/>
              </a:rPr>
              <a:t>Sr. Principal, Enterprise Architect - Daugherty Business Solutions</a:t>
            </a:r>
            <a:endParaRPr sz="1800" b="0" i="0" u="none" strike="noStrike" cap="none">
              <a:solidFill>
                <a:srgbClr val="000000"/>
              </a:solidFill>
              <a:latin typeface="Century Gothic"/>
              <a:ea typeface="Century Gothic"/>
              <a:cs typeface="Century Gothic"/>
              <a:sym typeface="Century Gothic"/>
            </a:endParaRPr>
          </a:p>
        </p:txBody>
      </p:sp>
      <p:pic>
        <p:nvPicPr>
          <p:cNvPr id="311" name="Google Shape;311;p4"/>
          <p:cNvPicPr preferRelativeResize="0"/>
          <p:nvPr/>
        </p:nvPicPr>
        <p:blipFill rotWithShape="1">
          <a:blip r:embed="rId7">
            <a:alphaModFix/>
          </a:blip>
          <a:srcRect/>
          <a:stretch/>
        </p:blipFill>
        <p:spPr>
          <a:xfrm>
            <a:off x="2132125" y="1272025"/>
            <a:ext cx="1466700" cy="813325"/>
          </a:xfrm>
          <a:prstGeom prst="rect">
            <a:avLst/>
          </a:prstGeom>
          <a:noFill/>
          <a:ln>
            <a:noFill/>
          </a:ln>
        </p:spPr>
      </p:pic>
      <p:pic>
        <p:nvPicPr>
          <p:cNvPr id="312" name="Google Shape;312;p4"/>
          <p:cNvPicPr preferRelativeResize="0"/>
          <p:nvPr/>
        </p:nvPicPr>
        <p:blipFill rotWithShape="1">
          <a:blip r:embed="rId8">
            <a:alphaModFix/>
          </a:blip>
          <a:srcRect/>
          <a:stretch/>
        </p:blipFill>
        <p:spPr>
          <a:xfrm>
            <a:off x="2713985" y="2343878"/>
            <a:ext cx="884850" cy="884850"/>
          </a:xfrm>
          <a:prstGeom prst="rect">
            <a:avLst/>
          </a:prstGeom>
          <a:noFill/>
          <a:ln>
            <a:noFill/>
          </a:ln>
        </p:spPr>
      </p:pic>
      <p:pic>
        <p:nvPicPr>
          <p:cNvPr id="313" name="Google Shape;313;p4"/>
          <p:cNvPicPr preferRelativeResize="0"/>
          <p:nvPr/>
        </p:nvPicPr>
        <p:blipFill rotWithShape="1">
          <a:blip r:embed="rId9">
            <a:alphaModFix/>
          </a:blip>
          <a:srcRect/>
          <a:stretch/>
        </p:blipFill>
        <p:spPr>
          <a:xfrm>
            <a:off x="251800" y="3790750"/>
            <a:ext cx="1807799" cy="1017389"/>
          </a:xfrm>
          <a:prstGeom prst="rect">
            <a:avLst/>
          </a:prstGeom>
          <a:noFill/>
          <a:ln>
            <a:noFill/>
          </a:ln>
        </p:spPr>
      </p:pic>
      <p:pic>
        <p:nvPicPr>
          <p:cNvPr id="314" name="Google Shape;314;p4"/>
          <p:cNvPicPr preferRelativeResize="0"/>
          <p:nvPr/>
        </p:nvPicPr>
        <p:blipFill rotWithShape="1">
          <a:blip r:embed="rId10">
            <a:alphaModFix/>
          </a:blip>
          <a:srcRect/>
          <a:stretch/>
        </p:blipFill>
        <p:spPr>
          <a:xfrm>
            <a:off x="5159363" y="1975996"/>
            <a:ext cx="884850" cy="520500"/>
          </a:xfrm>
          <a:prstGeom prst="rect">
            <a:avLst/>
          </a:prstGeom>
          <a:noFill/>
          <a:ln>
            <a:noFill/>
          </a:ln>
        </p:spPr>
      </p:pic>
      <p:pic>
        <p:nvPicPr>
          <p:cNvPr id="315" name="Google Shape;315;p4"/>
          <p:cNvPicPr preferRelativeResize="0"/>
          <p:nvPr/>
        </p:nvPicPr>
        <p:blipFill rotWithShape="1">
          <a:blip r:embed="rId11">
            <a:alphaModFix/>
          </a:blip>
          <a:srcRect/>
          <a:stretch/>
        </p:blipFill>
        <p:spPr>
          <a:xfrm>
            <a:off x="3881563" y="2288750"/>
            <a:ext cx="995075" cy="995075"/>
          </a:xfrm>
          <a:prstGeom prst="rect">
            <a:avLst/>
          </a:prstGeom>
          <a:noFill/>
          <a:ln>
            <a:noFill/>
          </a:ln>
        </p:spPr>
      </p:pic>
      <p:pic>
        <p:nvPicPr>
          <p:cNvPr id="316" name="Google Shape;316;p4"/>
          <p:cNvPicPr preferRelativeResize="0"/>
          <p:nvPr/>
        </p:nvPicPr>
        <p:blipFill rotWithShape="1">
          <a:blip r:embed="rId12">
            <a:alphaModFix/>
          </a:blip>
          <a:srcRect/>
          <a:stretch/>
        </p:blipFill>
        <p:spPr>
          <a:xfrm>
            <a:off x="5009125" y="2637797"/>
            <a:ext cx="995076" cy="891772"/>
          </a:xfrm>
          <a:prstGeom prst="rect">
            <a:avLst/>
          </a:prstGeom>
          <a:noFill/>
          <a:ln>
            <a:noFill/>
          </a:ln>
        </p:spPr>
      </p:pic>
      <p:pic>
        <p:nvPicPr>
          <p:cNvPr id="317" name="Google Shape;317;p4"/>
          <p:cNvPicPr preferRelativeResize="0"/>
          <p:nvPr/>
        </p:nvPicPr>
        <p:blipFill rotWithShape="1">
          <a:blip r:embed="rId13">
            <a:alphaModFix/>
          </a:blip>
          <a:srcRect/>
          <a:stretch/>
        </p:blipFill>
        <p:spPr>
          <a:xfrm>
            <a:off x="3595363" y="943251"/>
            <a:ext cx="1133825" cy="1133825"/>
          </a:xfrm>
          <a:prstGeom prst="rect">
            <a:avLst/>
          </a:prstGeom>
          <a:noFill/>
          <a:ln>
            <a:noFill/>
          </a:ln>
        </p:spPr>
      </p:pic>
      <p:pic>
        <p:nvPicPr>
          <p:cNvPr id="318" name="Google Shape;318;p4"/>
          <p:cNvPicPr preferRelativeResize="0"/>
          <p:nvPr/>
        </p:nvPicPr>
        <p:blipFill rotWithShape="1">
          <a:blip r:embed="rId14">
            <a:alphaModFix/>
          </a:blip>
          <a:srcRect/>
          <a:stretch/>
        </p:blipFill>
        <p:spPr>
          <a:xfrm>
            <a:off x="5009113" y="943242"/>
            <a:ext cx="1617550" cy="891450"/>
          </a:xfrm>
          <a:prstGeom prst="rect">
            <a:avLst/>
          </a:prstGeom>
          <a:noFill/>
          <a:ln>
            <a:noFill/>
          </a:ln>
        </p:spPr>
      </p:pic>
      <p:pic>
        <p:nvPicPr>
          <p:cNvPr id="319" name="Google Shape;319;p4"/>
          <p:cNvPicPr preferRelativeResize="0"/>
          <p:nvPr/>
        </p:nvPicPr>
        <p:blipFill rotWithShape="1">
          <a:blip r:embed="rId15">
            <a:alphaModFix/>
          </a:blip>
          <a:srcRect/>
          <a:stretch/>
        </p:blipFill>
        <p:spPr>
          <a:xfrm>
            <a:off x="4465163" y="3802594"/>
            <a:ext cx="995075" cy="995075"/>
          </a:xfrm>
          <a:prstGeom prst="rect">
            <a:avLst/>
          </a:prstGeom>
          <a:noFill/>
          <a:ln>
            <a:noFill/>
          </a:ln>
        </p:spPr>
      </p:pic>
      <p:pic>
        <p:nvPicPr>
          <p:cNvPr id="320" name="Google Shape;320;p4"/>
          <p:cNvPicPr preferRelativeResize="0"/>
          <p:nvPr/>
        </p:nvPicPr>
        <p:blipFill rotWithShape="1">
          <a:blip r:embed="rId16">
            <a:alphaModFix/>
          </a:blip>
          <a:srcRect/>
          <a:stretch/>
        </p:blipFill>
        <p:spPr>
          <a:xfrm>
            <a:off x="192900" y="2915163"/>
            <a:ext cx="995075" cy="628470"/>
          </a:xfrm>
          <a:prstGeom prst="rect">
            <a:avLst/>
          </a:prstGeom>
          <a:noFill/>
          <a:ln>
            <a:noFill/>
          </a:ln>
        </p:spPr>
      </p:pic>
      <p:pic>
        <p:nvPicPr>
          <p:cNvPr id="321" name="Google Shape;321;p4"/>
          <p:cNvPicPr preferRelativeResize="0"/>
          <p:nvPr/>
        </p:nvPicPr>
        <p:blipFill rotWithShape="1">
          <a:blip r:embed="rId17">
            <a:alphaModFix/>
          </a:blip>
          <a:srcRect/>
          <a:stretch/>
        </p:blipFill>
        <p:spPr>
          <a:xfrm>
            <a:off x="192900" y="971850"/>
            <a:ext cx="1807800" cy="18078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40"/>
          <p:cNvSpPr txBox="1">
            <a:spLocks noGrp="1"/>
          </p:cNvSpPr>
          <p:nvPr>
            <p:ph type="body" idx="1"/>
          </p:nvPr>
        </p:nvSpPr>
        <p:spPr>
          <a:xfrm>
            <a:off x="446075" y="1374200"/>
            <a:ext cx="4011600" cy="1197600"/>
          </a:xfrm>
          <a:prstGeom prst="rect">
            <a:avLst/>
          </a:prstGeom>
          <a:noFill/>
          <a:ln>
            <a:noFill/>
          </a:ln>
        </p:spPr>
        <p:txBody>
          <a:bodyPr spcFirstLastPara="1" wrap="square" lIns="0" tIns="45700" rIns="0" bIns="45700" anchor="t" anchorCtr="0">
            <a:noAutofit/>
          </a:bodyPr>
          <a:lstStyle/>
          <a:p>
            <a:pPr marL="0" lvl="0" indent="0" algn="l" rtl="0">
              <a:lnSpc>
                <a:spcPct val="100000"/>
              </a:lnSpc>
              <a:spcBef>
                <a:spcPts val="0"/>
              </a:spcBef>
              <a:spcAft>
                <a:spcPts val="0"/>
              </a:spcAft>
              <a:buClr>
                <a:srgbClr val="181818"/>
              </a:buClr>
              <a:buSzPts val="2800"/>
              <a:buNone/>
            </a:pPr>
            <a:r>
              <a:rPr lang="en" sz="2800" b="1">
                <a:solidFill>
                  <a:srgbClr val="38761D"/>
                </a:solidFill>
                <a:latin typeface="Arial"/>
                <a:ea typeface="Arial"/>
                <a:cs typeface="Arial"/>
                <a:sym typeface="Arial"/>
              </a:rPr>
              <a:t>Ubiquitous</a:t>
            </a:r>
            <a:endParaRPr>
              <a:solidFill>
                <a:srgbClr val="38761D"/>
              </a:solidFill>
              <a:latin typeface="Arial"/>
              <a:ea typeface="Arial"/>
              <a:cs typeface="Arial"/>
              <a:sym typeface="Arial"/>
            </a:endParaRPr>
          </a:p>
          <a:p>
            <a:pPr marL="0" lvl="0" indent="0" algn="l" rtl="0">
              <a:lnSpc>
                <a:spcPct val="100000"/>
              </a:lnSpc>
              <a:spcBef>
                <a:spcPts val="560"/>
              </a:spcBef>
              <a:spcAft>
                <a:spcPts val="0"/>
              </a:spcAft>
              <a:buClr>
                <a:srgbClr val="181818"/>
              </a:buClr>
              <a:buSzPts val="2800"/>
              <a:buNone/>
            </a:pPr>
            <a:r>
              <a:rPr lang="en" sz="2800">
                <a:latin typeface="Arial"/>
                <a:ea typeface="Arial"/>
                <a:cs typeface="Arial"/>
                <a:sym typeface="Arial"/>
              </a:rPr>
              <a:t>	</a:t>
            </a:r>
            <a:r>
              <a:rPr lang="en" sz="2800" i="1">
                <a:latin typeface="Arial"/>
                <a:ea typeface="Arial"/>
                <a:cs typeface="Arial"/>
                <a:sym typeface="Arial"/>
              </a:rPr>
              <a:t>adjective</a:t>
            </a:r>
            <a:endParaRPr>
              <a:latin typeface="Arial"/>
              <a:ea typeface="Arial"/>
              <a:cs typeface="Arial"/>
              <a:sym typeface="Arial"/>
            </a:endParaRPr>
          </a:p>
          <a:p>
            <a:pPr marL="0" lvl="0" indent="0" algn="l" rtl="0">
              <a:lnSpc>
                <a:spcPct val="100000"/>
              </a:lnSpc>
              <a:spcBef>
                <a:spcPts val="560"/>
              </a:spcBef>
              <a:spcAft>
                <a:spcPts val="0"/>
              </a:spcAft>
              <a:buClr>
                <a:srgbClr val="181818"/>
              </a:buClr>
              <a:buSzPts val="2800"/>
              <a:buNone/>
            </a:pPr>
            <a:endParaRPr sz="2800" i="1"/>
          </a:p>
          <a:p>
            <a:pPr marL="0" lvl="0" indent="0" algn="l" rtl="0">
              <a:lnSpc>
                <a:spcPct val="100000"/>
              </a:lnSpc>
              <a:spcBef>
                <a:spcPts val="560"/>
              </a:spcBef>
              <a:spcAft>
                <a:spcPts val="0"/>
              </a:spcAft>
              <a:buClr>
                <a:srgbClr val="181818"/>
              </a:buClr>
              <a:buSzPts val="2800"/>
              <a:buNone/>
            </a:pPr>
            <a:r>
              <a:rPr lang="en" sz="2800" i="1">
                <a:latin typeface="Arial"/>
                <a:ea typeface="Arial"/>
                <a:cs typeface="Arial"/>
                <a:sym typeface="Arial"/>
              </a:rPr>
              <a:t>“Present, appearing, or found everywhere.”</a:t>
            </a:r>
            <a:endParaRPr sz="2800" i="1">
              <a:latin typeface="Arial"/>
              <a:ea typeface="Arial"/>
              <a:cs typeface="Arial"/>
              <a:sym typeface="Arial"/>
            </a:endParaRPr>
          </a:p>
        </p:txBody>
      </p:sp>
      <p:sp>
        <p:nvSpPr>
          <p:cNvPr id="662" name="Google Shape;662;p40"/>
          <p:cNvSpPr txBox="1">
            <a:spLocks noGrp="1"/>
          </p:cNvSpPr>
          <p:nvPr>
            <p:ph type="sldNum" idx="12"/>
          </p:nvPr>
        </p:nvSpPr>
        <p:spPr>
          <a:xfrm>
            <a:off x="8158690" y="4828032"/>
            <a:ext cx="5250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40</a:t>
            </a:fld>
            <a:endParaRPr/>
          </a:p>
        </p:txBody>
      </p:sp>
      <p:pic>
        <p:nvPicPr>
          <p:cNvPr id="663" name="Google Shape;663;p40"/>
          <p:cNvPicPr preferRelativeResize="0"/>
          <p:nvPr/>
        </p:nvPicPr>
        <p:blipFill rotWithShape="1">
          <a:blip r:embed="rId3">
            <a:alphaModFix/>
          </a:blip>
          <a:srcRect/>
          <a:stretch/>
        </p:blipFill>
        <p:spPr>
          <a:xfrm>
            <a:off x="4572000" y="597000"/>
            <a:ext cx="3690075" cy="36900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pic>
        <p:nvPicPr>
          <p:cNvPr id="668" name="Google Shape;668;p41"/>
          <p:cNvPicPr preferRelativeResize="0">
            <a:picLocks noGrp="1"/>
          </p:cNvPicPr>
          <p:nvPr>
            <p:ph type="body" idx="1"/>
          </p:nvPr>
        </p:nvPicPr>
        <p:blipFill rotWithShape="1">
          <a:blip r:embed="rId3">
            <a:alphaModFix/>
          </a:blip>
          <a:srcRect/>
          <a:stretch/>
        </p:blipFill>
        <p:spPr>
          <a:xfrm>
            <a:off x="459486" y="486081"/>
            <a:ext cx="8224200" cy="4110600"/>
          </a:xfrm>
          <a:prstGeom prst="rect">
            <a:avLst/>
          </a:prstGeom>
          <a:noFill/>
          <a:ln>
            <a:noFill/>
          </a:ln>
        </p:spPr>
      </p:pic>
      <p:sp>
        <p:nvSpPr>
          <p:cNvPr id="669" name="Google Shape;669;p41"/>
          <p:cNvSpPr txBox="1">
            <a:spLocks noGrp="1"/>
          </p:cNvSpPr>
          <p:nvPr>
            <p:ph type="sldNum" idx="12"/>
          </p:nvPr>
        </p:nvSpPr>
        <p:spPr>
          <a:xfrm>
            <a:off x="8158690" y="4828032"/>
            <a:ext cx="5250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41</a:t>
            </a:fld>
            <a:endParaRPr/>
          </a:p>
        </p:txBody>
      </p:sp>
      <p:sp>
        <p:nvSpPr>
          <p:cNvPr id="670" name="Google Shape;670;p41"/>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538C3F"/>
              </a:buClr>
              <a:buSzPts val="2000"/>
              <a:buFont typeface="Century Gothic"/>
              <a:buNone/>
            </a:pPr>
            <a:r>
              <a:rPr lang="en"/>
              <a:t>Inconsistent Language</a:t>
            </a:r>
            <a:endParaRPr/>
          </a:p>
        </p:txBody>
      </p:sp>
      <p:sp>
        <p:nvSpPr>
          <p:cNvPr id="671" name="Google Shape;671;p41"/>
          <p:cNvSpPr/>
          <p:nvPr/>
        </p:nvSpPr>
        <p:spPr>
          <a:xfrm>
            <a:off x="1889760" y="711926"/>
            <a:ext cx="2142300" cy="516000"/>
          </a:xfrm>
          <a:prstGeom prst="wedgeRectCallout">
            <a:avLst>
              <a:gd name="adj1" fmla="val -34248"/>
              <a:gd name="adj2" fmla="val 90348"/>
            </a:avLst>
          </a:prstGeom>
          <a:gradFill>
            <a:gsLst>
              <a:gs pos="0">
                <a:srgbClr val="4D9633"/>
              </a:gs>
              <a:gs pos="100000">
                <a:srgbClr val="B3E4A8"/>
              </a:gs>
            </a:gsLst>
            <a:lin ang="16200038" scaled="0"/>
          </a:gradFill>
          <a:ln w="9525" cap="flat" cmpd="sng">
            <a:solidFill>
              <a:srgbClr val="50883B"/>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Georgia"/>
                <a:ea typeface="Georgia"/>
                <a:cs typeface="Georgia"/>
                <a:sym typeface="Georgia"/>
              </a:rPr>
              <a:t>Examination</a:t>
            </a:r>
            <a:endParaRPr sz="1800" b="0" i="0" u="none" strike="noStrike" cap="none">
              <a:solidFill>
                <a:schemeClr val="dk1"/>
              </a:solidFill>
              <a:latin typeface="Georgia"/>
              <a:ea typeface="Georgia"/>
              <a:cs typeface="Georgia"/>
              <a:sym typeface="Georgia"/>
            </a:endParaRPr>
          </a:p>
        </p:txBody>
      </p:sp>
      <p:sp>
        <p:nvSpPr>
          <p:cNvPr id="672" name="Google Shape;672;p41"/>
          <p:cNvSpPr/>
          <p:nvPr/>
        </p:nvSpPr>
        <p:spPr>
          <a:xfrm>
            <a:off x="2360023" y="2259875"/>
            <a:ext cx="1532700" cy="346200"/>
          </a:xfrm>
          <a:prstGeom prst="wedgeRectCallout">
            <a:avLst>
              <a:gd name="adj1" fmla="val -70333"/>
              <a:gd name="adj2" fmla="val -15548"/>
            </a:avLst>
          </a:prstGeom>
          <a:gradFill>
            <a:gsLst>
              <a:gs pos="0">
                <a:srgbClr val="4D9633"/>
              </a:gs>
              <a:gs pos="100000">
                <a:srgbClr val="B3E4A8"/>
              </a:gs>
            </a:gsLst>
            <a:lin ang="16200038" scaled="0"/>
          </a:gradFill>
          <a:ln w="9525" cap="flat" cmpd="sng">
            <a:solidFill>
              <a:srgbClr val="50883B"/>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Georgia"/>
                <a:ea typeface="Georgia"/>
                <a:cs typeface="Georgia"/>
                <a:sym typeface="Georgia"/>
              </a:rPr>
              <a:t>Pop Quiz</a:t>
            </a:r>
            <a:endParaRPr sz="1400" b="0" i="0" u="none" strike="noStrike" cap="none">
              <a:solidFill>
                <a:srgbClr val="000000"/>
              </a:solidFill>
              <a:latin typeface="Arial"/>
              <a:ea typeface="Arial"/>
              <a:cs typeface="Arial"/>
              <a:sym typeface="Arial"/>
            </a:endParaRPr>
          </a:p>
        </p:txBody>
      </p:sp>
      <p:sp>
        <p:nvSpPr>
          <p:cNvPr id="673" name="Google Shape;673;p41"/>
          <p:cNvSpPr/>
          <p:nvPr/>
        </p:nvSpPr>
        <p:spPr>
          <a:xfrm>
            <a:off x="4554584" y="646612"/>
            <a:ext cx="1184400" cy="417900"/>
          </a:xfrm>
          <a:prstGeom prst="wedgeRectCallout">
            <a:avLst>
              <a:gd name="adj1" fmla="val -2291"/>
              <a:gd name="adj2" fmla="val 126563"/>
            </a:avLst>
          </a:prstGeom>
          <a:gradFill>
            <a:gsLst>
              <a:gs pos="0">
                <a:srgbClr val="4D9633"/>
              </a:gs>
              <a:gs pos="100000">
                <a:srgbClr val="B3E4A8"/>
              </a:gs>
            </a:gsLst>
            <a:lin ang="16200038" scaled="0"/>
          </a:gradFill>
          <a:ln w="9525" cap="flat" cmpd="sng">
            <a:solidFill>
              <a:srgbClr val="50883B"/>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Georgia"/>
                <a:ea typeface="Georgia"/>
                <a:cs typeface="Georgia"/>
                <a:sym typeface="Georgia"/>
              </a:rPr>
              <a:t>Test</a:t>
            </a:r>
            <a:endParaRPr sz="1800" b="0" i="0" u="none" strike="noStrike" cap="none">
              <a:solidFill>
                <a:schemeClr val="dk1"/>
              </a:solidFill>
              <a:latin typeface="Georgia"/>
              <a:ea typeface="Georgia"/>
              <a:cs typeface="Georgia"/>
              <a:sym typeface="Georgia"/>
            </a:endParaRPr>
          </a:p>
        </p:txBody>
      </p:sp>
      <p:sp>
        <p:nvSpPr>
          <p:cNvPr id="674" name="Google Shape;674;p41"/>
          <p:cNvSpPr/>
          <p:nvPr/>
        </p:nvSpPr>
        <p:spPr>
          <a:xfrm>
            <a:off x="4937760" y="3037114"/>
            <a:ext cx="1576200" cy="587700"/>
          </a:xfrm>
          <a:prstGeom prst="wedgeRectCallout">
            <a:avLst>
              <a:gd name="adj1" fmla="val 46571"/>
              <a:gd name="adj2" fmla="val -108612"/>
            </a:avLst>
          </a:prstGeom>
          <a:gradFill>
            <a:gsLst>
              <a:gs pos="0">
                <a:srgbClr val="4D9633"/>
              </a:gs>
              <a:gs pos="100000">
                <a:srgbClr val="B3E4A8"/>
              </a:gs>
            </a:gsLst>
            <a:lin ang="16200038" scaled="0"/>
          </a:gradFill>
          <a:ln w="9525" cap="flat" cmpd="sng">
            <a:solidFill>
              <a:srgbClr val="50883B"/>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Georgia"/>
                <a:ea typeface="Georgia"/>
                <a:cs typeface="Georgia"/>
                <a:sym typeface="Georgia"/>
              </a:rPr>
              <a:t>Assessment</a:t>
            </a:r>
            <a:endParaRPr sz="1800" b="0" i="0" u="none" strike="noStrike" cap="none">
              <a:solidFill>
                <a:schemeClr val="dk1"/>
              </a:solidFill>
              <a:latin typeface="Georgia"/>
              <a:ea typeface="Georgia"/>
              <a:cs typeface="Georgia"/>
              <a:sym typeface="Georgia"/>
            </a:endParaRPr>
          </a:p>
        </p:txBody>
      </p:sp>
      <p:sp>
        <p:nvSpPr>
          <p:cNvPr id="675" name="Google Shape;675;p41"/>
          <p:cNvSpPr/>
          <p:nvPr/>
        </p:nvSpPr>
        <p:spPr>
          <a:xfrm>
            <a:off x="6261465" y="511992"/>
            <a:ext cx="2351400" cy="343500"/>
          </a:xfrm>
          <a:prstGeom prst="wedgeRectCallout">
            <a:avLst>
              <a:gd name="adj1" fmla="val -3425"/>
              <a:gd name="adj2" fmla="val 146132"/>
            </a:avLst>
          </a:prstGeom>
          <a:gradFill>
            <a:gsLst>
              <a:gs pos="0">
                <a:srgbClr val="4D9633"/>
              </a:gs>
              <a:gs pos="100000">
                <a:srgbClr val="B3E4A8"/>
              </a:gs>
            </a:gsLst>
            <a:lin ang="16200038" scaled="0"/>
          </a:gradFill>
          <a:ln w="9525" cap="flat" cmpd="sng">
            <a:solidFill>
              <a:srgbClr val="50883B"/>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Georgia"/>
                <a:ea typeface="Georgia"/>
                <a:cs typeface="Georgia"/>
                <a:sym typeface="Georgia"/>
              </a:rPr>
              <a:t>Evaluation</a:t>
            </a:r>
            <a:endParaRPr sz="1800" b="0" i="0" u="none" strike="noStrike" cap="none">
              <a:solidFill>
                <a:schemeClr val="dk1"/>
              </a:solidFill>
              <a:latin typeface="Georgia"/>
              <a:ea typeface="Georgia"/>
              <a:cs typeface="Georgia"/>
              <a:sym typeface="Georgi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pic>
        <p:nvPicPr>
          <p:cNvPr id="680" name="Google Shape;680;p42"/>
          <p:cNvPicPr preferRelativeResize="0">
            <a:picLocks noGrp="1"/>
          </p:cNvPicPr>
          <p:nvPr>
            <p:ph type="body" idx="1"/>
          </p:nvPr>
        </p:nvPicPr>
        <p:blipFill rotWithShape="1">
          <a:blip r:embed="rId3">
            <a:alphaModFix/>
          </a:blip>
          <a:srcRect/>
          <a:stretch/>
        </p:blipFill>
        <p:spPr>
          <a:xfrm>
            <a:off x="459486" y="486081"/>
            <a:ext cx="8224200" cy="4110600"/>
          </a:xfrm>
          <a:prstGeom prst="rect">
            <a:avLst/>
          </a:prstGeom>
          <a:noFill/>
          <a:ln>
            <a:noFill/>
          </a:ln>
        </p:spPr>
      </p:pic>
      <p:sp>
        <p:nvSpPr>
          <p:cNvPr id="681" name="Google Shape;681;p42"/>
          <p:cNvSpPr txBox="1">
            <a:spLocks noGrp="1"/>
          </p:cNvSpPr>
          <p:nvPr>
            <p:ph type="sldNum" idx="12"/>
          </p:nvPr>
        </p:nvSpPr>
        <p:spPr>
          <a:xfrm>
            <a:off x="8158690" y="4828032"/>
            <a:ext cx="5250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42</a:t>
            </a:fld>
            <a:endParaRPr/>
          </a:p>
        </p:txBody>
      </p:sp>
      <p:sp>
        <p:nvSpPr>
          <p:cNvPr id="682" name="Google Shape;682;p42"/>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538C3F"/>
              </a:buClr>
              <a:buSzPts val="2000"/>
              <a:buFont typeface="Century Gothic"/>
              <a:buNone/>
            </a:pPr>
            <a:r>
              <a:rPr lang="en"/>
              <a:t>Common Terms</a:t>
            </a:r>
            <a:endParaRPr/>
          </a:p>
        </p:txBody>
      </p:sp>
      <p:sp>
        <p:nvSpPr>
          <p:cNvPr id="683" name="Google Shape;683;p42"/>
          <p:cNvSpPr/>
          <p:nvPr/>
        </p:nvSpPr>
        <p:spPr>
          <a:xfrm>
            <a:off x="1889760" y="711926"/>
            <a:ext cx="2142300" cy="516000"/>
          </a:xfrm>
          <a:prstGeom prst="wedgeRectCallout">
            <a:avLst>
              <a:gd name="adj1" fmla="val -34248"/>
              <a:gd name="adj2" fmla="val 90348"/>
            </a:avLst>
          </a:prstGeom>
          <a:gradFill>
            <a:gsLst>
              <a:gs pos="0">
                <a:srgbClr val="4D9633"/>
              </a:gs>
              <a:gs pos="100000">
                <a:srgbClr val="B3E4A8"/>
              </a:gs>
            </a:gsLst>
            <a:lin ang="16200038" scaled="0"/>
          </a:gradFill>
          <a:ln w="9525" cap="flat" cmpd="sng">
            <a:solidFill>
              <a:srgbClr val="50883B"/>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Georgia"/>
                <a:ea typeface="Georgia"/>
                <a:cs typeface="Georgia"/>
                <a:sym typeface="Georgia"/>
              </a:rPr>
              <a:t>Test</a:t>
            </a:r>
            <a:endParaRPr sz="1800" b="0" i="0" u="none" strike="noStrike" cap="none">
              <a:solidFill>
                <a:schemeClr val="dk1"/>
              </a:solidFill>
              <a:latin typeface="Georgia"/>
              <a:ea typeface="Georgia"/>
              <a:cs typeface="Georgia"/>
              <a:sym typeface="Georgia"/>
            </a:endParaRPr>
          </a:p>
        </p:txBody>
      </p:sp>
      <p:sp>
        <p:nvSpPr>
          <p:cNvPr id="684" name="Google Shape;684;p42"/>
          <p:cNvSpPr/>
          <p:nvPr/>
        </p:nvSpPr>
        <p:spPr>
          <a:xfrm>
            <a:off x="2360023" y="2259875"/>
            <a:ext cx="1532700" cy="346200"/>
          </a:xfrm>
          <a:prstGeom prst="wedgeRectCallout">
            <a:avLst>
              <a:gd name="adj1" fmla="val -70333"/>
              <a:gd name="adj2" fmla="val -15548"/>
            </a:avLst>
          </a:prstGeom>
          <a:gradFill>
            <a:gsLst>
              <a:gs pos="0">
                <a:srgbClr val="4D9633"/>
              </a:gs>
              <a:gs pos="100000">
                <a:srgbClr val="B3E4A8"/>
              </a:gs>
            </a:gsLst>
            <a:lin ang="16200038" scaled="0"/>
          </a:gradFill>
          <a:ln w="9525" cap="flat" cmpd="sng">
            <a:solidFill>
              <a:srgbClr val="50883B"/>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Georgia"/>
                <a:ea typeface="Georgia"/>
                <a:cs typeface="Georgia"/>
                <a:sym typeface="Georgia"/>
              </a:rPr>
              <a:t>Test</a:t>
            </a:r>
            <a:endParaRPr sz="1400" b="0" i="0" u="none" strike="noStrike" cap="none">
              <a:solidFill>
                <a:srgbClr val="000000"/>
              </a:solidFill>
              <a:latin typeface="Arial"/>
              <a:ea typeface="Arial"/>
              <a:cs typeface="Arial"/>
              <a:sym typeface="Arial"/>
            </a:endParaRPr>
          </a:p>
        </p:txBody>
      </p:sp>
      <p:sp>
        <p:nvSpPr>
          <p:cNvPr id="685" name="Google Shape;685;p42"/>
          <p:cNvSpPr/>
          <p:nvPr/>
        </p:nvSpPr>
        <p:spPr>
          <a:xfrm>
            <a:off x="4554584" y="646612"/>
            <a:ext cx="1184400" cy="417900"/>
          </a:xfrm>
          <a:prstGeom prst="wedgeRectCallout">
            <a:avLst>
              <a:gd name="adj1" fmla="val -2291"/>
              <a:gd name="adj2" fmla="val 126563"/>
            </a:avLst>
          </a:prstGeom>
          <a:gradFill>
            <a:gsLst>
              <a:gs pos="0">
                <a:srgbClr val="4D9633"/>
              </a:gs>
              <a:gs pos="100000">
                <a:srgbClr val="B3E4A8"/>
              </a:gs>
            </a:gsLst>
            <a:lin ang="16200038" scaled="0"/>
          </a:gradFill>
          <a:ln w="9525" cap="flat" cmpd="sng">
            <a:solidFill>
              <a:srgbClr val="50883B"/>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Georgia"/>
                <a:ea typeface="Georgia"/>
                <a:cs typeface="Georgia"/>
                <a:sym typeface="Georgia"/>
              </a:rPr>
              <a:t>Test</a:t>
            </a:r>
            <a:endParaRPr sz="1800" b="0" i="0" u="none" strike="noStrike" cap="none">
              <a:solidFill>
                <a:schemeClr val="dk1"/>
              </a:solidFill>
              <a:latin typeface="Georgia"/>
              <a:ea typeface="Georgia"/>
              <a:cs typeface="Georgia"/>
              <a:sym typeface="Georgia"/>
            </a:endParaRPr>
          </a:p>
        </p:txBody>
      </p:sp>
      <p:sp>
        <p:nvSpPr>
          <p:cNvPr id="686" name="Google Shape;686;p42"/>
          <p:cNvSpPr/>
          <p:nvPr/>
        </p:nvSpPr>
        <p:spPr>
          <a:xfrm>
            <a:off x="4937760" y="3037114"/>
            <a:ext cx="1576200" cy="587700"/>
          </a:xfrm>
          <a:prstGeom prst="wedgeRectCallout">
            <a:avLst>
              <a:gd name="adj1" fmla="val 46571"/>
              <a:gd name="adj2" fmla="val -108612"/>
            </a:avLst>
          </a:prstGeom>
          <a:gradFill>
            <a:gsLst>
              <a:gs pos="0">
                <a:srgbClr val="4D9633"/>
              </a:gs>
              <a:gs pos="100000">
                <a:srgbClr val="B3E4A8"/>
              </a:gs>
            </a:gsLst>
            <a:lin ang="16200038" scaled="0"/>
          </a:gradFill>
          <a:ln w="9525" cap="flat" cmpd="sng">
            <a:solidFill>
              <a:srgbClr val="50883B"/>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Georgia"/>
                <a:ea typeface="Georgia"/>
                <a:cs typeface="Georgia"/>
                <a:sym typeface="Georgia"/>
              </a:rPr>
              <a:t>Test</a:t>
            </a:r>
            <a:endParaRPr sz="1800" b="0" i="0" u="none" strike="noStrike" cap="none">
              <a:solidFill>
                <a:schemeClr val="dk1"/>
              </a:solidFill>
              <a:latin typeface="Georgia"/>
              <a:ea typeface="Georgia"/>
              <a:cs typeface="Georgia"/>
              <a:sym typeface="Georgia"/>
            </a:endParaRPr>
          </a:p>
        </p:txBody>
      </p:sp>
      <p:sp>
        <p:nvSpPr>
          <p:cNvPr id="687" name="Google Shape;687;p42"/>
          <p:cNvSpPr/>
          <p:nvPr/>
        </p:nvSpPr>
        <p:spPr>
          <a:xfrm>
            <a:off x="6261465" y="511992"/>
            <a:ext cx="2351400" cy="343500"/>
          </a:xfrm>
          <a:prstGeom prst="wedgeRectCallout">
            <a:avLst>
              <a:gd name="adj1" fmla="val -3425"/>
              <a:gd name="adj2" fmla="val 146132"/>
            </a:avLst>
          </a:prstGeom>
          <a:gradFill>
            <a:gsLst>
              <a:gs pos="0">
                <a:srgbClr val="4D9633"/>
              </a:gs>
              <a:gs pos="100000">
                <a:srgbClr val="B3E4A8"/>
              </a:gs>
            </a:gsLst>
            <a:lin ang="16200038" scaled="0"/>
          </a:gradFill>
          <a:ln w="9525" cap="flat" cmpd="sng">
            <a:solidFill>
              <a:srgbClr val="50883B"/>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Georgia"/>
                <a:ea typeface="Georgia"/>
                <a:cs typeface="Georgia"/>
                <a:sym typeface="Georgia"/>
              </a:rPr>
              <a:t>Test</a:t>
            </a:r>
            <a:endParaRPr sz="1800" b="0" i="0" u="none" strike="noStrike" cap="none">
              <a:solidFill>
                <a:schemeClr val="dk1"/>
              </a:solidFill>
              <a:latin typeface="Georgia"/>
              <a:ea typeface="Georgia"/>
              <a:cs typeface="Georgia"/>
              <a:sym typeface="Georgi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pic>
        <p:nvPicPr>
          <p:cNvPr id="692" name="Google Shape;692;p43"/>
          <p:cNvPicPr preferRelativeResize="0">
            <a:picLocks noGrp="1"/>
          </p:cNvPicPr>
          <p:nvPr>
            <p:ph type="body" idx="1"/>
          </p:nvPr>
        </p:nvPicPr>
        <p:blipFill rotWithShape="1">
          <a:blip r:embed="rId3">
            <a:alphaModFix/>
          </a:blip>
          <a:srcRect/>
          <a:stretch/>
        </p:blipFill>
        <p:spPr>
          <a:xfrm>
            <a:off x="459486" y="486081"/>
            <a:ext cx="8224200" cy="4110600"/>
          </a:xfrm>
          <a:prstGeom prst="rect">
            <a:avLst/>
          </a:prstGeom>
          <a:noFill/>
          <a:ln>
            <a:noFill/>
          </a:ln>
        </p:spPr>
      </p:pic>
      <p:sp>
        <p:nvSpPr>
          <p:cNvPr id="693" name="Google Shape;693;p43"/>
          <p:cNvSpPr txBox="1">
            <a:spLocks noGrp="1"/>
          </p:cNvSpPr>
          <p:nvPr>
            <p:ph type="sldNum" idx="12"/>
          </p:nvPr>
        </p:nvSpPr>
        <p:spPr>
          <a:xfrm>
            <a:off x="8158690" y="4828032"/>
            <a:ext cx="5250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43</a:t>
            </a:fld>
            <a:endParaRPr/>
          </a:p>
        </p:txBody>
      </p:sp>
      <p:sp>
        <p:nvSpPr>
          <p:cNvPr id="694" name="Google Shape;694;p43"/>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538C3F"/>
              </a:buClr>
              <a:buSzPts val="2000"/>
              <a:buFont typeface="Century Gothic"/>
              <a:buNone/>
            </a:pPr>
            <a:r>
              <a:rPr lang="en"/>
              <a:t>Common terms aren’t enough</a:t>
            </a:r>
            <a:endParaRPr/>
          </a:p>
        </p:txBody>
      </p:sp>
      <p:sp>
        <p:nvSpPr>
          <p:cNvPr id="695" name="Google Shape;695;p43"/>
          <p:cNvSpPr/>
          <p:nvPr/>
        </p:nvSpPr>
        <p:spPr>
          <a:xfrm>
            <a:off x="2289325" y="549100"/>
            <a:ext cx="2142300" cy="1154400"/>
          </a:xfrm>
          <a:prstGeom prst="wedgeRectCallout">
            <a:avLst>
              <a:gd name="adj1" fmla="val -59858"/>
              <a:gd name="adj2" fmla="val 74022"/>
            </a:avLst>
          </a:prstGeom>
          <a:gradFill>
            <a:gsLst>
              <a:gs pos="0">
                <a:srgbClr val="4D9633"/>
              </a:gs>
              <a:gs pos="100000">
                <a:srgbClr val="B3E4A8"/>
              </a:gs>
            </a:gsLst>
            <a:lin ang="16200038" scaled="0"/>
          </a:gradFill>
          <a:ln w="9525" cap="flat" cmpd="sng">
            <a:solidFill>
              <a:srgbClr val="50883B"/>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Georgia"/>
                <a:ea typeface="Georgia"/>
                <a:cs typeface="Georgia"/>
                <a:sym typeface="Georgia"/>
              </a:rPr>
              <a:t>A </a:t>
            </a:r>
            <a:r>
              <a:rPr lang="en" sz="1800" b="1" i="0" u="none" strike="noStrike" cap="none">
                <a:solidFill>
                  <a:schemeClr val="dk1"/>
                </a:solidFill>
                <a:latin typeface="Georgia"/>
                <a:ea typeface="Georgia"/>
                <a:cs typeface="Georgia"/>
                <a:sym typeface="Georgia"/>
              </a:rPr>
              <a:t>Test</a:t>
            </a:r>
            <a:r>
              <a:rPr lang="en" sz="1800" b="0" i="0" u="none" strike="noStrike" cap="none">
                <a:solidFill>
                  <a:schemeClr val="dk1"/>
                </a:solidFill>
                <a:latin typeface="Georgia"/>
                <a:ea typeface="Georgia"/>
                <a:cs typeface="Georgia"/>
                <a:sym typeface="Georgia"/>
              </a:rPr>
              <a:t> is a list of questions that I can hand out to my class.</a:t>
            </a:r>
            <a:endParaRPr sz="1800" b="0" i="0" u="none" strike="noStrike" cap="none">
              <a:solidFill>
                <a:schemeClr val="dk1"/>
              </a:solidFill>
              <a:latin typeface="Georgia"/>
              <a:ea typeface="Georgia"/>
              <a:cs typeface="Georgia"/>
              <a:sym typeface="Georgia"/>
            </a:endParaRPr>
          </a:p>
        </p:txBody>
      </p:sp>
      <p:sp>
        <p:nvSpPr>
          <p:cNvPr id="696" name="Google Shape;696;p43"/>
          <p:cNvSpPr/>
          <p:nvPr/>
        </p:nvSpPr>
        <p:spPr>
          <a:xfrm>
            <a:off x="2360022" y="2259875"/>
            <a:ext cx="1872300" cy="1437000"/>
          </a:xfrm>
          <a:prstGeom prst="wedgeRectCallout">
            <a:avLst>
              <a:gd name="adj1" fmla="val -70333"/>
              <a:gd name="adj2" fmla="val -15548"/>
            </a:avLst>
          </a:prstGeom>
          <a:gradFill>
            <a:gsLst>
              <a:gs pos="0">
                <a:srgbClr val="4D9633"/>
              </a:gs>
              <a:gs pos="100000">
                <a:srgbClr val="B3E4A8"/>
              </a:gs>
            </a:gsLst>
            <a:lin ang="16200038" scaled="0"/>
          </a:gradFill>
          <a:ln w="9525" cap="flat" cmpd="sng">
            <a:solidFill>
              <a:srgbClr val="50883B"/>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Georgia"/>
                <a:ea typeface="Georgia"/>
                <a:cs typeface="Georgia"/>
                <a:sym typeface="Georgia"/>
              </a:rPr>
              <a:t>A </a:t>
            </a:r>
            <a:r>
              <a:rPr lang="en" sz="1800" b="1" i="0" u="none" strike="noStrike" cap="none">
                <a:solidFill>
                  <a:schemeClr val="dk1"/>
                </a:solidFill>
                <a:latin typeface="Georgia"/>
                <a:ea typeface="Georgia"/>
                <a:cs typeface="Georgia"/>
                <a:sym typeface="Georgia"/>
              </a:rPr>
              <a:t>Test</a:t>
            </a:r>
            <a:r>
              <a:rPr lang="en" sz="1800" b="0" i="0" u="none" strike="noStrike" cap="none">
                <a:solidFill>
                  <a:schemeClr val="dk1"/>
                </a:solidFill>
                <a:latin typeface="Georgia"/>
                <a:ea typeface="Georgia"/>
                <a:cs typeface="Georgia"/>
                <a:sym typeface="Georgia"/>
              </a:rPr>
              <a:t> is a scanned image that we have to process.</a:t>
            </a:r>
            <a:endParaRPr sz="1400" b="0" i="0" u="none" strike="noStrike" cap="none">
              <a:solidFill>
                <a:srgbClr val="000000"/>
              </a:solidFill>
              <a:latin typeface="Arial"/>
              <a:ea typeface="Arial"/>
              <a:cs typeface="Arial"/>
              <a:sym typeface="Arial"/>
            </a:endParaRPr>
          </a:p>
        </p:txBody>
      </p:sp>
      <p:sp>
        <p:nvSpPr>
          <p:cNvPr id="697" name="Google Shape;697;p43"/>
          <p:cNvSpPr/>
          <p:nvPr/>
        </p:nvSpPr>
        <p:spPr>
          <a:xfrm>
            <a:off x="4937750" y="3037127"/>
            <a:ext cx="2185800" cy="1154400"/>
          </a:xfrm>
          <a:prstGeom prst="wedgeRectCallout">
            <a:avLst>
              <a:gd name="adj1" fmla="val 46571"/>
              <a:gd name="adj2" fmla="val -108612"/>
            </a:avLst>
          </a:prstGeom>
          <a:gradFill>
            <a:gsLst>
              <a:gs pos="0">
                <a:srgbClr val="4D9633"/>
              </a:gs>
              <a:gs pos="100000">
                <a:srgbClr val="B3E4A8"/>
              </a:gs>
            </a:gsLst>
            <a:lin ang="16200038" scaled="0"/>
          </a:gradFill>
          <a:ln w="9525" cap="flat" cmpd="sng">
            <a:solidFill>
              <a:srgbClr val="50883B"/>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Georgia"/>
                <a:ea typeface="Georgia"/>
                <a:cs typeface="Georgia"/>
                <a:sym typeface="Georgia"/>
              </a:rPr>
              <a:t>A </a:t>
            </a:r>
            <a:r>
              <a:rPr lang="en" sz="1800" b="1" i="0" u="none" strike="noStrike" cap="none">
                <a:solidFill>
                  <a:schemeClr val="dk1"/>
                </a:solidFill>
                <a:latin typeface="Georgia"/>
                <a:ea typeface="Georgia"/>
                <a:cs typeface="Georgia"/>
                <a:sym typeface="Georgia"/>
              </a:rPr>
              <a:t>Test</a:t>
            </a:r>
            <a:r>
              <a:rPr lang="en" sz="1800" b="0" i="0" u="none" strike="noStrike" cap="none">
                <a:solidFill>
                  <a:schemeClr val="dk1"/>
                </a:solidFill>
                <a:latin typeface="Georgia"/>
                <a:ea typeface="Georgia"/>
                <a:cs typeface="Georgia"/>
                <a:sym typeface="Georgia"/>
              </a:rPr>
              <a:t> is a set of questions and answers that I have to grade.</a:t>
            </a:r>
            <a:endParaRPr sz="1800" b="0" i="0" u="none" strike="noStrike" cap="none">
              <a:solidFill>
                <a:schemeClr val="dk1"/>
              </a:solidFill>
              <a:latin typeface="Georgia"/>
              <a:ea typeface="Georgia"/>
              <a:cs typeface="Georgia"/>
              <a:sym typeface="Georgia"/>
            </a:endParaRPr>
          </a:p>
        </p:txBody>
      </p:sp>
      <p:sp>
        <p:nvSpPr>
          <p:cNvPr id="698" name="Google Shape;698;p43"/>
          <p:cNvSpPr/>
          <p:nvPr/>
        </p:nvSpPr>
        <p:spPr>
          <a:xfrm>
            <a:off x="4683274" y="225878"/>
            <a:ext cx="3762000" cy="572100"/>
          </a:xfrm>
          <a:prstGeom prst="wedgeRectCallout">
            <a:avLst>
              <a:gd name="adj1" fmla="val -30509"/>
              <a:gd name="adj2" fmla="val 111927"/>
            </a:avLst>
          </a:prstGeom>
          <a:gradFill>
            <a:gsLst>
              <a:gs pos="0">
                <a:srgbClr val="4D9633"/>
              </a:gs>
              <a:gs pos="100000">
                <a:srgbClr val="B3E4A8"/>
              </a:gs>
            </a:gsLst>
            <a:lin ang="16200038" scaled="0"/>
          </a:gradFill>
          <a:ln w="9525" cap="flat" cmpd="sng">
            <a:solidFill>
              <a:srgbClr val="50883B"/>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Georgia"/>
                <a:ea typeface="Georgia"/>
                <a:cs typeface="Georgia"/>
                <a:sym typeface="Georgia"/>
              </a:rPr>
              <a:t>A </a:t>
            </a:r>
            <a:r>
              <a:rPr lang="en" sz="1800" b="1" i="0" u="none" strike="noStrike" cap="none">
                <a:solidFill>
                  <a:schemeClr val="dk1"/>
                </a:solidFill>
                <a:latin typeface="Georgia"/>
                <a:ea typeface="Georgia"/>
                <a:cs typeface="Georgia"/>
                <a:sym typeface="Georgia"/>
              </a:rPr>
              <a:t>Test</a:t>
            </a:r>
            <a:r>
              <a:rPr lang="en" sz="1800" b="0" i="0" u="none" strike="noStrike" cap="none">
                <a:solidFill>
                  <a:schemeClr val="dk1"/>
                </a:solidFill>
                <a:latin typeface="Georgia"/>
                <a:ea typeface="Georgia"/>
                <a:cs typeface="Georgia"/>
                <a:sym typeface="Georgia"/>
              </a:rPr>
              <a:t> is a scored list of questions and answers.</a:t>
            </a:r>
            <a:endParaRPr sz="1800" b="0" i="0" u="none" strike="noStrike" cap="none">
              <a:solidFill>
                <a:schemeClr val="dk1"/>
              </a:solidFill>
              <a:latin typeface="Georgia"/>
              <a:ea typeface="Georgia"/>
              <a:cs typeface="Georgia"/>
              <a:sym typeface="Georgi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pic>
        <p:nvPicPr>
          <p:cNvPr id="703" name="Google Shape;703;p44"/>
          <p:cNvPicPr preferRelativeResize="0">
            <a:picLocks noGrp="1"/>
          </p:cNvPicPr>
          <p:nvPr>
            <p:ph type="body" idx="1"/>
          </p:nvPr>
        </p:nvPicPr>
        <p:blipFill rotWithShape="1">
          <a:blip r:embed="rId3">
            <a:alphaModFix/>
          </a:blip>
          <a:srcRect/>
          <a:stretch/>
        </p:blipFill>
        <p:spPr>
          <a:xfrm>
            <a:off x="459486" y="486081"/>
            <a:ext cx="8224200" cy="4110600"/>
          </a:xfrm>
          <a:prstGeom prst="rect">
            <a:avLst/>
          </a:prstGeom>
          <a:noFill/>
          <a:ln>
            <a:noFill/>
          </a:ln>
        </p:spPr>
      </p:pic>
      <p:sp>
        <p:nvSpPr>
          <p:cNvPr id="704" name="Google Shape;704;p44"/>
          <p:cNvSpPr txBox="1">
            <a:spLocks noGrp="1"/>
          </p:cNvSpPr>
          <p:nvPr>
            <p:ph type="sldNum" idx="12"/>
          </p:nvPr>
        </p:nvSpPr>
        <p:spPr>
          <a:xfrm>
            <a:off x="8158690" y="4828032"/>
            <a:ext cx="5250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44</a:t>
            </a:fld>
            <a:endParaRPr/>
          </a:p>
        </p:txBody>
      </p:sp>
      <p:sp>
        <p:nvSpPr>
          <p:cNvPr id="705" name="Google Shape;705;p44"/>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538C3F"/>
              </a:buClr>
              <a:buSzPts val="2000"/>
              <a:buFont typeface="Century Gothic"/>
              <a:buNone/>
            </a:pPr>
            <a:r>
              <a:rPr lang="en"/>
              <a:t>Terms need consistent meaning</a:t>
            </a:r>
            <a:endParaRPr/>
          </a:p>
        </p:txBody>
      </p:sp>
      <p:sp>
        <p:nvSpPr>
          <p:cNvPr id="706" name="Google Shape;706;p44"/>
          <p:cNvSpPr/>
          <p:nvPr/>
        </p:nvSpPr>
        <p:spPr>
          <a:xfrm>
            <a:off x="2315396" y="546718"/>
            <a:ext cx="2142300" cy="960000"/>
          </a:xfrm>
          <a:prstGeom prst="wedgeRectCallout">
            <a:avLst>
              <a:gd name="adj1" fmla="val -56603"/>
              <a:gd name="adj2" fmla="val 58803"/>
            </a:avLst>
          </a:prstGeom>
          <a:gradFill>
            <a:gsLst>
              <a:gs pos="0">
                <a:srgbClr val="4D9633"/>
              </a:gs>
              <a:gs pos="100000">
                <a:srgbClr val="B3E4A8"/>
              </a:gs>
            </a:gsLst>
            <a:lin ang="16200038" scaled="0"/>
          </a:gradFill>
          <a:ln w="9525" cap="flat" cmpd="sng">
            <a:solidFill>
              <a:srgbClr val="50883B"/>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Georgia"/>
                <a:ea typeface="Georgia"/>
                <a:cs typeface="Georgia"/>
                <a:sym typeface="Georgia"/>
              </a:rPr>
              <a:t>A </a:t>
            </a:r>
            <a:r>
              <a:rPr lang="en" sz="1800" b="1" i="0" u="none" strike="noStrike" cap="none">
                <a:solidFill>
                  <a:schemeClr val="dk1"/>
                </a:solidFill>
                <a:latin typeface="Georgia"/>
                <a:ea typeface="Georgia"/>
                <a:cs typeface="Georgia"/>
                <a:sym typeface="Georgia"/>
              </a:rPr>
              <a:t>Test</a:t>
            </a:r>
            <a:r>
              <a:rPr lang="en" sz="1800" b="0" i="0" u="none" strike="noStrike" cap="none">
                <a:solidFill>
                  <a:schemeClr val="dk1"/>
                </a:solidFill>
                <a:latin typeface="Georgia"/>
                <a:ea typeface="Georgia"/>
                <a:cs typeface="Georgia"/>
                <a:sym typeface="Georgia"/>
              </a:rPr>
              <a:t> is a scored list of questions and answers.</a:t>
            </a:r>
            <a:endParaRPr sz="1400" b="0" i="0" u="none" strike="noStrike" cap="none">
              <a:solidFill>
                <a:srgbClr val="000000"/>
              </a:solidFill>
              <a:latin typeface="Arial"/>
              <a:ea typeface="Arial"/>
              <a:cs typeface="Arial"/>
              <a:sym typeface="Arial"/>
            </a:endParaRPr>
          </a:p>
        </p:txBody>
      </p:sp>
      <p:sp>
        <p:nvSpPr>
          <p:cNvPr id="707" name="Google Shape;707;p44"/>
          <p:cNvSpPr/>
          <p:nvPr/>
        </p:nvSpPr>
        <p:spPr>
          <a:xfrm>
            <a:off x="2360022" y="2259875"/>
            <a:ext cx="1872300" cy="1437000"/>
          </a:xfrm>
          <a:prstGeom prst="wedgeRectCallout">
            <a:avLst>
              <a:gd name="adj1" fmla="val -70333"/>
              <a:gd name="adj2" fmla="val -15548"/>
            </a:avLst>
          </a:prstGeom>
          <a:gradFill>
            <a:gsLst>
              <a:gs pos="0">
                <a:srgbClr val="4D9633"/>
              </a:gs>
              <a:gs pos="100000">
                <a:srgbClr val="B3E4A8"/>
              </a:gs>
            </a:gsLst>
            <a:lin ang="16200038" scaled="0"/>
          </a:gradFill>
          <a:ln w="9525" cap="flat" cmpd="sng">
            <a:solidFill>
              <a:srgbClr val="50883B"/>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Georgia"/>
                <a:ea typeface="Georgia"/>
                <a:cs typeface="Georgia"/>
                <a:sym typeface="Georgia"/>
              </a:rPr>
              <a:t>A </a:t>
            </a:r>
            <a:r>
              <a:rPr lang="en" sz="1800" b="1" i="0" u="none" strike="noStrike" cap="none">
                <a:solidFill>
                  <a:schemeClr val="dk1"/>
                </a:solidFill>
                <a:latin typeface="Georgia"/>
                <a:ea typeface="Georgia"/>
                <a:cs typeface="Georgia"/>
                <a:sym typeface="Georgia"/>
              </a:rPr>
              <a:t>Test</a:t>
            </a:r>
            <a:r>
              <a:rPr lang="en" sz="1800" b="0" i="0" u="none" strike="noStrike" cap="none">
                <a:solidFill>
                  <a:schemeClr val="dk1"/>
                </a:solidFill>
                <a:latin typeface="Georgia"/>
                <a:ea typeface="Georgia"/>
                <a:cs typeface="Georgia"/>
                <a:sym typeface="Georgia"/>
              </a:rPr>
              <a:t> is a scored list of questions and answers.</a:t>
            </a:r>
            <a:endParaRPr sz="1400" b="0" i="0" u="none" strike="noStrike" cap="none">
              <a:solidFill>
                <a:srgbClr val="000000"/>
              </a:solidFill>
              <a:latin typeface="Arial"/>
              <a:ea typeface="Arial"/>
              <a:cs typeface="Arial"/>
              <a:sym typeface="Arial"/>
            </a:endParaRPr>
          </a:p>
        </p:txBody>
      </p:sp>
      <p:sp>
        <p:nvSpPr>
          <p:cNvPr id="708" name="Google Shape;708;p44"/>
          <p:cNvSpPr/>
          <p:nvPr/>
        </p:nvSpPr>
        <p:spPr>
          <a:xfrm>
            <a:off x="4937760" y="3037114"/>
            <a:ext cx="2185800" cy="953700"/>
          </a:xfrm>
          <a:prstGeom prst="wedgeRectCallout">
            <a:avLst>
              <a:gd name="adj1" fmla="val 46571"/>
              <a:gd name="adj2" fmla="val -108612"/>
            </a:avLst>
          </a:prstGeom>
          <a:gradFill>
            <a:gsLst>
              <a:gs pos="0">
                <a:srgbClr val="4D9633"/>
              </a:gs>
              <a:gs pos="100000">
                <a:srgbClr val="B3E4A8"/>
              </a:gs>
            </a:gsLst>
            <a:lin ang="16200038" scaled="0"/>
          </a:gradFill>
          <a:ln w="9525" cap="flat" cmpd="sng">
            <a:solidFill>
              <a:srgbClr val="50883B"/>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Georgia"/>
                <a:ea typeface="Georgia"/>
                <a:cs typeface="Georgia"/>
                <a:sym typeface="Georgia"/>
              </a:rPr>
              <a:t>A </a:t>
            </a:r>
            <a:r>
              <a:rPr lang="en" sz="1800" b="1" i="0" u="none" strike="noStrike" cap="none">
                <a:solidFill>
                  <a:schemeClr val="dk1"/>
                </a:solidFill>
                <a:latin typeface="Georgia"/>
                <a:ea typeface="Georgia"/>
                <a:cs typeface="Georgia"/>
                <a:sym typeface="Georgia"/>
              </a:rPr>
              <a:t>Test</a:t>
            </a:r>
            <a:r>
              <a:rPr lang="en" sz="1800" b="0" i="0" u="none" strike="noStrike" cap="none">
                <a:solidFill>
                  <a:schemeClr val="dk1"/>
                </a:solidFill>
                <a:latin typeface="Georgia"/>
                <a:ea typeface="Georgia"/>
                <a:cs typeface="Georgia"/>
                <a:sym typeface="Georgia"/>
              </a:rPr>
              <a:t> is a scored list of questions and answers.</a:t>
            </a:r>
            <a:endParaRPr sz="1400" b="0" i="0" u="none" strike="noStrike" cap="none">
              <a:solidFill>
                <a:srgbClr val="000000"/>
              </a:solidFill>
              <a:latin typeface="Arial"/>
              <a:ea typeface="Arial"/>
              <a:cs typeface="Arial"/>
              <a:sym typeface="Arial"/>
            </a:endParaRPr>
          </a:p>
        </p:txBody>
      </p:sp>
      <p:sp>
        <p:nvSpPr>
          <p:cNvPr id="709" name="Google Shape;709;p44"/>
          <p:cNvSpPr/>
          <p:nvPr/>
        </p:nvSpPr>
        <p:spPr>
          <a:xfrm>
            <a:off x="4683274" y="225878"/>
            <a:ext cx="3762000" cy="572100"/>
          </a:xfrm>
          <a:prstGeom prst="wedgeRectCallout">
            <a:avLst>
              <a:gd name="adj1" fmla="val -30509"/>
              <a:gd name="adj2" fmla="val 111927"/>
            </a:avLst>
          </a:prstGeom>
          <a:gradFill>
            <a:gsLst>
              <a:gs pos="0">
                <a:srgbClr val="4D9633"/>
              </a:gs>
              <a:gs pos="100000">
                <a:srgbClr val="B3E4A8"/>
              </a:gs>
            </a:gsLst>
            <a:lin ang="16200038" scaled="0"/>
          </a:gradFill>
          <a:ln w="9525" cap="flat" cmpd="sng">
            <a:solidFill>
              <a:srgbClr val="50883B"/>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Georgia"/>
                <a:ea typeface="Georgia"/>
                <a:cs typeface="Georgia"/>
                <a:sym typeface="Georgia"/>
              </a:rPr>
              <a:t>A </a:t>
            </a:r>
            <a:r>
              <a:rPr lang="en" sz="1800" b="1" i="0" u="none" strike="noStrike" cap="none">
                <a:solidFill>
                  <a:schemeClr val="dk1"/>
                </a:solidFill>
                <a:latin typeface="Georgia"/>
                <a:ea typeface="Georgia"/>
                <a:cs typeface="Georgia"/>
                <a:sym typeface="Georgia"/>
              </a:rPr>
              <a:t>Test</a:t>
            </a:r>
            <a:r>
              <a:rPr lang="en" sz="1800" b="0" i="0" u="none" strike="noStrike" cap="none">
                <a:solidFill>
                  <a:schemeClr val="dk1"/>
                </a:solidFill>
                <a:latin typeface="Georgia"/>
                <a:ea typeface="Georgia"/>
                <a:cs typeface="Georgia"/>
                <a:sym typeface="Georgia"/>
              </a:rPr>
              <a:t> is a scored list of questions and answers.</a:t>
            </a:r>
            <a:endParaRPr sz="1800" b="0" i="0" u="none" strike="noStrike" cap="none">
              <a:solidFill>
                <a:schemeClr val="dk1"/>
              </a:solidFill>
              <a:latin typeface="Georgia"/>
              <a:ea typeface="Georgia"/>
              <a:cs typeface="Georgia"/>
              <a:sym typeface="Georgi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pic>
        <p:nvPicPr>
          <p:cNvPr id="714" name="Google Shape;714;p45"/>
          <p:cNvPicPr preferRelativeResize="0">
            <a:picLocks noGrp="1"/>
          </p:cNvPicPr>
          <p:nvPr>
            <p:ph type="body" idx="1"/>
          </p:nvPr>
        </p:nvPicPr>
        <p:blipFill rotWithShape="1">
          <a:blip r:embed="rId3">
            <a:alphaModFix/>
          </a:blip>
          <a:srcRect/>
          <a:stretch/>
        </p:blipFill>
        <p:spPr>
          <a:xfrm>
            <a:off x="459486" y="486081"/>
            <a:ext cx="8224200" cy="4110600"/>
          </a:xfrm>
          <a:prstGeom prst="rect">
            <a:avLst/>
          </a:prstGeom>
          <a:noFill/>
          <a:ln>
            <a:noFill/>
          </a:ln>
        </p:spPr>
      </p:pic>
      <p:sp>
        <p:nvSpPr>
          <p:cNvPr id="715" name="Google Shape;715;p45"/>
          <p:cNvSpPr txBox="1">
            <a:spLocks noGrp="1"/>
          </p:cNvSpPr>
          <p:nvPr>
            <p:ph type="sldNum" idx="12"/>
          </p:nvPr>
        </p:nvSpPr>
        <p:spPr>
          <a:xfrm>
            <a:off x="8158690" y="4828032"/>
            <a:ext cx="5250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45</a:t>
            </a:fld>
            <a:endParaRPr/>
          </a:p>
        </p:txBody>
      </p:sp>
      <p:sp>
        <p:nvSpPr>
          <p:cNvPr id="716" name="Google Shape;716;p45"/>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538C3F"/>
              </a:buClr>
              <a:buSzPts val="2000"/>
              <a:buFont typeface="Century Gothic"/>
              <a:buNone/>
            </a:pPr>
            <a:r>
              <a:rPr lang="en"/>
              <a:t>Terms need refactoring, too!</a:t>
            </a:r>
            <a:endParaRPr/>
          </a:p>
        </p:txBody>
      </p:sp>
      <p:sp>
        <p:nvSpPr>
          <p:cNvPr id="717" name="Google Shape;717;p45"/>
          <p:cNvSpPr/>
          <p:nvPr/>
        </p:nvSpPr>
        <p:spPr>
          <a:xfrm>
            <a:off x="2289325" y="468276"/>
            <a:ext cx="2142300" cy="1100400"/>
          </a:xfrm>
          <a:prstGeom prst="wedgeRectCallout">
            <a:avLst>
              <a:gd name="adj1" fmla="val -58525"/>
              <a:gd name="adj2" fmla="val 59178"/>
            </a:avLst>
          </a:prstGeom>
          <a:gradFill>
            <a:gsLst>
              <a:gs pos="0">
                <a:srgbClr val="4D9633"/>
              </a:gs>
              <a:gs pos="100000">
                <a:srgbClr val="B3E4A8"/>
              </a:gs>
            </a:gsLst>
            <a:lin ang="16200038" scaled="0"/>
          </a:gradFill>
          <a:ln w="9525" cap="flat" cmpd="sng">
            <a:solidFill>
              <a:srgbClr val="50883B"/>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Georgia"/>
                <a:ea typeface="Georgia"/>
                <a:cs typeface="Georgia"/>
                <a:sym typeface="Georgia"/>
              </a:rPr>
              <a:t>A </a:t>
            </a:r>
            <a:r>
              <a:rPr lang="en" sz="1800" b="1" i="0" u="none" strike="noStrike" cap="none">
                <a:solidFill>
                  <a:schemeClr val="dk1"/>
                </a:solidFill>
                <a:latin typeface="Georgia"/>
                <a:ea typeface="Georgia"/>
                <a:cs typeface="Georgia"/>
                <a:sym typeface="Georgia"/>
              </a:rPr>
              <a:t>Scored Test</a:t>
            </a:r>
            <a:r>
              <a:rPr lang="en" sz="1800" b="0" i="0" u="none" strike="noStrike" cap="none">
                <a:solidFill>
                  <a:schemeClr val="dk1"/>
                </a:solidFill>
                <a:latin typeface="Georgia"/>
                <a:ea typeface="Georgia"/>
                <a:cs typeface="Georgia"/>
                <a:sym typeface="Georgia"/>
              </a:rPr>
              <a:t> is a scored list of questions and answers.</a:t>
            </a:r>
            <a:endParaRPr sz="1400" b="0" i="0" u="none" strike="noStrike" cap="none">
              <a:solidFill>
                <a:srgbClr val="000000"/>
              </a:solidFill>
              <a:latin typeface="Arial"/>
              <a:ea typeface="Arial"/>
              <a:cs typeface="Arial"/>
              <a:sym typeface="Arial"/>
            </a:endParaRPr>
          </a:p>
        </p:txBody>
      </p:sp>
      <p:sp>
        <p:nvSpPr>
          <p:cNvPr id="718" name="Google Shape;718;p45"/>
          <p:cNvSpPr/>
          <p:nvPr/>
        </p:nvSpPr>
        <p:spPr>
          <a:xfrm>
            <a:off x="2360022" y="2259875"/>
            <a:ext cx="1872300" cy="1437000"/>
          </a:xfrm>
          <a:prstGeom prst="wedgeRectCallout">
            <a:avLst>
              <a:gd name="adj1" fmla="val -70333"/>
              <a:gd name="adj2" fmla="val -15548"/>
            </a:avLst>
          </a:prstGeom>
          <a:gradFill>
            <a:gsLst>
              <a:gs pos="0">
                <a:srgbClr val="4D9633"/>
              </a:gs>
              <a:gs pos="100000">
                <a:srgbClr val="B3E4A8"/>
              </a:gs>
            </a:gsLst>
            <a:lin ang="16200038" scaled="0"/>
          </a:gradFill>
          <a:ln w="9525" cap="flat" cmpd="sng">
            <a:solidFill>
              <a:srgbClr val="50883B"/>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Georgia"/>
                <a:ea typeface="Georgia"/>
                <a:cs typeface="Georgia"/>
                <a:sym typeface="Georgia"/>
              </a:rPr>
              <a:t>A </a:t>
            </a:r>
            <a:r>
              <a:rPr lang="en" sz="1800" b="1" i="0" u="none" strike="noStrike" cap="none">
                <a:solidFill>
                  <a:schemeClr val="dk1"/>
                </a:solidFill>
                <a:latin typeface="Georgia"/>
                <a:ea typeface="Georgia"/>
                <a:cs typeface="Georgia"/>
                <a:sym typeface="Georgia"/>
              </a:rPr>
              <a:t>Scored Test</a:t>
            </a:r>
            <a:r>
              <a:rPr lang="en" sz="1800" b="0" i="0" u="none" strike="noStrike" cap="none">
                <a:solidFill>
                  <a:schemeClr val="dk1"/>
                </a:solidFill>
                <a:latin typeface="Georgia"/>
                <a:ea typeface="Georgia"/>
                <a:cs typeface="Georgia"/>
                <a:sym typeface="Georgia"/>
              </a:rPr>
              <a:t> is a scored list of questions and answers.</a:t>
            </a:r>
            <a:endParaRPr sz="1400" b="0" i="0" u="none" strike="noStrike" cap="none">
              <a:solidFill>
                <a:srgbClr val="000000"/>
              </a:solidFill>
              <a:latin typeface="Arial"/>
              <a:ea typeface="Arial"/>
              <a:cs typeface="Arial"/>
              <a:sym typeface="Arial"/>
            </a:endParaRPr>
          </a:p>
        </p:txBody>
      </p:sp>
      <p:sp>
        <p:nvSpPr>
          <p:cNvPr id="719" name="Google Shape;719;p45"/>
          <p:cNvSpPr/>
          <p:nvPr/>
        </p:nvSpPr>
        <p:spPr>
          <a:xfrm>
            <a:off x="4937750" y="3037127"/>
            <a:ext cx="2185800" cy="1176300"/>
          </a:xfrm>
          <a:prstGeom prst="wedgeRectCallout">
            <a:avLst>
              <a:gd name="adj1" fmla="val 46571"/>
              <a:gd name="adj2" fmla="val -108612"/>
            </a:avLst>
          </a:prstGeom>
          <a:gradFill>
            <a:gsLst>
              <a:gs pos="0">
                <a:srgbClr val="4D9633"/>
              </a:gs>
              <a:gs pos="100000">
                <a:srgbClr val="B3E4A8"/>
              </a:gs>
            </a:gsLst>
            <a:lin ang="16200038" scaled="0"/>
          </a:gradFill>
          <a:ln w="9525" cap="flat" cmpd="sng">
            <a:solidFill>
              <a:srgbClr val="50883B"/>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Georgia"/>
                <a:ea typeface="Georgia"/>
                <a:cs typeface="Georgia"/>
                <a:sym typeface="Georgia"/>
              </a:rPr>
              <a:t>A </a:t>
            </a:r>
            <a:r>
              <a:rPr lang="en" sz="1800" b="1" i="0" u="none" strike="noStrike" cap="none">
                <a:solidFill>
                  <a:schemeClr val="dk1"/>
                </a:solidFill>
                <a:latin typeface="Georgia"/>
                <a:ea typeface="Georgia"/>
                <a:cs typeface="Georgia"/>
                <a:sym typeface="Georgia"/>
              </a:rPr>
              <a:t>Scored Test</a:t>
            </a:r>
            <a:r>
              <a:rPr lang="en" sz="1800" b="0" i="0" u="none" strike="noStrike" cap="none">
                <a:solidFill>
                  <a:schemeClr val="dk1"/>
                </a:solidFill>
                <a:latin typeface="Georgia"/>
                <a:ea typeface="Georgia"/>
                <a:cs typeface="Georgia"/>
                <a:sym typeface="Georgia"/>
              </a:rPr>
              <a:t> is a scored list of questions and answers.</a:t>
            </a:r>
            <a:endParaRPr sz="1400" b="0" i="0" u="none" strike="noStrike" cap="none">
              <a:solidFill>
                <a:srgbClr val="000000"/>
              </a:solidFill>
              <a:latin typeface="Arial"/>
              <a:ea typeface="Arial"/>
              <a:cs typeface="Arial"/>
              <a:sym typeface="Arial"/>
            </a:endParaRPr>
          </a:p>
        </p:txBody>
      </p:sp>
      <p:sp>
        <p:nvSpPr>
          <p:cNvPr id="720" name="Google Shape;720;p45"/>
          <p:cNvSpPr/>
          <p:nvPr/>
        </p:nvSpPr>
        <p:spPr>
          <a:xfrm>
            <a:off x="4683274" y="225878"/>
            <a:ext cx="3762000" cy="572100"/>
          </a:xfrm>
          <a:prstGeom prst="wedgeRectCallout">
            <a:avLst>
              <a:gd name="adj1" fmla="val -30509"/>
              <a:gd name="adj2" fmla="val 111927"/>
            </a:avLst>
          </a:prstGeom>
          <a:gradFill>
            <a:gsLst>
              <a:gs pos="0">
                <a:srgbClr val="4D9633"/>
              </a:gs>
              <a:gs pos="100000">
                <a:srgbClr val="B3E4A8"/>
              </a:gs>
            </a:gsLst>
            <a:lin ang="16200038" scaled="0"/>
          </a:gradFill>
          <a:ln w="9525" cap="flat" cmpd="sng">
            <a:solidFill>
              <a:srgbClr val="50883B"/>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Georgia"/>
                <a:ea typeface="Georgia"/>
                <a:cs typeface="Georgia"/>
                <a:sym typeface="Georgia"/>
              </a:rPr>
              <a:t>A </a:t>
            </a:r>
            <a:r>
              <a:rPr lang="en" sz="1800" b="1" i="0" u="none" strike="noStrike" cap="none">
                <a:solidFill>
                  <a:schemeClr val="dk1"/>
                </a:solidFill>
                <a:latin typeface="Georgia"/>
                <a:ea typeface="Georgia"/>
                <a:cs typeface="Georgia"/>
                <a:sym typeface="Georgia"/>
              </a:rPr>
              <a:t>Scored Test</a:t>
            </a:r>
            <a:r>
              <a:rPr lang="en" sz="1800" b="0" i="0" u="none" strike="noStrike" cap="none">
                <a:solidFill>
                  <a:schemeClr val="dk1"/>
                </a:solidFill>
                <a:latin typeface="Georgia"/>
                <a:ea typeface="Georgia"/>
                <a:cs typeface="Georgia"/>
                <a:sym typeface="Georgia"/>
              </a:rPr>
              <a:t> is a scored list of questions and answers.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46"/>
          <p:cNvSpPr txBox="1"/>
          <p:nvPr/>
        </p:nvSpPr>
        <p:spPr>
          <a:xfrm>
            <a:off x="1383900" y="1511550"/>
            <a:ext cx="6376200" cy="212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rgbClr val="38761D"/>
                </a:solidFill>
                <a:latin typeface="Arial"/>
                <a:ea typeface="Arial"/>
                <a:cs typeface="Arial"/>
                <a:sym typeface="Arial"/>
              </a:rPr>
              <a:t>How do we develop a ubiquitous language?</a:t>
            </a:r>
            <a:endParaRPr sz="3000" b="0" i="0" u="none" strike="noStrike" cap="none">
              <a:solidFill>
                <a:srgbClr val="38761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rgbClr val="38761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 sz="1800" b="0" i="1" u="none" strike="noStrike" cap="none">
                <a:solidFill>
                  <a:srgbClr val="38761D"/>
                </a:solidFill>
                <a:latin typeface="Arial"/>
                <a:ea typeface="Arial"/>
                <a:cs typeface="Arial"/>
                <a:sym typeface="Arial"/>
              </a:rPr>
              <a:t>Spoiler alert: you’re going to do an exercise about this in a few minutes...</a:t>
            </a:r>
            <a:endParaRPr sz="1800" b="0" i="1" u="none" strike="noStrike" cap="none">
              <a:solidFill>
                <a:srgbClr val="38761D"/>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47"/>
          <p:cNvSpPr txBox="1">
            <a:spLocks noGrp="1"/>
          </p:cNvSpPr>
          <p:nvPr>
            <p:ph type="title"/>
          </p:nvPr>
        </p:nvSpPr>
        <p:spPr>
          <a:xfrm>
            <a:off x="0" y="1"/>
            <a:ext cx="9144000" cy="597000"/>
          </a:xfrm>
          <a:prstGeom prst="rect">
            <a:avLst/>
          </a:prstGeom>
          <a:noFill/>
          <a:ln>
            <a:noFill/>
          </a:ln>
        </p:spPr>
        <p:txBody>
          <a:bodyPr spcFirstLastPara="1" wrap="square" lIns="457200" tIns="45700" rIns="274300" bIns="45700" anchor="ctr" anchorCtr="0">
            <a:noAutofit/>
          </a:bodyPr>
          <a:lstStyle/>
          <a:p>
            <a:pPr marL="0" lvl="0" indent="0" algn="l" rtl="0">
              <a:lnSpc>
                <a:spcPct val="100000"/>
              </a:lnSpc>
              <a:spcBef>
                <a:spcPts val="0"/>
              </a:spcBef>
              <a:spcAft>
                <a:spcPts val="0"/>
              </a:spcAft>
              <a:buSzPts val="2000"/>
              <a:buNone/>
            </a:pPr>
            <a:r>
              <a:rPr lang="en"/>
              <a:t>Avoid the “telephone game”</a:t>
            </a:r>
            <a:endParaRPr/>
          </a:p>
        </p:txBody>
      </p:sp>
      <p:pic>
        <p:nvPicPr>
          <p:cNvPr id="731" name="Google Shape;731;p47"/>
          <p:cNvPicPr preferRelativeResize="0"/>
          <p:nvPr/>
        </p:nvPicPr>
        <p:blipFill rotWithShape="1">
          <a:blip r:embed="rId3">
            <a:alphaModFix/>
          </a:blip>
          <a:srcRect l="23208" r="25170"/>
          <a:stretch/>
        </p:blipFill>
        <p:spPr>
          <a:xfrm>
            <a:off x="4904550" y="1001150"/>
            <a:ext cx="1693100" cy="1639970"/>
          </a:xfrm>
          <a:prstGeom prst="rect">
            <a:avLst/>
          </a:prstGeom>
          <a:noFill/>
          <a:ln>
            <a:noFill/>
          </a:ln>
        </p:spPr>
      </p:pic>
      <p:pic>
        <p:nvPicPr>
          <p:cNvPr id="732" name="Google Shape;732;p47"/>
          <p:cNvPicPr preferRelativeResize="0"/>
          <p:nvPr/>
        </p:nvPicPr>
        <p:blipFill rotWithShape="1">
          <a:blip r:embed="rId4">
            <a:alphaModFix/>
          </a:blip>
          <a:srcRect l="25183"/>
          <a:stretch/>
        </p:blipFill>
        <p:spPr>
          <a:xfrm>
            <a:off x="7043675" y="1001150"/>
            <a:ext cx="1843975" cy="1640184"/>
          </a:xfrm>
          <a:prstGeom prst="rect">
            <a:avLst/>
          </a:prstGeom>
          <a:noFill/>
          <a:ln>
            <a:noFill/>
          </a:ln>
        </p:spPr>
      </p:pic>
      <p:sp>
        <p:nvSpPr>
          <p:cNvPr id="733" name="Google Shape;733;p47"/>
          <p:cNvSpPr/>
          <p:nvPr/>
        </p:nvSpPr>
        <p:spPr>
          <a:xfrm>
            <a:off x="2363775" y="1645925"/>
            <a:ext cx="356700" cy="671400"/>
          </a:xfrm>
          <a:prstGeom prst="rightArrow">
            <a:avLst>
              <a:gd name="adj1" fmla="val 50000"/>
              <a:gd name="adj2"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47"/>
          <p:cNvSpPr/>
          <p:nvPr/>
        </p:nvSpPr>
        <p:spPr>
          <a:xfrm>
            <a:off x="4571998" y="1645925"/>
            <a:ext cx="287700" cy="671400"/>
          </a:xfrm>
          <a:prstGeom prst="rightArrow">
            <a:avLst>
              <a:gd name="adj1" fmla="val 50000"/>
              <a:gd name="adj2"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47"/>
          <p:cNvSpPr/>
          <p:nvPr/>
        </p:nvSpPr>
        <p:spPr>
          <a:xfrm>
            <a:off x="6642300" y="1645925"/>
            <a:ext cx="356700" cy="671400"/>
          </a:xfrm>
          <a:prstGeom prst="rightArrow">
            <a:avLst>
              <a:gd name="adj1" fmla="val 50000"/>
              <a:gd name="adj2"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47"/>
          <p:cNvSpPr txBox="1"/>
          <p:nvPr/>
        </p:nvSpPr>
        <p:spPr>
          <a:xfrm>
            <a:off x="489425" y="2902025"/>
            <a:ext cx="1844100" cy="822900"/>
          </a:xfrm>
          <a:prstGeom prst="rect">
            <a:avLst/>
          </a:prstGeom>
          <a:solidFill>
            <a:srgbClr val="93C47D"/>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rgbClr val="000000"/>
                </a:solidFill>
                <a:latin typeface="Arial"/>
                <a:ea typeface="Arial"/>
                <a:cs typeface="Arial"/>
                <a:sym typeface="Arial"/>
              </a:rPr>
              <a:t>Domain </a:t>
            </a:r>
            <a:endParaRPr/>
          </a:p>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rgbClr val="000000"/>
                </a:solidFill>
                <a:latin typeface="Arial"/>
                <a:ea typeface="Arial"/>
                <a:cs typeface="Arial"/>
                <a:sym typeface="Arial"/>
              </a:rPr>
              <a:t>Expert</a:t>
            </a:r>
            <a:endParaRPr sz="1800" b="1" i="0" u="none" strike="noStrike" cap="none">
              <a:solidFill>
                <a:srgbClr val="000000"/>
              </a:solidFill>
              <a:latin typeface="Arial"/>
              <a:ea typeface="Arial"/>
              <a:cs typeface="Arial"/>
              <a:sym typeface="Arial"/>
            </a:endParaRPr>
          </a:p>
        </p:txBody>
      </p:sp>
      <p:sp>
        <p:nvSpPr>
          <p:cNvPr id="737" name="Google Shape;737;p47"/>
          <p:cNvSpPr txBox="1"/>
          <p:nvPr/>
        </p:nvSpPr>
        <p:spPr>
          <a:xfrm>
            <a:off x="2765200" y="2897525"/>
            <a:ext cx="1693200" cy="822900"/>
          </a:xfrm>
          <a:prstGeom prst="rect">
            <a:avLst/>
          </a:prstGeom>
          <a:solidFill>
            <a:srgbClr val="93C47D"/>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rgbClr val="000000"/>
                </a:solidFill>
                <a:latin typeface="Arial"/>
                <a:ea typeface="Arial"/>
                <a:cs typeface="Arial"/>
                <a:sym typeface="Arial"/>
              </a:rPr>
              <a:t>Business Analyst</a:t>
            </a:r>
            <a:endParaRPr sz="1800" b="1" i="0" u="none" strike="noStrike" cap="none">
              <a:solidFill>
                <a:srgbClr val="000000"/>
              </a:solidFill>
              <a:latin typeface="Arial"/>
              <a:ea typeface="Arial"/>
              <a:cs typeface="Arial"/>
              <a:sym typeface="Arial"/>
            </a:endParaRPr>
          </a:p>
        </p:txBody>
      </p:sp>
      <p:sp>
        <p:nvSpPr>
          <p:cNvPr id="738" name="Google Shape;738;p47"/>
          <p:cNvSpPr txBox="1"/>
          <p:nvPr/>
        </p:nvSpPr>
        <p:spPr>
          <a:xfrm>
            <a:off x="4904550" y="2897525"/>
            <a:ext cx="1693200" cy="822900"/>
          </a:xfrm>
          <a:prstGeom prst="rect">
            <a:avLst/>
          </a:prstGeom>
          <a:solidFill>
            <a:srgbClr val="93C47D"/>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rgbClr val="000000"/>
                </a:solidFill>
                <a:latin typeface="Arial"/>
                <a:ea typeface="Arial"/>
                <a:cs typeface="Arial"/>
                <a:sym typeface="Arial"/>
              </a:rPr>
              <a:t>Project Manager</a:t>
            </a:r>
            <a:endParaRPr sz="1800" b="1" i="0" u="none" strike="noStrike" cap="none">
              <a:solidFill>
                <a:srgbClr val="000000"/>
              </a:solidFill>
              <a:latin typeface="Arial"/>
              <a:ea typeface="Arial"/>
              <a:cs typeface="Arial"/>
              <a:sym typeface="Arial"/>
            </a:endParaRPr>
          </a:p>
        </p:txBody>
      </p:sp>
      <p:sp>
        <p:nvSpPr>
          <p:cNvPr id="739" name="Google Shape;739;p47"/>
          <p:cNvSpPr txBox="1"/>
          <p:nvPr/>
        </p:nvSpPr>
        <p:spPr>
          <a:xfrm>
            <a:off x="7044000" y="2897525"/>
            <a:ext cx="1844100" cy="822900"/>
          </a:xfrm>
          <a:prstGeom prst="rect">
            <a:avLst/>
          </a:prstGeom>
          <a:solidFill>
            <a:srgbClr val="93C47D"/>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rgbClr val="000000"/>
                </a:solidFill>
                <a:latin typeface="Arial"/>
                <a:ea typeface="Arial"/>
                <a:cs typeface="Arial"/>
                <a:sym typeface="Arial"/>
              </a:rPr>
              <a:t>Software Developer</a:t>
            </a:r>
            <a:endParaRPr sz="1800" b="1" i="0" u="none" strike="noStrike" cap="none">
              <a:solidFill>
                <a:srgbClr val="000000"/>
              </a:solidFill>
              <a:latin typeface="Arial"/>
              <a:ea typeface="Arial"/>
              <a:cs typeface="Arial"/>
              <a:sym typeface="Arial"/>
            </a:endParaRPr>
          </a:p>
        </p:txBody>
      </p:sp>
      <p:pic>
        <p:nvPicPr>
          <p:cNvPr id="740" name="Google Shape;740;p47"/>
          <p:cNvPicPr preferRelativeResize="0"/>
          <p:nvPr/>
        </p:nvPicPr>
        <p:blipFill rotWithShape="1">
          <a:blip r:embed="rId5">
            <a:alphaModFix/>
          </a:blip>
          <a:srcRect b="8649"/>
          <a:stretch/>
        </p:blipFill>
        <p:spPr>
          <a:xfrm>
            <a:off x="474700" y="1001150"/>
            <a:ext cx="1844100" cy="1640175"/>
          </a:xfrm>
          <a:prstGeom prst="rect">
            <a:avLst/>
          </a:prstGeom>
          <a:noFill/>
          <a:ln>
            <a:noFill/>
          </a:ln>
        </p:spPr>
      </p:pic>
      <p:pic>
        <p:nvPicPr>
          <p:cNvPr id="741" name="Google Shape;741;p47"/>
          <p:cNvPicPr preferRelativeResize="0"/>
          <p:nvPr/>
        </p:nvPicPr>
        <p:blipFill rotWithShape="1">
          <a:blip r:embed="rId6">
            <a:alphaModFix/>
          </a:blip>
          <a:srcRect/>
          <a:stretch/>
        </p:blipFill>
        <p:spPr>
          <a:xfrm>
            <a:off x="2765288" y="1012213"/>
            <a:ext cx="1693100" cy="16178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48"/>
          <p:cNvSpPr txBox="1">
            <a:spLocks noGrp="1"/>
          </p:cNvSpPr>
          <p:nvPr>
            <p:ph type="title"/>
          </p:nvPr>
        </p:nvSpPr>
        <p:spPr>
          <a:xfrm>
            <a:off x="0" y="1"/>
            <a:ext cx="9144000" cy="597000"/>
          </a:xfrm>
          <a:prstGeom prst="rect">
            <a:avLst/>
          </a:prstGeom>
          <a:noFill/>
          <a:ln>
            <a:noFill/>
          </a:ln>
        </p:spPr>
        <p:txBody>
          <a:bodyPr spcFirstLastPara="1" wrap="square" lIns="457200" tIns="45700" rIns="274300" bIns="45700" anchor="ctr" anchorCtr="0">
            <a:noAutofit/>
          </a:bodyPr>
          <a:lstStyle/>
          <a:p>
            <a:pPr marL="0" lvl="0" indent="0" algn="l" rtl="0">
              <a:lnSpc>
                <a:spcPct val="100000"/>
              </a:lnSpc>
              <a:spcBef>
                <a:spcPts val="0"/>
              </a:spcBef>
              <a:spcAft>
                <a:spcPts val="0"/>
              </a:spcAft>
              <a:buSzPts val="2000"/>
              <a:buNone/>
            </a:pPr>
            <a:r>
              <a:rPr lang="en"/>
              <a:t>That’s too many degrees of separation!</a:t>
            </a:r>
            <a:endParaRPr/>
          </a:p>
        </p:txBody>
      </p:sp>
      <p:pic>
        <p:nvPicPr>
          <p:cNvPr id="747" name="Google Shape;747;p48"/>
          <p:cNvPicPr preferRelativeResize="0"/>
          <p:nvPr/>
        </p:nvPicPr>
        <p:blipFill rotWithShape="1">
          <a:blip r:embed="rId3">
            <a:alphaModFix/>
          </a:blip>
          <a:srcRect/>
          <a:stretch/>
        </p:blipFill>
        <p:spPr>
          <a:xfrm>
            <a:off x="2773362" y="623629"/>
            <a:ext cx="3597275" cy="389624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49"/>
          <p:cNvSpPr txBox="1">
            <a:spLocks noGrp="1"/>
          </p:cNvSpPr>
          <p:nvPr>
            <p:ph type="title"/>
          </p:nvPr>
        </p:nvSpPr>
        <p:spPr>
          <a:xfrm>
            <a:off x="0" y="1"/>
            <a:ext cx="9144000" cy="597000"/>
          </a:xfrm>
          <a:prstGeom prst="rect">
            <a:avLst/>
          </a:prstGeom>
          <a:noFill/>
          <a:ln>
            <a:noFill/>
          </a:ln>
        </p:spPr>
        <p:txBody>
          <a:bodyPr spcFirstLastPara="1" wrap="square" lIns="457200" tIns="45700" rIns="274300" bIns="45700" anchor="ctr" anchorCtr="0">
            <a:noAutofit/>
          </a:bodyPr>
          <a:lstStyle/>
          <a:p>
            <a:pPr marL="0" lvl="0" indent="0" algn="l" rtl="0">
              <a:lnSpc>
                <a:spcPct val="100000"/>
              </a:lnSpc>
              <a:spcBef>
                <a:spcPts val="0"/>
              </a:spcBef>
              <a:spcAft>
                <a:spcPts val="0"/>
              </a:spcAft>
              <a:buSzPts val="2000"/>
              <a:buNone/>
            </a:pPr>
            <a:r>
              <a:rPr lang="en"/>
              <a:t> Let’s get everyone talking!</a:t>
            </a:r>
            <a:endParaRPr/>
          </a:p>
        </p:txBody>
      </p:sp>
      <p:pic>
        <p:nvPicPr>
          <p:cNvPr id="753" name="Google Shape;753;p49"/>
          <p:cNvPicPr preferRelativeResize="0"/>
          <p:nvPr/>
        </p:nvPicPr>
        <p:blipFill rotWithShape="1">
          <a:blip r:embed="rId3">
            <a:alphaModFix/>
          </a:blip>
          <a:srcRect l="23208" r="25170"/>
          <a:stretch/>
        </p:blipFill>
        <p:spPr>
          <a:xfrm>
            <a:off x="1816850" y="2995425"/>
            <a:ext cx="1843976" cy="1640175"/>
          </a:xfrm>
          <a:prstGeom prst="rect">
            <a:avLst/>
          </a:prstGeom>
          <a:noFill/>
          <a:ln>
            <a:noFill/>
          </a:ln>
        </p:spPr>
      </p:pic>
      <p:pic>
        <p:nvPicPr>
          <p:cNvPr id="754" name="Google Shape;754;p49"/>
          <p:cNvPicPr preferRelativeResize="0"/>
          <p:nvPr/>
        </p:nvPicPr>
        <p:blipFill rotWithShape="1">
          <a:blip r:embed="rId4">
            <a:alphaModFix/>
          </a:blip>
          <a:srcRect l="25183"/>
          <a:stretch/>
        </p:blipFill>
        <p:spPr>
          <a:xfrm>
            <a:off x="4450075" y="2995425"/>
            <a:ext cx="1843975" cy="1640184"/>
          </a:xfrm>
          <a:prstGeom prst="rect">
            <a:avLst/>
          </a:prstGeom>
          <a:noFill/>
          <a:ln>
            <a:noFill/>
          </a:ln>
        </p:spPr>
      </p:pic>
      <p:sp>
        <p:nvSpPr>
          <p:cNvPr id="755" name="Google Shape;755;p49"/>
          <p:cNvSpPr/>
          <p:nvPr/>
        </p:nvSpPr>
        <p:spPr>
          <a:xfrm>
            <a:off x="3749675" y="2382250"/>
            <a:ext cx="708000" cy="747300"/>
          </a:xfrm>
          <a:prstGeom prst="quadArrow">
            <a:avLst>
              <a:gd name="adj1" fmla="val 22500"/>
              <a:gd name="adj2" fmla="val 22500"/>
              <a:gd name="adj3" fmla="val 225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56" name="Google Shape;756;p49"/>
          <p:cNvPicPr preferRelativeResize="0"/>
          <p:nvPr/>
        </p:nvPicPr>
        <p:blipFill rotWithShape="1">
          <a:blip r:embed="rId5">
            <a:alphaModFix/>
          </a:blip>
          <a:srcRect/>
          <a:stretch/>
        </p:blipFill>
        <p:spPr>
          <a:xfrm>
            <a:off x="1775425" y="749425"/>
            <a:ext cx="1843974" cy="1793538"/>
          </a:xfrm>
          <a:prstGeom prst="rect">
            <a:avLst/>
          </a:prstGeom>
          <a:noFill/>
          <a:ln>
            <a:noFill/>
          </a:ln>
        </p:spPr>
      </p:pic>
      <p:pic>
        <p:nvPicPr>
          <p:cNvPr id="757" name="Google Shape;757;p49"/>
          <p:cNvPicPr preferRelativeResize="0"/>
          <p:nvPr/>
        </p:nvPicPr>
        <p:blipFill rotWithShape="1">
          <a:blip r:embed="rId6">
            <a:alphaModFix/>
          </a:blip>
          <a:srcRect/>
          <a:stretch/>
        </p:blipFill>
        <p:spPr>
          <a:xfrm>
            <a:off x="4450075" y="749425"/>
            <a:ext cx="1843975" cy="176200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5"/>
          <p:cNvSpPr txBox="1">
            <a:spLocks noGrp="1"/>
          </p:cNvSpPr>
          <p:nvPr>
            <p:ph type="sldNum" idx="12"/>
          </p:nvPr>
        </p:nvSpPr>
        <p:spPr>
          <a:xfrm>
            <a:off x="8158690" y="4828032"/>
            <a:ext cx="5250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5</a:t>
            </a:fld>
            <a:endParaRPr/>
          </a:p>
        </p:txBody>
      </p:sp>
      <p:sp>
        <p:nvSpPr>
          <p:cNvPr id="328" name="Google Shape;328;p5"/>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538C3F"/>
              </a:buClr>
              <a:buSzPts val="2000"/>
              <a:buFont typeface="Century Gothic"/>
              <a:buNone/>
            </a:pPr>
            <a:r>
              <a:rPr lang="en"/>
              <a:t>Tony Stuchel</a:t>
            </a:r>
            <a:endParaRPr/>
          </a:p>
        </p:txBody>
      </p:sp>
      <p:pic>
        <p:nvPicPr>
          <p:cNvPr id="329" name="Google Shape;329;p5"/>
          <p:cNvPicPr preferRelativeResize="0"/>
          <p:nvPr/>
        </p:nvPicPr>
        <p:blipFill rotWithShape="1">
          <a:blip r:embed="rId3">
            <a:alphaModFix/>
          </a:blip>
          <a:srcRect/>
          <a:stretch/>
        </p:blipFill>
        <p:spPr>
          <a:xfrm>
            <a:off x="4791450" y="1136450"/>
            <a:ext cx="4352553" cy="3615375"/>
          </a:xfrm>
          <a:prstGeom prst="rect">
            <a:avLst/>
          </a:prstGeom>
          <a:noFill/>
          <a:ln>
            <a:noFill/>
          </a:ln>
        </p:spPr>
      </p:pic>
      <p:pic>
        <p:nvPicPr>
          <p:cNvPr id="330" name="Google Shape;330;p5"/>
          <p:cNvPicPr preferRelativeResize="0"/>
          <p:nvPr/>
        </p:nvPicPr>
        <p:blipFill rotWithShape="1">
          <a:blip r:embed="rId4">
            <a:alphaModFix/>
          </a:blip>
          <a:srcRect/>
          <a:stretch/>
        </p:blipFill>
        <p:spPr>
          <a:xfrm>
            <a:off x="251810" y="3154562"/>
            <a:ext cx="1915889" cy="407850"/>
          </a:xfrm>
          <a:prstGeom prst="rect">
            <a:avLst/>
          </a:prstGeom>
          <a:noFill/>
          <a:ln>
            <a:noFill/>
          </a:ln>
        </p:spPr>
      </p:pic>
      <p:pic>
        <p:nvPicPr>
          <p:cNvPr id="331" name="Google Shape;331;p5"/>
          <p:cNvPicPr preferRelativeResize="0"/>
          <p:nvPr/>
        </p:nvPicPr>
        <p:blipFill rotWithShape="1">
          <a:blip r:embed="rId5">
            <a:alphaModFix/>
          </a:blip>
          <a:srcRect/>
          <a:stretch/>
        </p:blipFill>
        <p:spPr>
          <a:xfrm>
            <a:off x="2339973" y="4077875"/>
            <a:ext cx="1980475" cy="367795"/>
          </a:xfrm>
          <a:prstGeom prst="rect">
            <a:avLst/>
          </a:prstGeom>
          <a:noFill/>
          <a:ln>
            <a:noFill/>
          </a:ln>
        </p:spPr>
      </p:pic>
      <p:pic>
        <p:nvPicPr>
          <p:cNvPr id="332" name="Google Shape;332;p5"/>
          <p:cNvPicPr preferRelativeResize="0"/>
          <p:nvPr/>
        </p:nvPicPr>
        <p:blipFill rotWithShape="1">
          <a:blip r:embed="rId6">
            <a:alphaModFix/>
          </a:blip>
          <a:srcRect/>
          <a:stretch/>
        </p:blipFill>
        <p:spPr>
          <a:xfrm>
            <a:off x="4890438" y="2337402"/>
            <a:ext cx="995075" cy="806349"/>
          </a:xfrm>
          <a:prstGeom prst="rect">
            <a:avLst/>
          </a:prstGeom>
          <a:noFill/>
          <a:ln>
            <a:noFill/>
          </a:ln>
        </p:spPr>
      </p:pic>
      <p:pic>
        <p:nvPicPr>
          <p:cNvPr id="333" name="Google Shape;333;p5"/>
          <p:cNvPicPr preferRelativeResize="0"/>
          <p:nvPr/>
        </p:nvPicPr>
        <p:blipFill rotWithShape="1">
          <a:blip r:embed="rId7">
            <a:alphaModFix/>
          </a:blip>
          <a:srcRect/>
          <a:stretch/>
        </p:blipFill>
        <p:spPr>
          <a:xfrm>
            <a:off x="2272227" y="2382024"/>
            <a:ext cx="1980475" cy="520600"/>
          </a:xfrm>
          <a:prstGeom prst="rect">
            <a:avLst/>
          </a:prstGeom>
          <a:noFill/>
          <a:ln>
            <a:noFill/>
          </a:ln>
        </p:spPr>
      </p:pic>
      <p:pic>
        <p:nvPicPr>
          <p:cNvPr id="334" name="Google Shape;334;p5"/>
          <p:cNvPicPr preferRelativeResize="0"/>
          <p:nvPr/>
        </p:nvPicPr>
        <p:blipFill rotWithShape="1">
          <a:blip r:embed="rId8">
            <a:alphaModFix/>
          </a:blip>
          <a:srcRect/>
          <a:stretch/>
        </p:blipFill>
        <p:spPr>
          <a:xfrm>
            <a:off x="564624" y="3937274"/>
            <a:ext cx="1068936" cy="516850"/>
          </a:xfrm>
          <a:prstGeom prst="rect">
            <a:avLst/>
          </a:prstGeom>
          <a:noFill/>
          <a:ln>
            <a:noFill/>
          </a:ln>
        </p:spPr>
      </p:pic>
      <p:pic>
        <p:nvPicPr>
          <p:cNvPr id="335" name="Google Shape;335;p5"/>
          <p:cNvPicPr preferRelativeResize="0"/>
          <p:nvPr/>
        </p:nvPicPr>
        <p:blipFill rotWithShape="1">
          <a:blip r:embed="rId9">
            <a:alphaModFix/>
          </a:blip>
          <a:srcRect/>
          <a:stretch/>
        </p:blipFill>
        <p:spPr>
          <a:xfrm>
            <a:off x="251800" y="971875"/>
            <a:ext cx="1807800" cy="1807800"/>
          </a:xfrm>
          <a:prstGeom prst="rect">
            <a:avLst/>
          </a:prstGeom>
          <a:noFill/>
          <a:ln>
            <a:noFill/>
          </a:ln>
        </p:spPr>
      </p:pic>
      <p:pic>
        <p:nvPicPr>
          <p:cNvPr id="336" name="Google Shape;336;p5"/>
          <p:cNvPicPr preferRelativeResize="0"/>
          <p:nvPr/>
        </p:nvPicPr>
        <p:blipFill rotWithShape="1">
          <a:blip r:embed="rId10">
            <a:alphaModFix/>
          </a:blip>
          <a:srcRect/>
          <a:stretch/>
        </p:blipFill>
        <p:spPr>
          <a:xfrm>
            <a:off x="3481264" y="991964"/>
            <a:ext cx="995075" cy="995075"/>
          </a:xfrm>
          <a:prstGeom prst="rect">
            <a:avLst/>
          </a:prstGeom>
          <a:noFill/>
          <a:ln>
            <a:noFill/>
          </a:ln>
        </p:spPr>
      </p:pic>
      <p:pic>
        <p:nvPicPr>
          <p:cNvPr id="337" name="Google Shape;337;p5"/>
          <p:cNvPicPr preferRelativeResize="0"/>
          <p:nvPr/>
        </p:nvPicPr>
        <p:blipFill rotWithShape="1">
          <a:blip r:embed="rId11">
            <a:alphaModFix/>
          </a:blip>
          <a:srcRect/>
          <a:stretch/>
        </p:blipFill>
        <p:spPr>
          <a:xfrm>
            <a:off x="2424200" y="1079428"/>
            <a:ext cx="741940" cy="860650"/>
          </a:xfrm>
          <a:prstGeom prst="rect">
            <a:avLst/>
          </a:prstGeom>
          <a:noFill/>
          <a:ln>
            <a:noFill/>
          </a:ln>
        </p:spPr>
      </p:pic>
      <p:pic>
        <p:nvPicPr>
          <p:cNvPr id="338" name="Google Shape;338;p5"/>
          <p:cNvPicPr preferRelativeResize="0"/>
          <p:nvPr/>
        </p:nvPicPr>
        <p:blipFill rotWithShape="1">
          <a:blip r:embed="rId12">
            <a:alphaModFix/>
          </a:blip>
          <a:srcRect/>
          <a:stretch/>
        </p:blipFill>
        <p:spPr>
          <a:xfrm>
            <a:off x="2694691" y="3231825"/>
            <a:ext cx="1980474" cy="516850"/>
          </a:xfrm>
          <a:prstGeom prst="rect">
            <a:avLst/>
          </a:prstGeom>
          <a:noFill/>
          <a:ln>
            <a:noFill/>
          </a:ln>
        </p:spPr>
      </p:pic>
      <p:sp>
        <p:nvSpPr>
          <p:cNvPr id="339" name="Google Shape;339;p5"/>
          <p:cNvSpPr txBox="1"/>
          <p:nvPr/>
        </p:nvSpPr>
        <p:spPr>
          <a:xfrm>
            <a:off x="361075" y="416800"/>
            <a:ext cx="8322600" cy="520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Century Gothic"/>
                <a:ea typeface="Century Gothic"/>
                <a:cs typeface="Century Gothic"/>
                <a:sym typeface="Century Gothic"/>
              </a:rPr>
              <a:t>Sr. Principal, Solution Architect - Daugherty Business Solutions</a:t>
            </a:r>
            <a:endParaRPr sz="1800" b="0" i="0" u="none" strike="noStrike" cap="none">
              <a:solidFill>
                <a:srgbClr val="000000"/>
              </a:solidFill>
              <a:latin typeface="Century Gothic"/>
              <a:ea typeface="Century Gothic"/>
              <a:cs typeface="Century Gothic"/>
              <a:sym typeface="Century Gothic"/>
            </a:endParaRPr>
          </a:p>
        </p:txBody>
      </p:sp>
      <p:pic>
        <p:nvPicPr>
          <p:cNvPr id="340" name="Google Shape;340;p5"/>
          <p:cNvPicPr preferRelativeResize="0"/>
          <p:nvPr/>
        </p:nvPicPr>
        <p:blipFill rotWithShape="1">
          <a:blip r:embed="rId13">
            <a:alphaModFix/>
          </a:blip>
          <a:srcRect/>
          <a:stretch/>
        </p:blipFill>
        <p:spPr>
          <a:xfrm>
            <a:off x="4727168" y="1064022"/>
            <a:ext cx="1212557" cy="8063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50"/>
          <p:cNvSpPr txBox="1"/>
          <p:nvPr/>
        </p:nvSpPr>
        <p:spPr>
          <a:xfrm>
            <a:off x="1383900" y="1777050"/>
            <a:ext cx="6376200" cy="1589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38761D"/>
                </a:solidFill>
                <a:latin typeface="Arial"/>
                <a:ea typeface="Arial"/>
                <a:cs typeface="Arial"/>
                <a:sym typeface="Arial"/>
              </a:rPr>
              <a:t>Talk in the language </a:t>
            </a:r>
            <a:endParaRPr sz="3000" b="0" i="0" u="none" strike="noStrike" cap="none">
              <a:solidFill>
                <a:srgbClr val="38761D"/>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38761D"/>
                </a:solidFill>
                <a:latin typeface="Arial"/>
                <a:ea typeface="Arial"/>
                <a:cs typeface="Arial"/>
                <a:sym typeface="Arial"/>
              </a:rPr>
              <a:t>of the </a:t>
            </a:r>
            <a:endParaRPr sz="3000" b="0" i="0" u="none" strike="noStrike" cap="none">
              <a:solidFill>
                <a:srgbClr val="38761D"/>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38761D"/>
                </a:solidFill>
                <a:latin typeface="Arial"/>
                <a:ea typeface="Arial"/>
                <a:cs typeface="Arial"/>
                <a:sym typeface="Arial"/>
              </a:rPr>
              <a:t>domain experts</a:t>
            </a:r>
            <a:endParaRPr sz="3000" b="0" i="0" u="none" strike="noStrike" cap="none">
              <a:solidFill>
                <a:srgbClr val="38761D"/>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51"/>
          <p:cNvSpPr txBox="1">
            <a:spLocks noGrp="1"/>
          </p:cNvSpPr>
          <p:nvPr>
            <p:ph type="body" idx="1"/>
          </p:nvPr>
        </p:nvSpPr>
        <p:spPr>
          <a:xfrm>
            <a:off x="459475" y="603500"/>
            <a:ext cx="8237400" cy="4224600"/>
          </a:xfrm>
          <a:prstGeom prst="rect">
            <a:avLst/>
          </a:prstGeom>
          <a:noFill/>
          <a:ln>
            <a:noFill/>
          </a:ln>
        </p:spPr>
        <p:txBody>
          <a:bodyPr spcFirstLastPara="1" wrap="square" lIns="0" tIns="45700" rIns="0" bIns="45700" anchor="t" anchorCtr="0">
            <a:noAutofit/>
          </a:bodyPr>
          <a:lstStyle/>
          <a:p>
            <a:pPr marL="0" lvl="0" indent="0" algn="l" rtl="0">
              <a:lnSpc>
                <a:spcPct val="100000"/>
              </a:lnSpc>
              <a:spcBef>
                <a:spcPts val="0"/>
              </a:spcBef>
              <a:spcAft>
                <a:spcPts val="0"/>
              </a:spcAft>
              <a:buClr>
                <a:srgbClr val="181818"/>
              </a:buClr>
              <a:buSzPts val="1800"/>
              <a:buNone/>
            </a:pPr>
            <a:r>
              <a:rPr lang="en" b="1" u="sng">
                <a:latin typeface="Arial"/>
                <a:ea typeface="Arial"/>
                <a:cs typeface="Arial"/>
                <a:sym typeface="Arial"/>
              </a:rPr>
              <a:t>Do not use programming terms!!!</a:t>
            </a:r>
            <a:r>
              <a:rPr lang="en">
                <a:latin typeface="Arial"/>
                <a:ea typeface="Arial"/>
                <a:cs typeface="Arial"/>
                <a:sym typeface="Arial"/>
              </a:rPr>
              <a:t> The use case should be easily understood by the domain expert.</a:t>
            </a:r>
            <a:endParaRPr>
              <a:latin typeface="Arial"/>
              <a:ea typeface="Arial"/>
              <a:cs typeface="Arial"/>
              <a:sym typeface="Arial"/>
            </a:endParaRPr>
          </a:p>
          <a:p>
            <a:pPr marL="0" lvl="0" indent="0" algn="l" rtl="0">
              <a:lnSpc>
                <a:spcPct val="100000"/>
              </a:lnSpc>
              <a:spcBef>
                <a:spcPts val="360"/>
              </a:spcBef>
              <a:spcAft>
                <a:spcPts val="0"/>
              </a:spcAft>
              <a:buClr>
                <a:srgbClr val="181818"/>
              </a:buClr>
              <a:buSzPts val="1800"/>
              <a:buNone/>
            </a:pPr>
            <a:endParaRPr>
              <a:latin typeface="Arial"/>
              <a:ea typeface="Arial"/>
              <a:cs typeface="Arial"/>
              <a:sym typeface="Arial"/>
            </a:endParaRPr>
          </a:p>
          <a:p>
            <a:pPr marL="0" lvl="0" indent="0" algn="l" rtl="0">
              <a:lnSpc>
                <a:spcPct val="100000"/>
              </a:lnSpc>
              <a:spcBef>
                <a:spcPts val="360"/>
              </a:spcBef>
              <a:spcAft>
                <a:spcPts val="0"/>
              </a:spcAft>
              <a:buClr>
                <a:srgbClr val="181818"/>
              </a:buClr>
              <a:buSzPts val="1800"/>
              <a:buNone/>
            </a:pPr>
            <a:r>
              <a:rPr lang="en">
                <a:latin typeface="Arial"/>
                <a:ea typeface="Arial"/>
                <a:cs typeface="Arial"/>
                <a:sym typeface="Arial"/>
              </a:rPr>
              <a:t>Bad:</a:t>
            </a:r>
            <a:endParaRPr>
              <a:latin typeface="Arial"/>
              <a:ea typeface="Arial"/>
              <a:cs typeface="Arial"/>
              <a:sym typeface="Arial"/>
            </a:endParaRPr>
          </a:p>
          <a:p>
            <a:pPr marL="457200" lvl="1" indent="0" algn="l" rtl="0">
              <a:lnSpc>
                <a:spcPct val="100000"/>
              </a:lnSpc>
              <a:spcBef>
                <a:spcPts val="360"/>
              </a:spcBef>
              <a:spcAft>
                <a:spcPts val="0"/>
              </a:spcAft>
              <a:buClr>
                <a:schemeClr val="dk1"/>
              </a:buClr>
              <a:buSzPts val="1800"/>
              <a:buNone/>
            </a:pPr>
            <a:r>
              <a:rPr lang="en" sz="1600">
                <a:latin typeface="Arial"/>
                <a:ea typeface="Arial"/>
                <a:cs typeface="Arial"/>
                <a:sym typeface="Arial"/>
              </a:rPr>
              <a:t>“The input manager continually scans the ftp folder for incoming documents. When a document has been sitting there unchanged for two minutes, it gets picked up and placed in a multilevel queue. The database is updated to record the document. When a scan engine is available, the document is sent to it for processing.”</a:t>
            </a:r>
            <a:endParaRPr sz="1600">
              <a:latin typeface="Arial"/>
              <a:ea typeface="Arial"/>
              <a:cs typeface="Arial"/>
              <a:sym typeface="Arial"/>
            </a:endParaRPr>
          </a:p>
          <a:p>
            <a:pPr marL="457200" lvl="1" indent="0" algn="l" rtl="0">
              <a:lnSpc>
                <a:spcPct val="100000"/>
              </a:lnSpc>
              <a:spcBef>
                <a:spcPts val="360"/>
              </a:spcBef>
              <a:spcAft>
                <a:spcPts val="0"/>
              </a:spcAft>
              <a:buClr>
                <a:schemeClr val="dk1"/>
              </a:buClr>
              <a:buSzPts val="1800"/>
              <a:buNone/>
            </a:pPr>
            <a:endParaRPr sz="1600">
              <a:latin typeface="Arial"/>
              <a:ea typeface="Arial"/>
              <a:cs typeface="Arial"/>
              <a:sym typeface="Arial"/>
            </a:endParaRPr>
          </a:p>
          <a:p>
            <a:pPr marL="57150" lvl="0" indent="0" algn="l" rtl="0">
              <a:lnSpc>
                <a:spcPct val="100000"/>
              </a:lnSpc>
              <a:spcBef>
                <a:spcPts val="360"/>
              </a:spcBef>
              <a:spcAft>
                <a:spcPts val="0"/>
              </a:spcAft>
              <a:buClr>
                <a:srgbClr val="181818"/>
              </a:buClr>
              <a:buSzPts val="1800"/>
              <a:buNone/>
            </a:pPr>
            <a:r>
              <a:rPr lang="en">
                <a:latin typeface="Arial"/>
                <a:ea typeface="Arial"/>
                <a:cs typeface="Arial"/>
                <a:sym typeface="Arial"/>
              </a:rPr>
              <a:t>Better:</a:t>
            </a:r>
            <a:endParaRPr>
              <a:latin typeface="Arial"/>
              <a:ea typeface="Arial"/>
              <a:cs typeface="Arial"/>
              <a:sym typeface="Arial"/>
            </a:endParaRPr>
          </a:p>
          <a:p>
            <a:pPr marL="457200" lvl="1" indent="0" algn="l" rtl="0">
              <a:lnSpc>
                <a:spcPct val="100000"/>
              </a:lnSpc>
              <a:spcBef>
                <a:spcPts val="360"/>
              </a:spcBef>
              <a:spcAft>
                <a:spcPts val="0"/>
              </a:spcAft>
              <a:buClr>
                <a:schemeClr val="dk1"/>
              </a:buClr>
              <a:buSzPts val="1800"/>
              <a:buNone/>
            </a:pPr>
            <a:r>
              <a:rPr lang="en" sz="1600">
                <a:latin typeface="Arial"/>
                <a:ea typeface="Arial"/>
                <a:cs typeface="Arial"/>
                <a:sym typeface="Arial"/>
              </a:rPr>
              <a:t>“A test arrives from a customer. Depending on the SLA we have with the customer, we determine how quickly it needs to be graded. When it’s time for the test to be graded, we get the student answers from the test and retrieve the instructions on how to score each question. We then score each question and calculate an overall score for the test.”</a:t>
            </a:r>
            <a:endParaRPr sz="1600">
              <a:latin typeface="Arial"/>
              <a:ea typeface="Arial"/>
              <a:cs typeface="Arial"/>
              <a:sym typeface="Arial"/>
            </a:endParaRPr>
          </a:p>
        </p:txBody>
      </p:sp>
      <p:sp>
        <p:nvSpPr>
          <p:cNvPr id="768" name="Google Shape;768;p51"/>
          <p:cNvSpPr txBox="1">
            <a:spLocks noGrp="1"/>
          </p:cNvSpPr>
          <p:nvPr>
            <p:ph type="sldNum" idx="12"/>
          </p:nvPr>
        </p:nvSpPr>
        <p:spPr>
          <a:xfrm>
            <a:off x="8158690" y="4828032"/>
            <a:ext cx="5250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51</a:t>
            </a:fld>
            <a:endParaRPr/>
          </a:p>
        </p:txBody>
      </p:sp>
      <p:sp>
        <p:nvSpPr>
          <p:cNvPr id="769" name="Google Shape;769;p51"/>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538C3F"/>
              </a:buClr>
              <a:buSzPts val="2000"/>
              <a:buFont typeface="Century Gothic"/>
              <a:buNone/>
            </a:pPr>
            <a:r>
              <a:rPr lang="en"/>
              <a:t>Technical vs Domain Description</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52"/>
          <p:cNvSpPr txBox="1">
            <a:spLocks noGrp="1"/>
          </p:cNvSpPr>
          <p:nvPr>
            <p:ph type="body" idx="1"/>
          </p:nvPr>
        </p:nvSpPr>
        <p:spPr>
          <a:xfrm>
            <a:off x="459475" y="603500"/>
            <a:ext cx="8237400" cy="4224600"/>
          </a:xfrm>
          <a:prstGeom prst="rect">
            <a:avLst/>
          </a:prstGeom>
          <a:noFill/>
          <a:ln>
            <a:noFill/>
          </a:ln>
        </p:spPr>
        <p:txBody>
          <a:bodyPr spcFirstLastPara="1" wrap="square" lIns="0" tIns="45700" rIns="0" bIns="45700" anchor="t" anchorCtr="0">
            <a:noAutofit/>
          </a:bodyPr>
          <a:lstStyle/>
          <a:p>
            <a:pPr marL="0" lvl="0" indent="0" algn="l" rtl="0">
              <a:lnSpc>
                <a:spcPct val="100000"/>
              </a:lnSpc>
              <a:spcBef>
                <a:spcPts val="0"/>
              </a:spcBef>
              <a:spcAft>
                <a:spcPts val="0"/>
              </a:spcAft>
              <a:buClr>
                <a:srgbClr val="181818"/>
              </a:buClr>
              <a:buSzPts val="1800"/>
              <a:buNone/>
            </a:pPr>
            <a:r>
              <a:rPr lang="en" b="1" u="sng">
                <a:latin typeface="Arial"/>
                <a:ea typeface="Arial"/>
                <a:cs typeface="Arial"/>
                <a:sym typeface="Arial"/>
              </a:rPr>
              <a:t>Do not use programming terms!!!</a:t>
            </a:r>
            <a:r>
              <a:rPr lang="en">
                <a:latin typeface="Arial"/>
                <a:ea typeface="Arial"/>
                <a:cs typeface="Arial"/>
                <a:sym typeface="Arial"/>
              </a:rPr>
              <a:t> The use case should be easily understood by the domain expert.</a:t>
            </a:r>
            <a:endParaRPr>
              <a:latin typeface="Arial"/>
              <a:ea typeface="Arial"/>
              <a:cs typeface="Arial"/>
              <a:sym typeface="Arial"/>
            </a:endParaRPr>
          </a:p>
          <a:p>
            <a:pPr marL="0" lvl="0" indent="0" algn="l" rtl="0">
              <a:lnSpc>
                <a:spcPct val="100000"/>
              </a:lnSpc>
              <a:spcBef>
                <a:spcPts val="360"/>
              </a:spcBef>
              <a:spcAft>
                <a:spcPts val="0"/>
              </a:spcAft>
              <a:buClr>
                <a:srgbClr val="181818"/>
              </a:buClr>
              <a:buSzPts val="1800"/>
              <a:buNone/>
            </a:pPr>
            <a:endParaRPr>
              <a:latin typeface="Arial"/>
              <a:ea typeface="Arial"/>
              <a:cs typeface="Arial"/>
              <a:sym typeface="Arial"/>
            </a:endParaRPr>
          </a:p>
          <a:p>
            <a:pPr marL="0" lvl="0" indent="0" algn="l" rtl="0">
              <a:lnSpc>
                <a:spcPct val="100000"/>
              </a:lnSpc>
              <a:spcBef>
                <a:spcPts val="360"/>
              </a:spcBef>
              <a:spcAft>
                <a:spcPts val="0"/>
              </a:spcAft>
              <a:buClr>
                <a:srgbClr val="181818"/>
              </a:buClr>
              <a:buSzPts val="1800"/>
              <a:buNone/>
            </a:pPr>
            <a:r>
              <a:rPr lang="en" b="1">
                <a:latin typeface="Arial"/>
                <a:ea typeface="Arial"/>
                <a:cs typeface="Arial"/>
                <a:sym typeface="Arial"/>
              </a:rPr>
              <a:t>Bad</a:t>
            </a:r>
            <a:r>
              <a:rPr lang="en">
                <a:latin typeface="Arial"/>
                <a:ea typeface="Arial"/>
                <a:cs typeface="Arial"/>
                <a:sym typeface="Arial"/>
              </a:rPr>
              <a:t>:</a:t>
            </a:r>
            <a:endParaRPr>
              <a:latin typeface="Arial"/>
              <a:ea typeface="Arial"/>
              <a:cs typeface="Arial"/>
              <a:sym typeface="Arial"/>
            </a:endParaRPr>
          </a:p>
          <a:p>
            <a:pPr marL="457200" lvl="1" indent="0" algn="l" rtl="0">
              <a:lnSpc>
                <a:spcPct val="100000"/>
              </a:lnSpc>
              <a:spcBef>
                <a:spcPts val="360"/>
              </a:spcBef>
              <a:spcAft>
                <a:spcPts val="0"/>
              </a:spcAft>
              <a:buClr>
                <a:schemeClr val="dk1"/>
              </a:buClr>
              <a:buSzPts val="1800"/>
              <a:buNone/>
            </a:pPr>
            <a:r>
              <a:rPr lang="en" sz="1600">
                <a:latin typeface="Arial"/>
                <a:ea typeface="Arial"/>
                <a:cs typeface="Arial"/>
                <a:sym typeface="Arial"/>
              </a:rPr>
              <a:t>“The </a:t>
            </a:r>
            <a:r>
              <a:rPr lang="en" sz="1600" b="1">
                <a:latin typeface="Arial"/>
                <a:ea typeface="Arial"/>
                <a:cs typeface="Arial"/>
                <a:sym typeface="Arial"/>
              </a:rPr>
              <a:t>input manager</a:t>
            </a:r>
            <a:r>
              <a:rPr lang="en" sz="1600">
                <a:latin typeface="Arial"/>
                <a:ea typeface="Arial"/>
                <a:cs typeface="Arial"/>
                <a:sym typeface="Arial"/>
              </a:rPr>
              <a:t> continually </a:t>
            </a:r>
            <a:r>
              <a:rPr lang="en" sz="1600" b="1">
                <a:latin typeface="Arial"/>
                <a:ea typeface="Arial"/>
                <a:cs typeface="Arial"/>
                <a:sym typeface="Arial"/>
              </a:rPr>
              <a:t>scans</a:t>
            </a:r>
            <a:r>
              <a:rPr lang="en" sz="1600">
                <a:latin typeface="Arial"/>
                <a:ea typeface="Arial"/>
                <a:cs typeface="Arial"/>
                <a:sym typeface="Arial"/>
              </a:rPr>
              <a:t> the </a:t>
            </a:r>
            <a:r>
              <a:rPr lang="en" sz="1600" b="1">
                <a:latin typeface="Arial"/>
                <a:ea typeface="Arial"/>
                <a:cs typeface="Arial"/>
                <a:sym typeface="Arial"/>
              </a:rPr>
              <a:t>ftp folder</a:t>
            </a:r>
            <a:r>
              <a:rPr lang="en" sz="1600">
                <a:latin typeface="Arial"/>
                <a:ea typeface="Arial"/>
                <a:cs typeface="Arial"/>
                <a:sym typeface="Arial"/>
              </a:rPr>
              <a:t> for incoming documents. When a document has been sitting there unchanged for two minutes, it gets picked up and placed in a </a:t>
            </a:r>
            <a:r>
              <a:rPr lang="en" sz="1600" b="1">
                <a:latin typeface="Arial"/>
                <a:ea typeface="Arial"/>
                <a:cs typeface="Arial"/>
                <a:sym typeface="Arial"/>
              </a:rPr>
              <a:t>multilevel queue</a:t>
            </a:r>
            <a:r>
              <a:rPr lang="en" sz="1600">
                <a:latin typeface="Arial"/>
                <a:ea typeface="Arial"/>
                <a:cs typeface="Arial"/>
                <a:sym typeface="Arial"/>
              </a:rPr>
              <a:t>. The </a:t>
            </a:r>
            <a:r>
              <a:rPr lang="en" sz="1600" b="1">
                <a:latin typeface="Arial"/>
                <a:ea typeface="Arial"/>
                <a:cs typeface="Arial"/>
                <a:sym typeface="Arial"/>
              </a:rPr>
              <a:t>database</a:t>
            </a:r>
            <a:r>
              <a:rPr lang="en" sz="1600">
                <a:latin typeface="Arial"/>
                <a:ea typeface="Arial"/>
                <a:cs typeface="Arial"/>
                <a:sym typeface="Arial"/>
              </a:rPr>
              <a:t> is updated to record the document. When a </a:t>
            </a:r>
            <a:r>
              <a:rPr lang="en" sz="1600" b="1">
                <a:latin typeface="Arial"/>
                <a:ea typeface="Arial"/>
                <a:cs typeface="Arial"/>
                <a:sym typeface="Arial"/>
              </a:rPr>
              <a:t>scan engine</a:t>
            </a:r>
            <a:r>
              <a:rPr lang="en" sz="1600">
                <a:latin typeface="Arial"/>
                <a:ea typeface="Arial"/>
                <a:cs typeface="Arial"/>
                <a:sym typeface="Arial"/>
              </a:rPr>
              <a:t> is available, the document is sent to it for </a:t>
            </a:r>
            <a:r>
              <a:rPr lang="en" sz="1600" b="1">
                <a:latin typeface="Arial"/>
                <a:ea typeface="Arial"/>
                <a:cs typeface="Arial"/>
                <a:sym typeface="Arial"/>
              </a:rPr>
              <a:t>processing</a:t>
            </a:r>
            <a:r>
              <a:rPr lang="en" sz="1600">
                <a:latin typeface="Arial"/>
                <a:ea typeface="Arial"/>
                <a:cs typeface="Arial"/>
                <a:sym typeface="Arial"/>
              </a:rPr>
              <a:t>.”</a:t>
            </a:r>
            <a:endParaRPr sz="1600">
              <a:latin typeface="Arial"/>
              <a:ea typeface="Arial"/>
              <a:cs typeface="Arial"/>
              <a:sym typeface="Arial"/>
            </a:endParaRPr>
          </a:p>
          <a:p>
            <a:pPr marL="457200" lvl="1" indent="0" algn="l" rtl="0">
              <a:lnSpc>
                <a:spcPct val="100000"/>
              </a:lnSpc>
              <a:spcBef>
                <a:spcPts val="360"/>
              </a:spcBef>
              <a:spcAft>
                <a:spcPts val="0"/>
              </a:spcAft>
              <a:buClr>
                <a:schemeClr val="dk1"/>
              </a:buClr>
              <a:buSzPts val="1800"/>
              <a:buNone/>
            </a:pPr>
            <a:endParaRPr sz="1600">
              <a:latin typeface="Arial"/>
              <a:ea typeface="Arial"/>
              <a:cs typeface="Arial"/>
              <a:sym typeface="Arial"/>
            </a:endParaRPr>
          </a:p>
          <a:p>
            <a:pPr marL="57150" lvl="0" indent="0" algn="l" rtl="0">
              <a:lnSpc>
                <a:spcPct val="100000"/>
              </a:lnSpc>
              <a:spcBef>
                <a:spcPts val="360"/>
              </a:spcBef>
              <a:spcAft>
                <a:spcPts val="0"/>
              </a:spcAft>
              <a:buClr>
                <a:srgbClr val="181818"/>
              </a:buClr>
              <a:buSzPts val="1800"/>
              <a:buNone/>
            </a:pPr>
            <a:r>
              <a:rPr lang="en">
                <a:latin typeface="Arial"/>
                <a:ea typeface="Arial"/>
                <a:cs typeface="Arial"/>
                <a:sym typeface="Arial"/>
              </a:rPr>
              <a:t>Better:</a:t>
            </a:r>
            <a:endParaRPr>
              <a:latin typeface="Arial"/>
              <a:ea typeface="Arial"/>
              <a:cs typeface="Arial"/>
              <a:sym typeface="Arial"/>
            </a:endParaRPr>
          </a:p>
          <a:p>
            <a:pPr marL="457200" lvl="1" indent="0" algn="l" rtl="0">
              <a:lnSpc>
                <a:spcPct val="100000"/>
              </a:lnSpc>
              <a:spcBef>
                <a:spcPts val="360"/>
              </a:spcBef>
              <a:spcAft>
                <a:spcPts val="0"/>
              </a:spcAft>
              <a:buClr>
                <a:schemeClr val="dk1"/>
              </a:buClr>
              <a:buSzPts val="1800"/>
              <a:buNone/>
            </a:pPr>
            <a:r>
              <a:rPr lang="en" sz="1600">
                <a:latin typeface="Arial"/>
                <a:ea typeface="Arial"/>
                <a:cs typeface="Arial"/>
                <a:sym typeface="Arial"/>
              </a:rPr>
              <a:t>“A test arrives from a customer. Depending on the SLA we have with the customer, we determine how quickly it needs to be graded. When it’s time for the test to be graded, we get the student answers from the test and retrieve the instructions on how to score each question. We then score each question and calculate an overall score for the test.”</a:t>
            </a:r>
            <a:endParaRPr sz="1600">
              <a:latin typeface="Arial"/>
              <a:ea typeface="Arial"/>
              <a:cs typeface="Arial"/>
              <a:sym typeface="Arial"/>
            </a:endParaRPr>
          </a:p>
        </p:txBody>
      </p:sp>
      <p:sp>
        <p:nvSpPr>
          <p:cNvPr id="775" name="Google Shape;775;p52"/>
          <p:cNvSpPr txBox="1">
            <a:spLocks noGrp="1"/>
          </p:cNvSpPr>
          <p:nvPr>
            <p:ph type="sldNum" idx="12"/>
          </p:nvPr>
        </p:nvSpPr>
        <p:spPr>
          <a:xfrm>
            <a:off x="8158690" y="4828032"/>
            <a:ext cx="5250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52</a:t>
            </a:fld>
            <a:endParaRPr/>
          </a:p>
        </p:txBody>
      </p:sp>
      <p:sp>
        <p:nvSpPr>
          <p:cNvPr id="776" name="Google Shape;776;p52"/>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538C3F"/>
              </a:buClr>
              <a:buSzPts val="2000"/>
              <a:buFont typeface="Century Gothic"/>
              <a:buNone/>
            </a:pPr>
            <a:r>
              <a:rPr lang="en"/>
              <a:t>Technical vs Domain Description</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53"/>
          <p:cNvSpPr txBox="1">
            <a:spLocks noGrp="1"/>
          </p:cNvSpPr>
          <p:nvPr>
            <p:ph type="body" idx="1"/>
          </p:nvPr>
        </p:nvSpPr>
        <p:spPr>
          <a:xfrm>
            <a:off x="459475" y="603500"/>
            <a:ext cx="8237400" cy="4224600"/>
          </a:xfrm>
          <a:prstGeom prst="rect">
            <a:avLst/>
          </a:prstGeom>
          <a:noFill/>
          <a:ln>
            <a:noFill/>
          </a:ln>
        </p:spPr>
        <p:txBody>
          <a:bodyPr spcFirstLastPara="1" wrap="square" lIns="0" tIns="45700" rIns="0" bIns="45700" anchor="t" anchorCtr="0">
            <a:noAutofit/>
          </a:bodyPr>
          <a:lstStyle/>
          <a:p>
            <a:pPr marL="0" lvl="0" indent="0" algn="l" rtl="0">
              <a:lnSpc>
                <a:spcPct val="100000"/>
              </a:lnSpc>
              <a:spcBef>
                <a:spcPts val="0"/>
              </a:spcBef>
              <a:spcAft>
                <a:spcPts val="0"/>
              </a:spcAft>
              <a:buClr>
                <a:srgbClr val="181818"/>
              </a:buClr>
              <a:buSzPts val="1800"/>
              <a:buNone/>
            </a:pPr>
            <a:r>
              <a:rPr lang="en" b="1" u="sng">
                <a:latin typeface="Arial"/>
                <a:ea typeface="Arial"/>
                <a:cs typeface="Arial"/>
                <a:sym typeface="Arial"/>
              </a:rPr>
              <a:t>Do not use programming terms!!!</a:t>
            </a:r>
            <a:r>
              <a:rPr lang="en">
                <a:latin typeface="Arial"/>
                <a:ea typeface="Arial"/>
                <a:cs typeface="Arial"/>
                <a:sym typeface="Arial"/>
              </a:rPr>
              <a:t> The use case should be easily understood by the domain expert.</a:t>
            </a:r>
            <a:endParaRPr>
              <a:latin typeface="Arial"/>
              <a:ea typeface="Arial"/>
              <a:cs typeface="Arial"/>
              <a:sym typeface="Arial"/>
            </a:endParaRPr>
          </a:p>
          <a:p>
            <a:pPr marL="0" lvl="0" indent="0" algn="l" rtl="0">
              <a:lnSpc>
                <a:spcPct val="100000"/>
              </a:lnSpc>
              <a:spcBef>
                <a:spcPts val="360"/>
              </a:spcBef>
              <a:spcAft>
                <a:spcPts val="0"/>
              </a:spcAft>
              <a:buClr>
                <a:srgbClr val="181818"/>
              </a:buClr>
              <a:buSzPts val="1800"/>
              <a:buNone/>
            </a:pPr>
            <a:endParaRPr>
              <a:latin typeface="Arial"/>
              <a:ea typeface="Arial"/>
              <a:cs typeface="Arial"/>
              <a:sym typeface="Arial"/>
            </a:endParaRPr>
          </a:p>
          <a:p>
            <a:pPr marL="0" lvl="0" indent="0" algn="l" rtl="0">
              <a:lnSpc>
                <a:spcPct val="100000"/>
              </a:lnSpc>
              <a:spcBef>
                <a:spcPts val="360"/>
              </a:spcBef>
              <a:spcAft>
                <a:spcPts val="0"/>
              </a:spcAft>
              <a:buClr>
                <a:srgbClr val="181818"/>
              </a:buClr>
              <a:buSzPts val="1800"/>
              <a:buNone/>
            </a:pPr>
            <a:r>
              <a:rPr lang="en">
                <a:latin typeface="Arial"/>
                <a:ea typeface="Arial"/>
                <a:cs typeface="Arial"/>
                <a:sym typeface="Arial"/>
              </a:rPr>
              <a:t>Bad:</a:t>
            </a:r>
            <a:endParaRPr>
              <a:latin typeface="Arial"/>
              <a:ea typeface="Arial"/>
              <a:cs typeface="Arial"/>
              <a:sym typeface="Arial"/>
            </a:endParaRPr>
          </a:p>
          <a:p>
            <a:pPr marL="457200" lvl="1" indent="0" algn="l" rtl="0">
              <a:lnSpc>
                <a:spcPct val="100000"/>
              </a:lnSpc>
              <a:spcBef>
                <a:spcPts val="360"/>
              </a:spcBef>
              <a:spcAft>
                <a:spcPts val="0"/>
              </a:spcAft>
              <a:buClr>
                <a:schemeClr val="dk1"/>
              </a:buClr>
              <a:buSzPts val="1800"/>
              <a:buNone/>
            </a:pPr>
            <a:r>
              <a:rPr lang="en" sz="1600">
                <a:latin typeface="Arial"/>
                <a:ea typeface="Arial"/>
                <a:cs typeface="Arial"/>
                <a:sym typeface="Arial"/>
              </a:rPr>
              <a:t>“The input manager continually scans the ftp folder for incoming documents. When a document has been sitting there unchanged for two minutes, it gets picked up and placed in a multilevel queue. The database is updated to record the document. When a scan engine is available, the document is sent to it for processing.”</a:t>
            </a:r>
            <a:endParaRPr sz="1600">
              <a:latin typeface="Arial"/>
              <a:ea typeface="Arial"/>
              <a:cs typeface="Arial"/>
              <a:sym typeface="Arial"/>
            </a:endParaRPr>
          </a:p>
          <a:p>
            <a:pPr marL="457200" lvl="1" indent="0" algn="l" rtl="0">
              <a:lnSpc>
                <a:spcPct val="100000"/>
              </a:lnSpc>
              <a:spcBef>
                <a:spcPts val="360"/>
              </a:spcBef>
              <a:spcAft>
                <a:spcPts val="0"/>
              </a:spcAft>
              <a:buClr>
                <a:schemeClr val="dk1"/>
              </a:buClr>
              <a:buSzPts val="1800"/>
              <a:buNone/>
            </a:pPr>
            <a:endParaRPr sz="1600">
              <a:latin typeface="Arial"/>
              <a:ea typeface="Arial"/>
              <a:cs typeface="Arial"/>
              <a:sym typeface="Arial"/>
            </a:endParaRPr>
          </a:p>
          <a:p>
            <a:pPr marL="57150" lvl="0" indent="0" algn="l" rtl="0">
              <a:lnSpc>
                <a:spcPct val="100000"/>
              </a:lnSpc>
              <a:spcBef>
                <a:spcPts val="360"/>
              </a:spcBef>
              <a:spcAft>
                <a:spcPts val="0"/>
              </a:spcAft>
              <a:buClr>
                <a:srgbClr val="181818"/>
              </a:buClr>
              <a:buSzPts val="1800"/>
              <a:buNone/>
            </a:pPr>
            <a:r>
              <a:rPr lang="en" b="1">
                <a:latin typeface="Arial"/>
                <a:ea typeface="Arial"/>
                <a:cs typeface="Arial"/>
                <a:sym typeface="Arial"/>
              </a:rPr>
              <a:t>Better</a:t>
            </a:r>
            <a:r>
              <a:rPr lang="en">
                <a:latin typeface="Arial"/>
                <a:ea typeface="Arial"/>
                <a:cs typeface="Arial"/>
                <a:sym typeface="Arial"/>
              </a:rPr>
              <a:t>:</a:t>
            </a:r>
            <a:endParaRPr>
              <a:latin typeface="Arial"/>
              <a:ea typeface="Arial"/>
              <a:cs typeface="Arial"/>
              <a:sym typeface="Arial"/>
            </a:endParaRPr>
          </a:p>
          <a:p>
            <a:pPr marL="457200" lvl="1" indent="0" algn="l" rtl="0">
              <a:lnSpc>
                <a:spcPct val="100000"/>
              </a:lnSpc>
              <a:spcBef>
                <a:spcPts val="360"/>
              </a:spcBef>
              <a:spcAft>
                <a:spcPts val="0"/>
              </a:spcAft>
              <a:buClr>
                <a:schemeClr val="dk1"/>
              </a:buClr>
              <a:buSzPts val="1800"/>
              <a:buNone/>
            </a:pPr>
            <a:r>
              <a:rPr lang="en" sz="1600">
                <a:latin typeface="Arial"/>
                <a:ea typeface="Arial"/>
                <a:cs typeface="Arial"/>
                <a:sym typeface="Arial"/>
              </a:rPr>
              <a:t>“A </a:t>
            </a:r>
            <a:r>
              <a:rPr lang="en" sz="1600" b="1">
                <a:latin typeface="Arial"/>
                <a:ea typeface="Arial"/>
                <a:cs typeface="Arial"/>
                <a:sym typeface="Arial"/>
              </a:rPr>
              <a:t>test</a:t>
            </a:r>
            <a:r>
              <a:rPr lang="en" sz="1600">
                <a:latin typeface="Arial"/>
                <a:ea typeface="Arial"/>
                <a:cs typeface="Arial"/>
                <a:sym typeface="Arial"/>
              </a:rPr>
              <a:t> arrives from a </a:t>
            </a:r>
            <a:r>
              <a:rPr lang="en" sz="1600" b="1">
                <a:latin typeface="Arial"/>
                <a:ea typeface="Arial"/>
                <a:cs typeface="Arial"/>
                <a:sym typeface="Arial"/>
              </a:rPr>
              <a:t>customer</a:t>
            </a:r>
            <a:r>
              <a:rPr lang="en" sz="1600">
                <a:latin typeface="Arial"/>
                <a:ea typeface="Arial"/>
                <a:cs typeface="Arial"/>
                <a:sym typeface="Arial"/>
              </a:rPr>
              <a:t>. Depending on the </a:t>
            </a:r>
            <a:r>
              <a:rPr lang="en" sz="1600" b="1">
                <a:latin typeface="Arial"/>
                <a:ea typeface="Arial"/>
                <a:cs typeface="Arial"/>
                <a:sym typeface="Arial"/>
              </a:rPr>
              <a:t>SLA</a:t>
            </a:r>
            <a:r>
              <a:rPr lang="en" sz="1600">
                <a:latin typeface="Arial"/>
                <a:ea typeface="Arial"/>
                <a:cs typeface="Arial"/>
                <a:sym typeface="Arial"/>
              </a:rPr>
              <a:t> we have with the customer, we determine how quickly it needs to be </a:t>
            </a:r>
            <a:r>
              <a:rPr lang="en" sz="1600" b="1">
                <a:latin typeface="Arial"/>
                <a:ea typeface="Arial"/>
                <a:cs typeface="Arial"/>
                <a:sym typeface="Arial"/>
              </a:rPr>
              <a:t>graded</a:t>
            </a:r>
            <a:r>
              <a:rPr lang="en" sz="1600">
                <a:latin typeface="Arial"/>
                <a:ea typeface="Arial"/>
                <a:cs typeface="Arial"/>
                <a:sym typeface="Arial"/>
              </a:rPr>
              <a:t>. When it’s time for the test to be graded, we get the </a:t>
            </a:r>
            <a:r>
              <a:rPr lang="en" sz="1600" b="1">
                <a:latin typeface="Arial"/>
                <a:ea typeface="Arial"/>
                <a:cs typeface="Arial"/>
                <a:sym typeface="Arial"/>
              </a:rPr>
              <a:t>student answers</a:t>
            </a:r>
            <a:r>
              <a:rPr lang="en" sz="1600">
                <a:latin typeface="Arial"/>
                <a:ea typeface="Arial"/>
                <a:cs typeface="Arial"/>
                <a:sym typeface="Arial"/>
              </a:rPr>
              <a:t> from the test and retrieve the instructions on how to </a:t>
            </a:r>
            <a:r>
              <a:rPr lang="en" sz="1600" b="1">
                <a:latin typeface="Arial"/>
                <a:ea typeface="Arial"/>
                <a:cs typeface="Arial"/>
                <a:sym typeface="Arial"/>
              </a:rPr>
              <a:t>score</a:t>
            </a:r>
            <a:r>
              <a:rPr lang="en" sz="1600">
                <a:latin typeface="Arial"/>
                <a:ea typeface="Arial"/>
                <a:cs typeface="Arial"/>
                <a:sym typeface="Arial"/>
              </a:rPr>
              <a:t> each question. We then score each question and calculate an </a:t>
            </a:r>
            <a:r>
              <a:rPr lang="en" sz="1600" b="1">
                <a:latin typeface="Arial"/>
                <a:ea typeface="Arial"/>
                <a:cs typeface="Arial"/>
                <a:sym typeface="Arial"/>
              </a:rPr>
              <a:t>overall score</a:t>
            </a:r>
            <a:r>
              <a:rPr lang="en" sz="1600">
                <a:latin typeface="Arial"/>
                <a:ea typeface="Arial"/>
                <a:cs typeface="Arial"/>
                <a:sym typeface="Arial"/>
              </a:rPr>
              <a:t> for the test.”</a:t>
            </a:r>
            <a:endParaRPr sz="1600">
              <a:latin typeface="Arial"/>
              <a:ea typeface="Arial"/>
              <a:cs typeface="Arial"/>
              <a:sym typeface="Arial"/>
            </a:endParaRPr>
          </a:p>
        </p:txBody>
      </p:sp>
      <p:sp>
        <p:nvSpPr>
          <p:cNvPr id="782" name="Google Shape;782;p53"/>
          <p:cNvSpPr txBox="1">
            <a:spLocks noGrp="1"/>
          </p:cNvSpPr>
          <p:nvPr>
            <p:ph type="sldNum" idx="12"/>
          </p:nvPr>
        </p:nvSpPr>
        <p:spPr>
          <a:xfrm>
            <a:off x="8158690" y="4828032"/>
            <a:ext cx="5250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53</a:t>
            </a:fld>
            <a:endParaRPr/>
          </a:p>
        </p:txBody>
      </p:sp>
      <p:sp>
        <p:nvSpPr>
          <p:cNvPr id="783" name="Google Shape;783;p53"/>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538C3F"/>
              </a:buClr>
              <a:buSzPts val="2000"/>
              <a:buFont typeface="Century Gothic"/>
              <a:buNone/>
            </a:pPr>
            <a:r>
              <a:rPr lang="en"/>
              <a:t>Technical vs Domain Description</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54"/>
          <p:cNvSpPr txBox="1">
            <a:spLocks noGrp="1"/>
          </p:cNvSpPr>
          <p:nvPr>
            <p:ph type="body" idx="1"/>
          </p:nvPr>
        </p:nvSpPr>
        <p:spPr>
          <a:xfrm>
            <a:off x="459475" y="897300"/>
            <a:ext cx="8237400" cy="3348900"/>
          </a:xfrm>
          <a:prstGeom prst="rect">
            <a:avLst/>
          </a:prstGeom>
          <a:noFill/>
          <a:ln>
            <a:noFill/>
          </a:ln>
        </p:spPr>
        <p:txBody>
          <a:bodyPr spcFirstLastPara="1" wrap="square" lIns="0" tIns="45700" rIns="0" bIns="45700" anchor="t" anchorCtr="0">
            <a:noAutofit/>
          </a:bodyPr>
          <a:lstStyle/>
          <a:p>
            <a:pPr marL="342900" lvl="0" indent="-342900" algn="l" rtl="0">
              <a:lnSpc>
                <a:spcPct val="100000"/>
              </a:lnSpc>
              <a:spcBef>
                <a:spcPts val="0"/>
              </a:spcBef>
              <a:spcAft>
                <a:spcPts val="0"/>
              </a:spcAft>
              <a:buClr>
                <a:srgbClr val="181818"/>
              </a:buClr>
              <a:buSzPts val="1800"/>
              <a:buChar char="•"/>
            </a:pPr>
            <a:r>
              <a:rPr lang="en" sz="1800">
                <a:latin typeface="Arial"/>
                <a:ea typeface="Arial"/>
                <a:cs typeface="Arial"/>
                <a:sym typeface="Arial"/>
              </a:rPr>
              <a:t>Get domain experts, developers, and other stakeholders using common language in </a:t>
            </a:r>
            <a:r>
              <a:rPr lang="en" sz="1800" b="1">
                <a:solidFill>
                  <a:srgbClr val="38761D"/>
                </a:solidFill>
                <a:latin typeface="Arial"/>
                <a:ea typeface="Arial"/>
                <a:cs typeface="Arial"/>
                <a:sym typeface="Arial"/>
              </a:rPr>
              <a:t>all</a:t>
            </a:r>
            <a:r>
              <a:rPr lang="en" sz="1800">
                <a:latin typeface="Arial"/>
                <a:ea typeface="Arial"/>
                <a:cs typeface="Arial"/>
                <a:sym typeface="Arial"/>
              </a:rPr>
              <a:t> communication: emails, Slack, presentations, documents...</a:t>
            </a:r>
            <a:endParaRPr>
              <a:latin typeface="Arial"/>
              <a:ea typeface="Arial"/>
              <a:cs typeface="Arial"/>
              <a:sym typeface="Arial"/>
            </a:endParaRPr>
          </a:p>
          <a:p>
            <a:pPr marL="342900" lvl="0" indent="-342900" algn="l" rtl="0">
              <a:lnSpc>
                <a:spcPct val="100000"/>
              </a:lnSpc>
              <a:spcBef>
                <a:spcPts val="1000"/>
              </a:spcBef>
              <a:spcAft>
                <a:spcPts val="0"/>
              </a:spcAft>
              <a:buClr>
                <a:srgbClr val="181818"/>
              </a:buClr>
              <a:buSzPts val="1800"/>
              <a:buChar char="•"/>
            </a:pPr>
            <a:r>
              <a:rPr lang="en" sz="1800">
                <a:latin typeface="Arial"/>
                <a:ea typeface="Arial"/>
                <a:cs typeface="Arial"/>
                <a:sym typeface="Arial"/>
              </a:rPr>
              <a:t>Stick to terms used in the business domain – </a:t>
            </a:r>
            <a:r>
              <a:rPr lang="en" sz="1800" b="1">
                <a:solidFill>
                  <a:srgbClr val="38761D"/>
                </a:solidFill>
                <a:latin typeface="Arial"/>
                <a:ea typeface="Arial"/>
                <a:cs typeface="Arial"/>
                <a:sym typeface="Arial"/>
              </a:rPr>
              <a:t>no programming terms</a:t>
            </a:r>
            <a:r>
              <a:rPr lang="en" sz="1800">
                <a:latin typeface="Arial"/>
                <a:ea typeface="Arial"/>
                <a:cs typeface="Arial"/>
                <a:sym typeface="Arial"/>
              </a:rPr>
              <a:t>!</a:t>
            </a:r>
            <a:endParaRPr>
              <a:latin typeface="Arial"/>
              <a:ea typeface="Arial"/>
              <a:cs typeface="Arial"/>
              <a:sym typeface="Arial"/>
            </a:endParaRPr>
          </a:p>
          <a:p>
            <a:pPr marL="742950" lvl="1" indent="-285750" algn="l" rtl="0">
              <a:lnSpc>
                <a:spcPct val="100000"/>
              </a:lnSpc>
              <a:spcBef>
                <a:spcPts val="1000"/>
              </a:spcBef>
              <a:spcAft>
                <a:spcPts val="0"/>
              </a:spcAft>
              <a:buClr>
                <a:schemeClr val="dk1"/>
              </a:buClr>
              <a:buSzPts val="1800"/>
              <a:buChar char="–"/>
            </a:pPr>
            <a:r>
              <a:rPr lang="en" sz="1800">
                <a:latin typeface="Arial"/>
                <a:ea typeface="Arial"/>
                <a:cs typeface="Arial"/>
                <a:sym typeface="Arial"/>
              </a:rPr>
              <a:t>If you find yourself calling things “Cache” or “Manager”, you’re doing it wrong.</a:t>
            </a:r>
            <a:endParaRPr>
              <a:latin typeface="Arial"/>
              <a:ea typeface="Arial"/>
              <a:cs typeface="Arial"/>
              <a:sym typeface="Arial"/>
            </a:endParaRPr>
          </a:p>
          <a:p>
            <a:pPr marL="342900" lvl="0" indent="-342900" algn="l" rtl="0">
              <a:lnSpc>
                <a:spcPct val="100000"/>
              </a:lnSpc>
              <a:spcBef>
                <a:spcPts val="1000"/>
              </a:spcBef>
              <a:spcAft>
                <a:spcPts val="0"/>
              </a:spcAft>
              <a:buClr>
                <a:srgbClr val="181818"/>
              </a:buClr>
              <a:buSzPts val="1800"/>
              <a:buChar char="•"/>
            </a:pPr>
            <a:r>
              <a:rPr lang="en" sz="1800">
                <a:latin typeface="Arial"/>
                <a:ea typeface="Arial"/>
                <a:cs typeface="Arial"/>
                <a:sym typeface="Arial"/>
              </a:rPr>
              <a:t>Say the terms out loud! </a:t>
            </a:r>
            <a:endParaRPr>
              <a:latin typeface="Arial"/>
              <a:ea typeface="Arial"/>
              <a:cs typeface="Arial"/>
              <a:sym typeface="Arial"/>
            </a:endParaRPr>
          </a:p>
          <a:p>
            <a:pPr marL="742950" lvl="1" indent="-285750" algn="l" rtl="0">
              <a:lnSpc>
                <a:spcPct val="100000"/>
              </a:lnSpc>
              <a:spcBef>
                <a:spcPts val="1000"/>
              </a:spcBef>
              <a:spcAft>
                <a:spcPts val="0"/>
              </a:spcAft>
              <a:buClr>
                <a:schemeClr val="dk1"/>
              </a:buClr>
              <a:buSzPts val="1800"/>
              <a:buChar char="–"/>
            </a:pPr>
            <a:r>
              <a:rPr lang="en" sz="1800">
                <a:latin typeface="Arial"/>
                <a:ea typeface="Arial"/>
                <a:cs typeface="Arial"/>
                <a:sym typeface="Arial"/>
              </a:rPr>
              <a:t>People tend to use different terms, depending on whether they are speaking or writing.</a:t>
            </a:r>
            <a:endParaRPr>
              <a:latin typeface="Arial"/>
              <a:ea typeface="Arial"/>
              <a:cs typeface="Arial"/>
              <a:sym typeface="Arial"/>
            </a:endParaRPr>
          </a:p>
          <a:p>
            <a:pPr marL="342900" lvl="0" indent="-342900" algn="l" rtl="0">
              <a:lnSpc>
                <a:spcPct val="100000"/>
              </a:lnSpc>
              <a:spcBef>
                <a:spcPts val="1000"/>
              </a:spcBef>
              <a:spcAft>
                <a:spcPts val="0"/>
              </a:spcAft>
              <a:buClr>
                <a:srgbClr val="181818"/>
              </a:buClr>
              <a:buSzPts val="1800"/>
              <a:buChar char="•"/>
            </a:pPr>
            <a:r>
              <a:rPr lang="en" sz="1800">
                <a:latin typeface="Arial"/>
                <a:ea typeface="Arial"/>
                <a:cs typeface="Arial"/>
                <a:sym typeface="Arial"/>
              </a:rPr>
              <a:t>Don’t get too attached to terms – if you find a better one, replace it.</a:t>
            </a:r>
            <a:endParaRPr>
              <a:latin typeface="Arial"/>
              <a:ea typeface="Arial"/>
              <a:cs typeface="Arial"/>
              <a:sym typeface="Arial"/>
            </a:endParaRPr>
          </a:p>
          <a:p>
            <a:pPr marL="342900" lvl="0" indent="-241300" algn="l" rtl="0">
              <a:lnSpc>
                <a:spcPct val="100000"/>
              </a:lnSpc>
              <a:spcBef>
                <a:spcPts val="1000"/>
              </a:spcBef>
              <a:spcAft>
                <a:spcPts val="0"/>
              </a:spcAft>
              <a:buClr>
                <a:srgbClr val="181818"/>
              </a:buClr>
              <a:buSzPts val="1600"/>
              <a:buNone/>
            </a:pPr>
            <a:endParaRPr/>
          </a:p>
          <a:p>
            <a:pPr marL="342900" lvl="0" indent="-241300" algn="l" rtl="0">
              <a:lnSpc>
                <a:spcPct val="100000"/>
              </a:lnSpc>
              <a:spcBef>
                <a:spcPts val="1000"/>
              </a:spcBef>
              <a:spcAft>
                <a:spcPts val="1000"/>
              </a:spcAft>
              <a:buClr>
                <a:srgbClr val="181818"/>
              </a:buClr>
              <a:buSzPts val="1600"/>
              <a:buNone/>
            </a:pPr>
            <a:endParaRPr/>
          </a:p>
        </p:txBody>
      </p:sp>
      <p:sp>
        <p:nvSpPr>
          <p:cNvPr id="789" name="Google Shape;789;p54"/>
          <p:cNvSpPr txBox="1">
            <a:spLocks noGrp="1"/>
          </p:cNvSpPr>
          <p:nvPr>
            <p:ph type="sldNum" idx="12"/>
          </p:nvPr>
        </p:nvSpPr>
        <p:spPr>
          <a:xfrm>
            <a:off x="8158690" y="4828032"/>
            <a:ext cx="5250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54</a:t>
            </a:fld>
            <a:endParaRPr/>
          </a:p>
        </p:txBody>
      </p:sp>
      <p:sp>
        <p:nvSpPr>
          <p:cNvPr id="790" name="Google Shape;790;p54"/>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538C3F"/>
              </a:buClr>
              <a:buSzPts val="2000"/>
              <a:buFont typeface="Century Gothic"/>
              <a:buNone/>
            </a:pPr>
            <a:r>
              <a:rPr lang="en"/>
              <a:t>Ubiquitous Language Guidelines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55"/>
          <p:cNvSpPr txBox="1">
            <a:spLocks noGrp="1"/>
          </p:cNvSpPr>
          <p:nvPr>
            <p:ph type="body" idx="1"/>
          </p:nvPr>
        </p:nvSpPr>
        <p:spPr>
          <a:xfrm>
            <a:off x="453300" y="1000200"/>
            <a:ext cx="8237400" cy="3143100"/>
          </a:xfrm>
          <a:prstGeom prst="rect">
            <a:avLst/>
          </a:prstGeom>
          <a:noFill/>
          <a:ln>
            <a:noFill/>
          </a:ln>
        </p:spPr>
        <p:txBody>
          <a:bodyPr spcFirstLastPara="1" wrap="square" lIns="0" tIns="45700" rIns="0" bIns="45700" anchor="t" anchorCtr="0">
            <a:noAutofit/>
          </a:bodyPr>
          <a:lstStyle/>
          <a:p>
            <a:pPr marL="342900" lvl="0" indent="-241300" algn="l" rtl="0">
              <a:lnSpc>
                <a:spcPct val="100000"/>
              </a:lnSpc>
              <a:spcBef>
                <a:spcPts val="320"/>
              </a:spcBef>
              <a:spcAft>
                <a:spcPts val="0"/>
              </a:spcAft>
              <a:buClr>
                <a:srgbClr val="181818"/>
              </a:buClr>
              <a:buSzPts val="1600"/>
              <a:buNone/>
            </a:pPr>
            <a:r>
              <a:rPr lang="en" sz="1800" b="1">
                <a:solidFill>
                  <a:srgbClr val="38761D"/>
                </a:solidFill>
                <a:latin typeface="Arial"/>
                <a:ea typeface="Arial"/>
                <a:cs typeface="Arial"/>
                <a:sym typeface="Arial"/>
              </a:rPr>
              <a:t>Domain Expert:</a:t>
            </a:r>
            <a:r>
              <a:rPr lang="en" sz="1800">
                <a:latin typeface="Arial"/>
                <a:ea typeface="Arial"/>
                <a:cs typeface="Arial"/>
                <a:sym typeface="Arial"/>
              </a:rPr>
              <a:t> “... and then we grade the tests.”</a:t>
            </a:r>
            <a:endParaRPr sz="1800">
              <a:latin typeface="Arial"/>
              <a:ea typeface="Arial"/>
              <a:cs typeface="Arial"/>
              <a:sym typeface="Arial"/>
            </a:endParaRPr>
          </a:p>
          <a:p>
            <a:pPr marL="342900" lvl="0" indent="-241300" algn="l" rtl="0">
              <a:lnSpc>
                <a:spcPct val="100000"/>
              </a:lnSpc>
              <a:spcBef>
                <a:spcPts val="320"/>
              </a:spcBef>
              <a:spcAft>
                <a:spcPts val="0"/>
              </a:spcAft>
              <a:buClr>
                <a:srgbClr val="181818"/>
              </a:buClr>
              <a:buSzPts val="1600"/>
              <a:buNone/>
            </a:pPr>
            <a:endParaRPr sz="1800">
              <a:latin typeface="Arial"/>
              <a:ea typeface="Arial"/>
              <a:cs typeface="Arial"/>
              <a:sym typeface="Arial"/>
            </a:endParaRPr>
          </a:p>
          <a:p>
            <a:pPr marL="342900" lvl="0" indent="-241300" algn="l" rtl="0">
              <a:lnSpc>
                <a:spcPct val="100000"/>
              </a:lnSpc>
              <a:spcBef>
                <a:spcPts val="320"/>
              </a:spcBef>
              <a:spcAft>
                <a:spcPts val="0"/>
              </a:spcAft>
              <a:buClr>
                <a:srgbClr val="181818"/>
              </a:buClr>
              <a:buSzPts val="1600"/>
              <a:buNone/>
            </a:pPr>
            <a:r>
              <a:rPr lang="en" sz="1800" i="1">
                <a:latin typeface="Arial"/>
                <a:ea typeface="Arial"/>
                <a:cs typeface="Arial"/>
                <a:sym typeface="Arial"/>
              </a:rPr>
              <a:t>(later)</a:t>
            </a:r>
            <a:endParaRPr sz="1800" i="1">
              <a:latin typeface="Arial"/>
              <a:ea typeface="Arial"/>
              <a:cs typeface="Arial"/>
              <a:sym typeface="Arial"/>
            </a:endParaRPr>
          </a:p>
          <a:p>
            <a:pPr marL="342900" lvl="0" indent="-241300" algn="l" rtl="0">
              <a:lnSpc>
                <a:spcPct val="100000"/>
              </a:lnSpc>
              <a:spcBef>
                <a:spcPts val="320"/>
              </a:spcBef>
              <a:spcAft>
                <a:spcPts val="0"/>
              </a:spcAft>
              <a:buClr>
                <a:srgbClr val="181818"/>
              </a:buClr>
              <a:buSzPts val="1600"/>
              <a:buNone/>
            </a:pPr>
            <a:endParaRPr sz="1800">
              <a:latin typeface="Arial"/>
              <a:ea typeface="Arial"/>
              <a:cs typeface="Arial"/>
              <a:sym typeface="Arial"/>
            </a:endParaRPr>
          </a:p>
          <a:p>
            <a:pPr marL="342900" lvl="0" indent="-241300" algn="l" rtl="0">
              <a:lnSpc>
                <a:spcPct val="100000"/>
              </a:lnSpc>
              <a:spcBef>
                <a:spcPts val="320"/>
              </a:spcBef>
              <a:spcAft>
                <a:spcPts val="0"/>
              </a:spcAft>
              <a:buClr>
                <a:srgbClr val="181818"/>
              </a:buClr>
              <a:buSzPts val="1600"/>
              <a:buNone/>
            </a:pPr>
            <a:r>
              <a:rPr lang="en" sz="1800" b="1">
                <a:solidFill>
                  <a:srgbClr val="38761D"/>
                </a:solidFill>
                <a:latin typeface="Arial"/>
                <a:ea typeface="Arial"/>
                <a:cs typeface="Arial"/>
                <a:sym typeface="Arial"/>
              </a:rPr>
              <a:t>Domain Expert:</a:t>
            </a:r>
            <a:r>
              <a:rPr lang="en" sz="1800">
                <a:latin typeface="Arial"/>
                <a:ea typeface="Arial"/>
                <a:cs typeface="Arial"/>
                <a:sym typeface="Arial"/>
              </a:rPr>
              <a:t> “... and that’s how the tests are scored.”</a:t>
            </a:r>
            <a:endParaRPr sz="1800">
              <a:latin typeface="Arial"/>
              <a:ea typeface="Arial"/>
              <a:cs typeface="Arial"/>
              <a:sym typeface="Arial"/>
            </a:endParaRPr>
          </a:p>
          <a:p>
            <a:pPr marL="342900" lvl="0" indent="-241300" algn="l" rtl="0">
              <a:lnSpc>
                <a:spcPct val="100000"/>
              </a:lnSpc>
              <a:spcBef>
                <a:spcPts val="320"/>
              </a:spcBef>
              <a:spcAft>
                <a:spcPts val="0"/>
              </a:spcAft>
              <a:buClr>
                <a:srgbClr val="181818"/>
              </a:buClr>
              <a:buSzPts val="1600"/>
              <a:buNone/>
            </a:pPr>
            <a:endParaRPr sz="1800">
              <a:latin typeface="Arial"/>
              <a:ea typeface="Arial"/>
              <a:cs typeface="Arial"/>
              <a:sym typeface="Arial"/>
            </a:endParaRPr>
          </a:p>
          <a:p>
            <a:pPr marL="342900" lvl="0" indent="-241300" algn="l" rtl="0">
              <a:lnSpc>
                <a:spcPct val="100000"/>
              </a:lnSpc>
              <a:spcBef>
                <a:spcPts val="320"/>
              </a:spcBef>
              <a:spcAft>
                <a:spcPts val="0"/>
              </a:spcAft>
              <a:buClr>
                <a:srgbClr val="181818"/>
              </a:buClr>
              <a:buSzPts val="1600"/>
              <a:buNone/>
            </a:pPr>
            <a:r>
              <a:rPr lang="en" sz="1800" b="1">
                <a:solidFill>
                  <a:srgbClr val="38761D"/>
                </a:solidFill>
                <a:latin typeface="Arial"/>
                <a:ea typeface="Arial"/>
                <a:cs typeface="Arial"/>
                <a:sym typeface="Arial"/>
              </a:rPr>
              <a:t>You:</a:t>
            </a:r>
            <a:r>
              <a:rPr lang="en" sz="1800">
                <a:latin typeface="Arial"/>
                <a:ea typeface="Arial"/>
                <a:cs typeface="Arial"/>
                <a:sym typeface="Arial"/>
              </a:rPr>
              <a:t> “I’ve heard you mention both </a:t>
            </a:r>
            <a:r>
              <a:rPr lang="en" sz="1800" b="1">
                <a:solidFill>
                  <a:srgbClr val="38761D"/>
                </a:solidFill>
                <a:latin typeface="Arial"/>
                <a:ea typeface="Arial"/>
                <a:cs typeface="Arial"/>
                <a:sym typeface="Arial"/>
              </a:rPr>
              <a:t>grading</a:t>
            </a:r>
            <a:r>
              <a:rPr lang="en" sz="1800">
                <a:latin typeface="Arial"/>
                <a:ea typeface="Arial"/>
                <a:cs typeface="Arial"/>
                <a:sym typeface="Arial"/>
              </a:rPr>
              <a:t> tests and </a:t>
            </a:r>
            <a:r>
              <a:rPr lang="en" sz="1800" b="1">
                <a:solidFill>
                  <a:srgbClr val="38761D"/>
                </a:solidFill>
                <a:latin typeface="Arial"/>
                <a:ea typeface="Arial"/>
                <a:cs typeface="Arial"/>
                <a:sym typeface="Arial"/>
              </a:rPr>
              <a:t>scoring</a:t>
            </a:r>
            <a:r>
              <a:rPr lang="en" sz="1800">
                <a:latin typeface="Arial"/>
                <a:ea typeface="Arial"/>
                <a:cs typeface="Arial"/>
                <a:sym typeface="Arial"/>
              </a:rPr>
              <a:t> tests. Is there a difference between grading and scoring? If not, which term would you prefer to use?”</a:t>
            </a:r>
            <a:endParaRPr sz="1800">
              <a:latin typeface="Arial"/>
              <a:ea typeface="Arial"/>
              <a:cs typeface="Arial"/>
              <a:sym typeface="Arial"/>
            </a:endParaRPr>
          </a:p>
        </p:txBody>
      </p:sp>
      <p:sp>
        <p:nvSpPr>
          <p:cNvPr id="796" name="Google Shape;796;p55"/>
          <p:cNvSpPr txBox="1">
            <a:spLocks noGrp="1"/>
          </p:cNvSpPr>
          <p:nvPr>
            <p:ph type="sldNum" idx="12"/>
          </p:nvPr>
        </p:nvSpPr>
        <p:spPr>
          <a:xfrm>
            <a:off x="8158690" y="4828032"/>
            <a:ext cx="5250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55</a:t>
            </a:fld>
            <a:endParaRPr/>
          </a:p>
        </p:txBody>
      </p:sp>
      <p:sp>
        <p:nvSpPr>
          <p:cNvPr id="797" name="Google Shape;797;p55"/>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538C3F"/>
              </a:buClr>
              <a:buSzPts val="2000"/>
              <a:buFont typeface="Century Gothic"/>
              <a:buNone/>
            </a:pPr>
            <a:r>
              <a:rPr lang="en"/>
              <a:t>Listen for ambiguous or inconsistent terminology</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56"/>
          <p:cNvSpPr txBox="1">
            <a:spLocks noGrp="1"/>
          </p:cNvSpPr>
          <p:nvPr>
            <p:ph type="body" idx="1"/>
          </p:nvPr>
        </p:nvSpPr>
        <p:spPr>
          <a:xfrm>
            <a:off x="453300" y="1675050"/>
            <a:ext cx="8237400" cy="1793400"/>
          </a:xfrm>
          <a:prstGeom prst="rect">
            <a:avLst/>
          </a:prstGeom>
          <a:noFill/>
          <a:ln>
            <a:noFill/>
          </a:ln>
        </p:spPr>
        <p:txBody>
          <a:bodyPr spcFirstLastPara="1" wrap="square" lIns="0" tIns="45700" rIns="0" bIns="45700" anchor="t" anchorCtr="0">
            <a:noAutofit/>
          </a:bodyPr>
          <a:lstStyle/>
          <a:p>
            <a:pPr marL="0" lvl="0" indent="0" algn="l" rtl="0">
              <a:lnSpc>
                <a:spcPct val="100000"/>
              </a:lnSpc>
              <a:spcBef>
                <a:spcPts val="320"/>
              </a:spcBef>
              <a:spcAft>
                <a:spcPts val="0"/>
              </a:spcAft>
              <a:buClr>
                <a:srgbClr val="181818"/>
              </a:buClr>
              <a:buSzPts val="1600"/>
              <a:buNone/>
            </a:pPr>
            <a:r>
              <a:rPr lang="en" sz="1800" b="1">
                <a:solidFill>
                  <a:srgbClr val="38761D"/>
                </a:solidFill>
                <a:latin typeface="Arial"/>
                <a:ea typeface="Arial"/>
                <a:cs typeface="Arial"/>
                <a:sym typeface="Arial"/>
              </a:rPr>
              <a:t>Domain Expert:</a:t>
            </a:r>
            <a:r>
              <a:rPr lang="en" sz="1800">
                <a:latin typeface="Arial"/>
                <a:ea typeface="Arial"/>
                <a:cs typeface="Arial"/>
                <a:sym typeface="Arial"/>
              </a:rPr>
              <a:t> “... and then we </a:t>
            </a:r>
            <a:r>
              <a:rPr lang="en" sz="1800" b="1">
                <a:solidFill>
                  <a:srgbClr val="38761D"/>
                </a:solidFill>
                <a:latin typeface="Arial"/>
                <a:ea typeface="Arial"/>
                <a:cs typeface="Arial"/>
                <a:sym typeface="Arial"/>
              </a:rPr>
              <a:t>grade</a:t>
            </a:r>
            <a:r>
              <a:rPr lang="en" sz="1800">
                <a:latin typeface="Arial"/>
                <a:ea typeface="Arial"/>
                <a:cs typeface="Arial"/>
                <a:sym typeface="Arial"/>
              </a:rPr>
              <a:t> the tests.”</a:t>
            </a:r>
            <a:endParaRPr sz="1800">
              <a:latin typeface="Arial"/>
              <a:ea typeface="Arial"/>
              <a:cs typeface="Arial"/>
              <a:sym typeface="Arial"/>
            </a:endParaRPr>
          </a:p>
          <a:p>
            <a:pPr marL="342900" lvl="0" indent="-241300" algn="l" rtl="0">
              <a:lnSpc>
                <a:spcPct val="100000"/>
              </a:lnSpc>
              <a:spcBef>
                <a:spcPts val="320"/>
              </a:spcBef>
              <a:spcAft>
                <a:spcPts val="0"/>
              </a:spcAft>
              <a:buClr>
                <a:srgbClr val="181818"/>
              </a:buClr>
              <a:buSzPts val="1600"/>
              <a:buNone/>
            </a:pPr>
            <a:endParaRPr sz="1800">
              <a:latin typeface="Arial"/>
              <a:ea typeface="Arial"/>
              <a:cs typeface="Arial"/>
              <a:sym typeface="Arial"/>
            </a:endParaRPr>
          </a:p>
          <a:p>
            <a:pPr marL="0" lvl="0" indent="0" algn="l" rtl="0">
              <a:lnSpc>
                <a:spcPct val="100000"/>
              </a:lnSpc>
              <a:spcBef>
                <a:spcPts val="320"/>
              </a:spcBef>
              <a:spcAft>
                <a:spcPts val="0"/>
              </a:spcAft>
              <a:buClr>
                <a:srgbClr val="181818"/>
              </a:buClr>
              <a:buSzPts val="1600"/>
              <a:buNone/>
            </a:pPr>
            <a:r>
              <a:rPr lang="en" sz="1800" b="1">
                <a:solidFill>
                  <a:srgbClr val="38761D"/>
                </a:solidFill>
                <a:latin typeface="Arial"/>
                <a:ea typeface="Arial"/>
                <a:cs typeface="Arial"/>
                <a:sym typeface="Arial"/>
              </a:rPr>
              <a:t>You:</a:t>
            </a:r>
            <a:r>
              <a:rPr lang="en" sz="1800">
                <a:latin typeface="Arial"/>
                <a:ea typeface="Arial"/>
                <a:cs typeface="Arial"/>
                <a:sym typeface="Arial"/>
              </a:rPr>
              <a:t> “I see. And how do you go about </a:t>
            </a:r>
            <a:r>
              <a:rPr lang="en" sz="1800" b="1">
                <a:solidFill>
                  <a:srgbClr val="38761D"/>
                </a:solidFill>
                <a:latin typeface="Arial"/>
                <a:ea typeface="Arial"/>
                <a:cs typeface="Arial"/>
                <a:sym typeface="Arial"/>
              </a:rPr>
              <a:t>scoring</a:t>
            </a:r>
            <a:r>
              <a:rPr lang="en" sz="1800">
                <a:latin typeface="Arial"/>
                <a:ea typeface="Arial"/>
                <a:cs typeface="Arial"/>
                <a:sym typeface="Arial"/>
              </a:rPr>
              <a:t> the tests?”     </a:t>
            </a:r>
            <a:r>
              <a:rPr lang="en" sz="1800" b="1">
                <a:solidFill>
                  <a:srgbClr val="FF0000"/>
                </a:solidFill>
                <a:latin typeface="Arial"/>
                <a:ea typeface="Arial"/>
                <a:cs typeface="Arial"/>
                <a:sym typeface="Arial"/>
              </a:rPr>
              <a:t>← BAD</a:t>
            </a:r>
            <a:endParaRPr sz="1800" b="1">
              <a:solidFill>
                <a:srgbClr val="FF0000"/>
              </a:solidFill>
              <a:latin typeface="Arial"/>
              <a:ea typeface="Arial"/>
              <a:cs typeface="Arial"/>
              <a:sym typeface="Arial"/>
            </a:endParaRPr>
          </a:p>
          <a:p>
            <a:pPr marL="0" lvl="0" indent="0" algn="l" rtl="0">
              <a:lnSpc>
                <a:spcPct val="100000"/>
              </a:lnSpc>
              <a:spcBef>
                <a:spcPts val="320"/>
              </a:spcBef>
              <a:spcAft>
                <a:spcPts val="0"/>
              </a:spcAft>
              <a:buClr>
                <a:srgbClr val="181818"/>
              </a:buClr>
              <a:buSzPts val="1600"/>
              <a:buNone/>
            </a:pPr>
            <a:endParaRPr sz="1800">
              <a:latin typeface="Arial"/>
              <a:ea typeface="Arial"/>
              <a:cs typeface="Arial"/>
              <a:sym typeface="Arial"/>
            </a:endParaRPr>
          </a:p>
          <a:p>
            <a:pPr marL="0" lvl="0" indent="0" algn="l" rtl="0">
              <a:lnSpc>
                <a:spcPct val="100000"/>
              </a:lnSpc>
              <a:spcBef>
                <a:spcPts val="320"/>
              </a:spcBef>
              <a:spcAft>
                <a:spcPts val="0"/>
              </a:spcAft>
              <a:buClr>
                <a:srgbClr val="181818"/>
              </a:buClr>
              <a:buSzPts val="1600"/>
              <a:buNone/>
            </a:pPr>
            <a:r>
              <a:rPr lang="en" sz="1800" b="1">
                <a:solidFill>
                  <a:srgbClr val="38761D"/>
                </a:solidFill>
                <a:latin typeface="Arial"/>
                <a:ea typeface="Arial"/>
                <a:cs typeface="Arial"/>
                <a:sym typeface="Arial"/>
              </a:rPr>
              <a:t>You:</a:t>
            </a:r>
            <a:r>
              <a:rPr lang="en" sz="1800">
                <a:latin typeface="Arial"/>
                <a:ea typeface="Arial"/>
                <a:cs typeface="Arial"/>
                <a:sym typeface="Arial"/>
              </a:rPr>
              <a:t> “I see. And how do you go about </a:t>
            </a:r>
            <a:r>
              <a:rPr lang="en" sz="1800" b="1">
                <a:solidFill>
                  <a:srgbClr val="38761D"/>
                </a:solidFill>
                <a:latin typeface="Arial"/>
                <a:ea typeface="Arial"/>
                <a:cs typeface="Arial"/>
                <a:sym typeface="Arial"/>
              </a:rPr>
              <a:t>grading</a:t>
            </a:r>
            <a:r>
              <a:rPr lang="en" sz="1800">
                <a:latin typeface="Arial"/>
                <a:ea typeface="Arial"/>
                <a:cs typeface="Arial"/>
                <a:sym typeface="Arial"/>
              </a:rPr>
              <a:t> the tests?”    </a:t>
            </a:r>
            <a:r>
              <a:rPr lang="en" sz="1800" b="1">
                <a:solidFill>
                  <a:srgbClr val="38761D"/>
                </a:solidFill>
                <a:latin typeface="Arial"/>
                <a:ea typeface="Arial"/>
                <a:cs typeface="Arial"/>
                <a:sym typeface="Arial"/>
              </a:rPr>
              <a:t>← GOOD</a:t>
            </a:r>
            <a:endParaRPr sz="1800" b="1">
              <a:solidFill>
                <a:srgbClr val="38761D"/>
              </a:solidFill>
              <a:latin typeface="Arial"/>
              <a:ea typeface="Arial"/>
              <a:cs typeface="Arial"/>
              <a:sym typeface="Arial"/>
            </a:endParaRPr>
          </a:p>
        </p:txBody>
      </p:sp>
      <p:sp>
        <p:nvSpPr>
          <p:cNvPr id="803" name="Google Shape;803;p56"/>
          <p:cNvSpPr txBox="1">
            <a:spLocks noGrp="1"/>
          </p:cNvSpPr>
          <p:nvPr>
            <p:ph type="sldNum" idx="12"/>
          </p:nvPr>
        </p:nvSpPr>
        <p:spPr>
          <a:xfrm>
            <a:off x="8158690" y="4828032"/>
            <a:ext cx="5250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56</a:t>
            </a:fld>
            <a:endParaRPr/>
          </a:p>
        </p:txBody>
      </p:sp>
      <p:sp>
        <p:nvSpPr>
          <p:cNvPr id="804" name="Google Shape;804;p56"/>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538C3F"/>
              </a:buClr>
              <a:buSzPts val="2000"/>
              <a:buFont typeface="Century Gothic"/>
              <a:buNone/>
            </a:pPr>
            <a:r>
              <a:rPr lang="en"/>
              <a:t>Use the same terms as the domain expert</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57"/>
          <p:cNvSpPr txBox="1">
            <a:spLocks noGrp="1"/>
          </p:cNvSpPr>
          <p:nvPr>
            <p:ph type="body" idx="1"/>
          </p:nvPr>
        </p:nvSpPr>
        <p:spPr>
          <a:xfrm>
            <a:off x="459475" y="1000200"/>
            <a:ext cx="8237400" cy="3143100"/>
          </a:xfrm>
          <a:prstGeom prst="rect">
            <a:avLst/>
          </a:prstGeom>
          <a:noFill/>
          <a:ln>
            <a:noFill/>
          </a:ln>
        </p:spPr>
        <p:txBody>
          <a:bodyPr spcFirstLastPara="1" wrap="square" lIns="0" tIns="45700" rIns="0" bIns="45700" anchor="t" anchorCtr="0">
            <a:noAutofit/>
          </a:bodyPr>
          <a:lstStyle/>
          <a:p>
            <a:pPr marL="342900" lvl="0" indent="-241300" algn="l" rtl="0">
              <a:lnSpc>
                <a:spcPct val="100000"/>
              </a:lnSpc>
              <a:spcBef>
                <a:spcPts val="320"/>
              </a:spcBef>
              <a:spcAft>
                <a:spcPts val="0"/>
              </a:spcAft>
              <a:buClr>
                <a:srgbClr val="181818"/>
              </a:buClr>
              <a:buSzPts val="1600"/>
              <a:buNone/>
            </a:pPr>
            <a:r>
              <a:rPr lang="en" sz="1800" b="1">
                <a:solidFill>
                  <a:srgbClr val="38761D"/>
                </a:solidFill>
                <a:latin typeface="Arial"/>
                <a:ea typeface="Arial"/>
                <a:cs typeface="Arial"/>
                <a:sym typeface="Arial"/>
              </a:rPr>
              <a:t>Domain Expert:</a:t>
            </a:r>
            <a:r>
              <a:rPr lang="en" sz="1800">
                <a:latin typeface="Arial"/>
                <a:ea typeface="Arial"/>
                <a:cs typeface="Arial"/>
                <a:sym typeface="Arial"/>
              </a:rPr>
              <a:t> “... and then the teacher picks questions for a test.”</a:t>
            </a:r>
            <a:endParaRPr sz="1800">
              <a:latin typeface="Arial"/>
              <a:ea typeface="Arial"/>
              <a:cs typeface="Arial"/>
              <a:sym typeface="Arial"/>
            </a:endParaRPr>
          </a:p>
          <a:p>
            <a:pPr marL="0" lvl="0" indent="0" algn="l" rtl="0">
              <a:lnSpc>
                <a:spcPct val="100000"/>
              </a:lnSpc>
              <a:spcBef>
                <a:spcPts val="320"/>
              </a:spcBef>
              <a:spcAft>
                <a:spcPts val="0"/>
              </a:spcAft>
              <a:buClr>
                <a:srgbClr val="181818"/>
              </a:buClr>
              <a:buSzPts val="1600"/>
              <a:buNone/>
            </a:pPr>
            <a:endParaRPr sz="1800">
              <a:latin typeface="Arial"/>
              <a:ea typeface="Arial"/>
              <a:cs typeface="Arial"/>
              <a:sym typeface="Arial"/>
            </a:endParaRPr>
          </a:p>
          <a:p>
            <a:pPr marL="342900" lvl="0" indent="-241300" algn="l" rtl="0">
              <a:lnSpc>
                <a:spcPct val="100000"/>
              </a:lnSpc>
              <a:spcBef>
                <a:spcPts val="320"/>
              </a:spcBef>
              <a:spcAft>
                <a:spcPts val="0"/>
              </a:spcAft>
              <a:buClr>
                <a:srgbClr val="181818"/>
              </a:buClr>
              <a:buSzPts val="1600"/>
              <a:buNone/>
            </a:pPr>
            <a:r>
              <a:rPr lang="en" sz="1800" b="1">
                <a:solidFill>
                  <a:srgbClr val="38761D"/>
                </a:solidFill>
                <a:latin typeface="Arial"/>
                <a:ea typeface="Arial"/>
                <a:cs typeface="Arial"/>
                <a:sym typeface="Arial"/>
              </a:rPr>
              <a:t>You:</a:t>
            </a:r>
            <a:r>
              <a:rPr lang="en" sz="1800">
                <a:latin typeface="Arial"/>
                <a:ea typeface="Arial"/>
                <a:cs typeface="Arial"/>
                <a:sym typeface="Arial"/>
              </a:rPr>
              <a:t> “Now, you mentioned the word </a:t>
            </a:r>
            <a:r>
              <a:rPr lang="en" sz="1800" b="1">
                <a:solidFill>
                  <a:srgbClr val="38761D"/>
                </a:solidFill>
                <a:latin typeface="Arial"/>
                <a:ea typeface="Arial"/>
                <a:cs typeface="Arial"/>
                <a:sym typeface="Arial"/>
              </a:rPr>
              <a:t>teacher</a:t>
            </a:r>
            <a:r>
              <a:rPr lang="en" sz="1800">
                <a:latin typeface="Arial"/>
                <a:ea typeface="Arial"/>
                <a:cs typeface="Arial"/>
                <a:sym typeface="Arial"/>
              </a:rPr>
              <a:t>. Are there different kinds of teachers? Do all of them prepare tests?”</a:t>
            </a:r>
            <a:endParaRPr sz="1800">
              <a:latin typeface="Arial"/>
              <a:ea typeface="Arial"/>
              <a:cs typeface="Arial"/>
              <a:sym typeface="Arial"/>
            </a:endParaRPr>
          </a:p>
          <a:p>
            <a:pPr marL="342900" lvl="0" indent="-241300" algn="l" rtl="0">
              <a:lnSpc>
                <a:spcPct val="100000"/>
              </a:lnSpc>
              <a:spcBef>
                <a:spcPts val="320"/>
              </a:spcBef>
              <a:spcAft>
                <a:spcPts val="0"/>
              </a:spcAft>
              <a:buClr>
                <a:srgbClr val="181818"/>
              </a:buClr>
              <a:buSzPts val="1600"/>
              <a:buNone/>
            </a:pPr>
            <a:endParaRPr sz="1800">
              <a:latin typeface="Arial"/>
              <a:ea typeface="Arial"/>
              <a:cs typeface="Arial"/>
              <a:sym typeface="Arial"/>
            </a:endParaRPr>
          </a:p>
          <a:p>
            <a:pPr marL="342900" lvl="0" indent="-241300" algn="l" rtl="0">
              <a:lnSpc>
                <a:spcPct val="100000"/>
              </a:lnSpc>
              <a:spcBef>
                <a:spcPts val="320"/>
              </a:spcBef>
              <a:spcAft>
                <a:spcPts val="0"/>
              </a:spcAft>
              <a:buClr>
                <a:srgbClr val="181818"/>
              </a:buClr>
              <a:buSzPts val="1600"/>
              <a:buNone/>
            </a:pPr>
            <a:r>
              <a:rPr lang="en" sz="1800" b="1">
                <a:solidFill>
                  <a:srgbClr val="38761D"/>
                </a:solidFill>
                <a:latin typeface="Arial"/>
                <a:ea typeface="Arial"/>
                <a:cs typeface="Arial"/>
                <a:sym typeface="Arial"/>
              </a:rPr>
              <a:t>Domain Expert:</a:t>
            </a:r>
            <a:r>
              <a:rPr lang="en" sz="1800">
                <a:latin typeface="Arial"/>
                <a:ea typeface="Arial"/>
                <a:cs typeface="Arial"/>
                <a:sym typeface="Arial"/>
              </a:rPr>
              <a:t> “Oh, good point. Yes, we have several different kinds of teachers: standard curriculum teachers, special ed teachers, gym teachers, substitute teachers. Only the standard curriculum teachers create tests: when we bring in a substitute teacher, they might give a test, but they don’t create or grade them.”</a:t>
            </a:r>
            <a:endParaRPr sz="1800">
              <a:latin typeface="Arial"/>
              <a:ea typeface="Arial"/>
              <a:cs typeface="Arial"/>
              <a:sym typeface="Arial"/>
            </a:endParaRPr>
          </a:p>
        </p:txBody>
      </p:sp>
      <p:sp>
        <p:nvSpPr>
          <p:cNvPr id="810" name="Google Shape;810;p57"/>
          <p:cNvSpPr txBox="1">
            <a:spLocks noGrp="1"/>
          </p:cNvSpPr>
          <p:nvPr>
            <p:ph type="sldNum" idx="12"/>
          </p:nvPr>
        </p:nvSpPr>
        <p:spPr>
          <a:xfrm>
            <a:off x="8158690" y="4828032"/>
            <a:ext cx="5250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57</a:t>
            </a:fld>
            <a:endParaRPr/>
          </a:p>
        </p:txBody>
      </p:sp>
      <p:sp>
        <p:nvSpPr>
          <p:cNvPr id="811" name="Google Shape;811;p57"/>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538C3F"/>
              </a:buClr>
              <a:buSzPts val="2000"/>
              <a:buFont typeface="Century Gothic"/>
              <a:buNone/>
            </a:pPr>
            <a:r>
              <a:rPr lang="en"/>
              <a:t>Explore concepts, even if you think you already understand them</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58"/>
          <p:cNvSpPr txBox="1">
            <a:spLocks noGrp="1"/>
          </p:cNvSpPr>
          <p:nvPr>
            <p:ph type="body" idx="1"/>
          </p:nvPr>
        </p:nvSpPr>
        <p:spPr>
          <a:xfrm>
            <a:off x="459475" y="1000200"/>
            <a:ext cx="8237400" cy="3143100"/>
          </a:xfrm>
          <a:prstGeom prst="rect">
            <a:avLst/>
          </a:prstGeom>
          <a:noFill/>
          <a:ln>
            <a:noFill/>
          </a:ln>
        </p:spPr>
        <p:txBody>
          <a:bodyPr spcFirstLastPara="1" wrap="square" lIns="0" tIns="45700" rIns="0" bIns="45700" anchor="t" anchorCtr="0">
            <a:noAutofit/>
          </a:bodyPr>
          <a:lstStyle/>
          <a:p>
            <a:pPr marL="342900" lvl="0" indent="-241300" algn="l" rtl="0">
              <a:lnSpc>
                <a:spcPct val="100000"/>
              </a:lnSpc>
              <a:spcBef>
                <a:spcPts val="320"/>
              </a:spcBef>
              <a:spcAft>
                <a:spcPts val="0"/>
              </a:spcAft>
              <a:buClr>
                <a:srgbClr val="181818"/>
              </a:buClr>
              <a:buSzPts val="1600"/>
              <a:buNone/>
            </a:pPr>
            <a:r>
              <a:rPr lang="en" sz="1800" b="1">
                <a:solidFill>
                  <a:srgbClr val="38761D"/>
                </a:solidFill>
                <a:latin typeface="Arial"/>
                <a:ea typeface="Arial"/>
                <a:cs typeface="Arial"/>
                <a:sym typeface="Arial"/>
              </a:rPr>
              <a:t>Domain Expert:</a:t>
            </a:r>
            <a:r>
              <a:rPr lang="en" sz="1800">
                <a:latin typeface="Arial"/>
                <a:ea typeface="Arial"/>
                <a:cs typeface="Arial"/>
                <a:sym typeface="Arial"/>
              </a:rPr>
              <a:t> “The school administrator can </a:t>
            </a:r>
            <a:r>
              <a:rPr lang="en" sz="1800" u="sng">
                <a:latin typeface="Arial"/>
                <a:ea typeface="Arial"/>
                <a:cs typeface="Arial"/>
                <a:sym typeface="Arial"/>
              </a:rPr>
              <a:t>request information</a:t>
            </a:r>
            <a:r>
              <a:rPr lang="en" sz="1800">
                <a:latin typeface="Arial"/>
                <a:ea typeface="Arial"/>
                <a:cs typeface="Arial"/>
                <a:sym typeface="Arial"/>
              </a:rPr>
              <a:t> about a teacher, such as </a:t>
            </a:r>
            <a:r>
              <a:rPr lang="en" sz="1800" u="sng">
                <a:latin typeface="Arial"/>
                <a:ea typeface="Arial"/>
                <a:cs typeface="Arial"/>
                <a:sym typeface="Arial"/>
              </a:rPr>
              <a:t>how their class is doing compared to other teachers at the same school or in the district and how they’re doing compared to the expected results for that subject and grade level.</a:t>
            </a:r>
            <a:r>
              <a:rPr lang="en" sz="1800">
                <a:latin typeface="Arial"/>
                <a:ea typeface="Arial"/>
                <a:cs typeface="Arial"/>
                <a:sym typeface="Arial"/>
              </a:rPr>
              <a:t>”</a:t>
            </a:r>
            <a:endParaRPr sz="1800">
              <a:latin typeface="Arial"/>
              <a:ea typeface="Arial"/>
              <a:cs typeface="Arial"/>
              <a:sym typeface="Arial"/>
            </a:endParaRPr>
          </a:p>
          <a:p>
            <a:pPr marL="0" lvl="0" indent="0" algn="l" rtl="0">
              <a:lnSpc>
                <a:spcPct val="100000"/>
              </a:lnSpc>
              <a:spcBef>
                <a:spcPts val="320"/>
              </a:spcBef>
              <a:spcAft>
                <a:spcPts val="0"/>
              </a:spcAft>
              <a:buClr>
                <a:srgbClr val="181818"/>
              </a:buClr>
              <a:buSzPts val="1600"/>
              <a:buNone/>
            </a:pPr>
            <a:endParaRPr sz="1800">
              <a:latin typeface="Arial"/>
              <a:ea typeface="Arial"/>
              <a:cs typeface="Arial"/>
              <a:sym typeface="Arial"/>
            </a:endParaRPr>
          </a:p>
          <a:p>
            <a:pPr marL="342900" lvl="0" indent="-241300" algn="l" rtl="0">
              <a:lnSpc>
                <a:spcPct val="100000"/>
              </a:lnSpc>
              <a:spcBef>
                <a:spcPts val="320"/>
              </a:spcBef>
              <a:spcAft>
                <a:spcPts val="0"/>
              </a:spcAft>
              <a:buClr>
                <a:srgbClr val="181818"/>
              </a:buClr>
              <a:buSzPts val="1600"/>
              <a:buNone/>
            </a:pPr>
            <a:r>
              <a:rPr lang="en" sz="1800" b="1">
                <a:solidFill>
                  <a:srgbClr val="38761D"/>
                </a:solidFill>
                <a:latin typeface="Arial"/>
                <a:ea typeface="Arial"/>
                <a:cs typeface="Arial"/>
                <a:sym typeface="Arial"/>
              </a:rPr>
              <a:t>You:</a:t>
            </a:r>
            <a:r>
              <a:rPr lang="en" sz="1800">
                <a:latin typeface="Arial"/>
                <a:ea typeface="Arial"/>
                <a:cs typeface="Arial"/>
                <a:sym typeface="Arial"/>
              </a:rPr>
              <a:t> “That’s an interesting concept. Do you have a name for that specific collection of information?”</a:t>
            </a:r>
            <a:endParaRPr sz="1800">
              <a:latin typeface="Arial"/>
              <a:ea typeface="Arial"/>
              <a:cs typeface="Arial"/>
              <a:sym typeface="Arial"/>
            </a:endParaRPr>
          </a:p>
          <a:p>
            <a:pPr marL="342900" lvl="0" indent="-241300" algn="l" rtl="0">
              <a:lnSpc>
                <a:spcPct val="100000"/>
              </a:lnSpc>
              <a:spcBef>
                <a:spcPts val="320"/>
              </a:spcBef>
              <a:spcAft>
                <a:spcPts val="0"/>
              </a:spcAft>
              <a:buClr>
                <a:srgbClr val="181818"/>
              </a:buClr>
              <a:buSzPts val="1600"/>
              <a:buNone/>
            </a:pPr>
            <a:endParaRPr sz="1800">
              <a:latin typeface="Arial"/>
              <a:ea typeface="Arial"/>
              <a:cs typeface="Arial"/>
              <a:sym typeface="Arial"/>
            </a:endParaRPr>
          </a:p>
          <a:p>
            <a:pPr marL="342900" lvl="0" indent="-241300" algn="l" rtl="0">
              <a:lnSpc>
                <a:spcPct val="100000"/>
              </a:lnSpc>
              <a:spcBef>
                <a:spcPts val="320"/>
              </a:spcBef>
              <a:spcAft>
                <a:spcPts val="0"/>
              </a:spcAft>
              <a:buClr>
                <a:srgbClr val="181818"/>
              </a:buClr>
              <a:buSzPts val="1600"/>
              <a:buNone/>
            </a:pPr>
            <a:r>
              <a:rPr lang="en" sz="1800" b="1">
                <a:solidFill>
                  <a:srgbClr val="38761D"/>
                </a:solidFill>
                <a:latin typeface="Arial"/>
                <a:ea typeface="Arial"/>
                <a:cs typeface="Arial"/>
                <a:sym typeface="Arial"/>
              </a:rPr>
              <a:t>Domain Expert: </a:t>
            </a:r>
            <a:r>
              <a:rPr lang="en" sz="1800">
                <a:latin typeface="Arial"/>
                <a:ea typeface="Arial"/>
                <a:cs typeface="Arial"/>
                <a:sym typeface="Arial"/>
              </a:rPr>
              <a:t>“Oh, yeah: we call that the </a:t>
            </a:r>
            <a:r>
              <a:rPr lang="en" sz="1800" b="1">
                <a:solidFill>
                  <a:srgbClr val="38761D"/>
                </a:solidFill>
                <a:latin typeface="Arial"/>
                <a:ea typeface="Arial"/>
                <a:cs typeface="Arial"/>
                <a:sym typeface="Arial"/>
              </a:rPr>
              <a:t>Relative Teacher Ranking</a:t>
            </a:r>
            <a:r>
              <a:rPr lang="en" sz="1800">
                <a:latin typeface="Arial"/>
                <a:ea typeface="Arial"/>
                <a:cs typeface="Arial"/>
                <a:sym typeface="Arial"/>
              </a:rPr>
              <a:t>.”</a:t>
            </a:r>
            <a:endParaRPr sz="1800">
              <a:latin typeface="Arial"/>
              <a:ea typeface="Arial"/>
              <a:cs typeface="Arial"/>
              <a:sym typeface="Arial"/>
            </a:endParaRPr>
          </a:p>
          <a:p>
            <a:pPr marL="0" lvl="0" indent="0" algn="l" rtl="0">
              <a:lnSpc>
                <a:spcPct val="100000"/>
              </a:lnSpc>
              <a:spcBef>
                <a:spcPts val="320"/>
              </a:spcBef>
              <a:spcAft>
                <a:spcPts val="0"/>
              </a:spcAft>
              <a:buClr>
                <a:srgbClr val="181818"/>
              </a:buClr>
              <a:buSzPts val="1600"/>
              <a:buNone/>
            </a:pPr>
            <a:endParaRPr sz="1800"/>
          </a:p>
        </p:txBody>
      </p:sp>
      <p:sp>
        <p:nvSpPr>
          <p:cNvPr id="817" name="Google Shape;817;p58"/>
          <p:cNvSpPr txBox="1">
            <a:spLocks noGrp="1"/>
          </p:cNvSpPr>
          <p:nvPr>
            <p:ph type="sldNum" idx="12"/>
          </p:nvPr>
        </p:nvSpPr>
        <p:spPr>
          <a:xfrm>
            <a:off x="8158690" y="4828032"/>
            <a:ext cx="5250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58</a:t>
            </a:fld>
            <a:endParaRPr/>
          </a:p>
        </p:txBody>
      </p:sp>
      <p:sp>
        <p:nvSpPr>
          <p:cNvPr id="818" name="Google Shape;818;p58"/>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538C3F"/>
              </a:buClr>
              <a:buSzPts val="2000"/>
              <a:buFont typeface="Century Gothic"/>
              <a:buNone/>
            </a:pPr>
            <a:r>
              <a:rPr lang="en"/>
              <a:t>Be on the lookout for unnamed concepts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59"/>
          <p:cNvSpPr txBox="1">
            <a:spLocks noGrp="1"/>
          </p:cNvSpPr>
          <p:nvPr>
            <p:ph type="body" idx="1"/>
          </p:nvPr>
        </p:nvSpPr>
        <p:spPr>
          <a:xfrm>
            <a:off x="459475" y="1000200"/>
            <a:ext cx="8237400" cy="3453600"/>
          </a:xfrm>
          <a:prstGeom prst="rect">
            <a:avLst/>
          </a:prstGeom>
          <a:noFill/>
          <a:ln>
            <a:noFill/>
          </a:ln>
        </p:spPr>
        <p:txBody>
          <a:bodyPr spcFirstLastPara="1" wrap="square" lIns="0" tIns="45700" rIns="0" bIns="45700" anchor="t" anchorCtr="0">
            <a:noAutofit/>
          </a:bodyPr>
          <a:lstStyle/>
          <a:p>
            <a:pPr marL="342900" lvl="0" indent="-241300" algn="l" rtl="0">
              <a:lnSpc>
                <a:spcPct val="100000"/>
              </a:lnSpc>
              <a:spcBef>
                <a:spcPts val="320"/>
              </a:spcBef>
              <a:spcAft>
                <a:spcPts val="0"/>
              </a:spcAft>
              <a:buClr>
                <a:srgbClr val="181818"/>
              </a:buClr>
              <a:buSzPts val="1600"/>
              <a:buNone/>
            </a:pPr>
            <a:r>
              <a:rPr lang="en" sz="1800" b="1">
                <a:solidFill>
                  <a:srgbClr val="38761D"/>
                </a:solidFill>
                <a:latin typeface="Arial"/>
                <a:ea typeface="Arial"/>
                <a:cs typeface="Arial"/>
                <a:sym typeface="Arial"/>
              </a:rPr>
              <a:t>Domain Expert:</a:t>
            </a:r>
            <a:r>
              <a:rPr lang="en" sz="1800">
                <a:latin typeface="Arial"/>
                <a:ea typeface="Arial"/>
                <a:cs typeface="Arial"/>
                <a:sym typeface="Arial"/>
              </a:rPr>
              <a:t> “If a teacher has the same class for more than one year, we’d like to compare the test results for their classes from year to year to see if the teacher is improving or slipping.”</a:t>
            </a:r>
            <a:endParaRPr sz="1800">
              <a:latin typeface="Arial"/>
              <a:ea typeface="Arial"/>
              <a:cs typeface="Arial"/>
              <a:sym typeface="Arial"/>
            </a:endParaRPr>
          </a:p>
          <a:p>
            <a:pPr marL="0" lvl="0" indent="0" algn="l" rtl="0">
              <a:lnSpc>
                <a:spcPct val="100000"/>
              </a:lnSpc>
              <a:spcBef>
                <a:spcPts val="320"/>
              </a:spcBef>
              <a:spcAft>
                <a:spcPts val="0"/>
              </a:spcAft>
              <a:buClr>
                <a:srgbClr val="181818"/>
              </a:buClr>
              <a:buSzPts val="1600"/>
              <a:buNone/>
            </a:pPr>
            <a:endParaRPr sz="1800">
              <a:latin typeface="Arial"/>
              <a:ea typeface="Arial"/>
              <a:cs typeface="Arial"/>
              <a:sym typeface="Arial"/>
            </a:endParaRPr>
          </a:p>
          <a:p>
            <a:pPr marL="342900" lvl="0" indent="-241300" algn="l" rtl="0">
              <a:lnSpc>
                <a:spcPct val="100000"/>
              </a:lnSpc>
              <a:spcBef>
                <a:spcPts val="320"/>
              </a:spcBef>
              <a:spcAft>
                <a:spcPts val="0"/>
              </a:spcAft>
              <a:buClr>
                <a:srgbClr val="181818"/>
              </a:buClr>
              <a:buSzPts val="1600"/>
              <a:buNone/>
            </a:pPr>
            <a:r>
              <a:rPr lang="en" sz="1800" b="1">
                <a:solidFill>
                  <a:srgbClr val="38761D"/>
                </a:solidFill>
                <a:latin typeface="Arial"/>
                <a:ea typeface="Arial"/>
                <a:cs typeface="Arial"/>
                <a:sym typeface="Arial"/>
              </a:rPr>
              <a:t>You:</a:t>
            </a:r>
            <a:r>
              <a:rPr lang="en" sz="1800">
                <a:latin typeface="Arial"/>
                <a:ea typeface="Arial"/>
                <a:cs typeface="Arial"/>
                <a:sym typeface="Arial"/>
              </a:rPr>
              <a:t> “Yeah, I suppose we could keep the test results in the database with an indefinite retention record so that they’re not deleted. Or, we could keep only the results we really need in a table and delete the information we don’t need. And we’ll have to add an index on the year so that we can pull the information quickly.”</a:t>
            </a:r>
            <a:endParaRPr sz="1800">
              <a:latin typeface="Arial"/>
              <a:ea typeface="Arial"/>
              <a:cs typeface="Arial"/>
              <a:sym typeface="Arial"/>
            </a:endParaRPr>
          </a:p>
          <a:p>
            <a:pPr marL="101600" lvl="0" indent="0" algn="l" rtl="0">
              <a:lnSpc>
                <a:spcPct val="100000"/>
              </a:lnSpc>
              <a:spcBef>
                <a:spcPts val="320"/>
              </a:spcBef>
              <a:spcAft>
                <a:spcPts val="0"/>
              </a:spcAft>
              <a:buClr>
                <a:srgbClr val="181818"/>
              </a:buClr>
              <a:buSzPts val="1600"/>
              <a:buNone/>
            </a:pPr>
            <a:endParaRPr sz="1800">
              <a:latin typeface="Arial"/>
              <a:ea typeface="Arial"/>
              <a:cs typeface="Arial"/>
              <a:sym typeface="Arial"/>
            </a:endParaRPr>
          </a:p>
          <a:p>
            <a:pPr marL="342900" lvl="0" indent="-241300" algn="l" rtl="0">
              <a:lnSpc>
                <a:spcPct val="100000"/>
              </a:lnSpc>
              <a:spcBef>
                <a:spcPts val="320"/>
              </a:spcBef>
              <a:spcAft>
                <a:spcPts val="0"/>
              </a:spcAft>
              <a:buClr>
                <a:srgbClr val="181818"/>
              </a:buClr>
              <a:buSzPts val="1600"/>
              <a:buNone/>
            </a:pPr>
            <a:r>
              <a:rPr lang="en" sz="1800" b="1">
                <a:solidFill>
                  <a:srgbClr val="38761D"/>
                </a:solidFill>
                <a:latin typeface="Arial"/>
                <a:ea typeface="Arial"/>
                <a:cs typeface="Arial"/>
                <a:sym typeface="Arial"/>
              </a:rPr>
              <a:t>Domain Expert: </a:t>
            </a:r>
            <a:r>
              <a:rPr lang="en" sz="1800">
                <a:latin typeface="Arial"/>
                <a:ea typeface="Arial"/>
                <a:cs typeface="Arial"/>
                <a:sym typeface="Arial"/>
              </a:rPr>
              <a:t>“What’s this about tables and index cards?”</a:t>
            </a:r>
            <a:endParaRPr sz="1800">
              <a:latin typeface="Arial"/>
              <a:ea typeface="Arial"/>
              <a:cs typeface="Arial"/>
              <a:sym typeface="Arial"/>
            </a:endParaRPr>
          </a:p>
          <a:p>
            <a:pPr marL="0" lvl="0" indent="0" algn="l" rtl="0">
              <a:lnSpc>
                <a:spcPct val="100000"/>
              </a:lnSpc>
              <a:spcBef>
                <a:spcPts val="320"/>
              </a:spcBef>
              <a:spcAft>
                <a:spcPts val="0"/>
              </a:spcAft>
              <a:buClr>
                <a:srgbClr val="181818"/>
              </a:buClr>
              <a:buSzPts val="1600"/>
              <a:buNone/>
            </a:pPr>
            <a:endParaRPr sz="1800"/>
          </a:p>
        </p:txBody>
      </p:sp>
      <p:sp>
        <p:nvSpPr>
          <p:cNvPr id="824" name="Google Shape;824;p59"/>
          <p:cNvSpPr txBox="1">
            <a:spLocks noGrp="1"/>
          </p:cNvSpPr>
          <p:nvPr>
            <p:ph type="sldNum" idx="12"/>
          </p:nvPr>
        </p:nvSpPr>
        <p:spPr>
          <a:xfrm>
            <a:off x="8158690" y="4828032"/>
            <a:ext cx="5250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59</a:t>
            </a:fld>
            <a:endParaRPr/>
          </a:p>
        </p:txBody>
      </p:sp>
      <p:sp>
        <p:nvSpPr>
          <p:cNvPr id="825" name="Google Shape;825;p59"/>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538C3F"/>
              </a:buClr>
              <a:buSzPts val="2000"/>
              <a:buFont typeface="Century Gothic"/>
              <a:buNone/>
            </a:pPr>
            <a:r>
              <a:rPr lang="en"/>
              <a:t>Don’t use programming terms when talking to the domain expert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6"/>
          <p:cNvSpPr txBox="1">
            <a:spLocks noGrp="1"/>
          </p:cNvSpPr>
          <p:nvPr>
            <p:ph type="sldNum" idx="12"/>
          </p:nvPr>
        </p:nvSpPr>
        <p:spPr>
          <a:xfrm>
            <a:off x="8158690" y="4828032"/>
            <a:ext cx="5250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6</a:t>
            </a:fld>
            <a:endParaRPr/>
          </a:p>
        </p:txBody>
      </p:sp>
      <p:sp>
        <p:nvSpPr>
          <p:cNvPr id="347" name="Google Shape;347;p6"/>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538C3F"/>
              </a:buClr>
              <a:buSzPts val="2000"/>
              <a:buFont typeface="Century Gothic"/>
              <a:buNone/>
            </a:pPr>
            <a:r>
              <a:rPr lang="en"/>
              <a:t>Rob Curry</a:t>
            </a:r>
            <a:endParaRPr/>
          </a:p>
        </p:txBody>
      </p:sp>
      <p:pic>
        <p:nvPicPr>
          <p:cNvPr id="348" name="Google Shape;348;p6"/>
          <p:cNvPicPr preferRelativeResize="0"/>
          <p:nvPr/>
        </p:nvPicPr>
        <p:blipFill rotWithShape="1">
          <a:blip r:embed="rId3">
            <a:alphaModFix/>
          </a:blip>
          <a:srcRect/>
          <a:stretch/>
        </p:blipFill>
        <p:spPr>
          <a:xfrm>
            <a:off x="2122975" y="1261088"/>
            <a:ext cx="884850" cy="717030"/>
          </a:xfrm>
          <a:prstGeom prst="rect">
            <a:avLst/>
          </a:prstGeom>
          <a:noFill/>
          <a:ln>
            <a:noFill/>
          </a:ln>
        </p:spPr>
      </p:pic>
      <p:pic>
        <p:nvPicPr>
          <p:cNvPr id="349" name="Google Shape;349;p6"/>
          <p:cNvPicPr preferRelativeResize="0"/>
          <p:nvPr/>
        </p:nvPicPr>
        <p:blipFill rotWithShape="1">
          <a:blip r:embed="rId4">
            <a:alphaModFix/>
          </a:blip>
          <a:srcRect/>
          <a:stretch/>
        </p:blipFill>
        <p:spPr>
          <a:xfrm>
            <a:off x="3518113" y="1233522"/>
            <a:ext cx="772200" cy="772200"/>
          </a:xfrm>
          <a:prstGeom prst="rect">
            <a:avLst/>
          </a:prstGeom>
          <a:noFill/>
          <a:ln>
            <a:noFill/>
          </a:ln>
        </p:spPr>
      </p:pic>
      <p:sp>
        <p:nvSpPr>
          <p:cNvPr id="350" name="Google Shape;350;p6"/>
          <p:cNvSpPr txBox="1"/>
          <p:nvPr/>
        </p:nvSpPr>
        <p:spPr>
          <a:xfrm>
            <a:off x="361075" y="422750"/>
            <a:ext cx="7059000" cy="41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Century Gothic"/>
                <a:ea typeface="Century Gothic"/>
                <a:cs typeface="Century Gothic"/>
                <a:sym typeface="Century Gothic"/>
              </a:rPr>
              <a:t>Sr. Principal, Solution Architect - Daugherty Business Solutions</a:t>
            </a:r>
            <a:endParaRPr sz="1800" b="0" i="0" u="none" strike="noStrike" cap="none">
              <a:solidFill>
                <a:srgbClr val="000000"/>
              </a:solidFill>
              <a:latin typeface="Century Gothic"/>
              <a:ea typeface="Century Gothic"/>
              <a:cs typeface="Century Gothic"/>
              <a:sym typeface="Century Gothic"/>
            </a:endParaRPr>
          </a:p>
        </p:txBody>
      </p:sp>
      <p:pic>
        <p:nvPicPr>
          <p:cNvPr id="351" name="Google Shape;351;p6"/>
          <p:cNvPicPr preferRelativeResize="0"/>
          <p:nvPr/>
        </p:nvPicPr>
        <p:blipFill rotWithShape="1">
          <a:blip r:embed="rId5">
            <a:alphaModFix/>
          </a:blip>
          <a:srcRect/>
          <a:stretch/>
        </p:blipFill>
        <p:spPr>
          <a:xfrm>
            <a:off x="3448160" y="2341090"/>
            <a:ext cx="884850" cy="884850"/>
          </a:xfrm>
          <a:prstGeom prst="rect">
            <a:avLst/>
          </a:prstGeom>
          <a:noFill/>
          <a:ln>
            <a:noFill/>
          </a:ln>
        </p:spPr>
      </p:pic>
      <p:pic>
        <p:nvPicPr>
          <p:cNvPr id="352" name="Google Shape;352;p6"/>
          <p:cNvPicPr preferRelativeResize="0"/>
          <p:nvPr/>
        </p:nvPicPr>
        <p:blipFill rotWithShape="1">
          <a:blip r:embed="rId6">
            <a:alphaModFix/>
          </a:blip>
          <a:srcRect/>
          <a:stretch/>
        </p:blipFill>
        <p:spPr>
          <a:xfrm>
            <a:off x="2067850" y="2275600"/>
            <a:ext cx="995075" cy="995075"/>
          </a:xfrm>
          <a:prstGeom prst="rect">
            <a:avLst/>
          </a:prstGeom>
          <a:noFill/>
          <a:ln>
            <a:noFill/>
          </a:ln>
        </p:spPr>
      </p:pic>
      <p:pic>
        <p:nvPicPr>
          <p:cNvPr id="353" name="Google Shape;353;p6"/>
          <p:cNvPicPr preferRelativeResize="0"/>
          <p:nvPr/>
        </p:nvPicPr>
        <p:blipFill rotWithShape="1">
          <a:blip r:embed="rId7">
            <a:alphaModFix/>
          </a:blip>
          <a:srcRect/>
          <a:stretch/>
        </p:blipFill>
        <p:spPr>
          <a:xfrm>
            <a:off x="192900" y="971850"/>
            <a:ext cx="1807800" cy="1807800"/>
          </a:xfrm>
          <a:prstGeom prst="rect">
            <a:avLst/>
          </a:prstGeom>
          <a:noFill/>
          <a:ln>
            <a:noFill/>
          </a:ln>
        </p:spPr>
      </p:pic>
      <p:pic>
        <p:nvPicPr>
          <p:cNvPr id="354" name="Google Shape;354;p6"/>
          <p:cNvPicPr preferRelativeResize="0"/>
          <p:nvPr/>
        </p:nvPicPr>
        <p:blipFill rotWithShape="1">
          <a:blip r:embed="rId8">
            <a:alphaModFix/>
          </a:blip>
          <a:srcRect l="11829" r="16259"/>
          <a:stretch/>
        </p:blipFill>
        <p:spPr>
          <a:xfrm>
            <a:off x="4724400" y="1309850"/>
            <a:ext cx="4404077" cy="3481027"/>
          </a:xfrm>
          <a:prstGeom prst="rect">
            <a:avLst/>
          </a:prstGeom>
          <a:noFill/>
          <a:ln>
            <a:noFill/>
          </a:ln>
        </p:spPr>
      </p:pic>
      <p:pic>
        <p:nvPicPr>
          <p:cNvPr id="355" name="Google Shape;355;p6"/>
          <p:cNvPicPr preferRelativeResize="0"/>
          <p:nvPr/>
        </p:nvPicPr>
        <p:blipFill rotWithShape="1">
          <a:blip r:embed="rId9">
            <a:alphaModFix/>
          </a:blip>
          <a:srcRect t="24164" b="15196"/>
          <a:stretch/>
        </p:blipFill>
        <p:spPr>
          <a:xfrm>
            <a:off x="250475" y="4011800"/>
            <a:ext cx="1997450" cy="671975"/>
          </a:xfrm>
          <a:prstGeom prst="rect">
            <a:avLst/>
          </a:prstGeom>
          <a:noFill/>
          <a:ln>
            <a:noFill/>
          </a:ln>
        </p:spPr>
      </p:pic>
      <p:pic>
        <p:nvPicPr>
          <p:cNvPr id="356" name="Google Shape;356;p6"/>
          <p:cNvPicPr preferRelativeResize="0"/>
          <p:nvPr/>
        </p:nvPicPr>
        <p:blipFill rotWithShape="1">
          <a:blip r:embed="rId10">
            <a:alphaModFix/>
          </a:blip>
          <a:srcRect/>
          <a:stretch/>
        </p:blipFill>
        <p:spPr>
          <a:xfrm>
            <a:off x="2776150" y="3535400"/>
            <a:ext cx="1605150" cy="1152500"/>
          </a:xfrm>
          <a:prstGeom prst="rect">
            <a:avLst/>
          </a:prstGeom>
          <a:noFill/>
          <a:ln>
            <a:noFill/>
          </a:ln>
        </p:spPr>
      </p:pic>
      <p:pic>
        <p:nvPicPr>
          <p:cNvPr id="357" name="Google Shape;357;p6"/>
          <p:cNvPicPr preferRelativeResize="0"/>
          <p:nvPr/>
        </p:nvPicPr>
        <p:blipFill rotWithShape="1">
          <a:blip r:embed="rId11">
            <a:alphaModFix/>
          </a:blip>
          <a:srcRect t="22951" b="17893"/>
          <a:stretch/>
        </p:blipFill>
        <p:spPr>
          <a:xfrm>
            <a:off x="4642588" y="2345675"/>
            <a:ext cx="1490775" cy="884850"/>
          </a:xfrm>
          <a:prstGeom prst="rect">
            <a:avLst/>
          </a:prstGeom>
          <a:noFill/>
          <a:ln>
            <a:noFill/>
          </a:ln>
        </p:spPr>
      </p:pic>
      <p:pic>
        <p:nvPicPr>
          <p:cNvPr id="358" name="Google Shape;358;p6"/>
          <p:cNvPicPr preferRelativeResize="0"/>
          <p:nvPr/>
        </p:nvPicPr>
        <p:blipFill rotWithShape="1">
          <a:blip r:embed="rId12">
            <a:alphaModFix/>
          </a:blip>
          <a:srcRect l="-1650" t="12630" r="1649" b="14615"/>
          <a:stretch/>
        </p:blipFill>
        <p:spPr>
          <a:xfrm>
            <a:off x="4629000" y="1069200"/>
            <a:ext cx="1643400" cy="1195700"/>
          </a:xfrm>
          <a:prstGeom prst="rect">
            <a:avLst/>
          </a:prstGeom>
          <a:noFill/>
          <a:ln>
            <a:noFill/>
          </a:ln>
        </p:spPr>
      </p:pic>
      <p:pic>
        <p:nvPicPr>
          <p:cNvPr id="359" name="Google Shape;359;p6"/>
          <p:cNvPicPr preferRelativeResize="0"/>
          <p:nvPr/>
        </p:nvPicPr>
        <p:blipFill rotWithShape="1">
          <a:blip r:embed="rId13">
            <a:alphaModFix/>
          </a:blip>
          <a:srcRect/>
          <a:stretch/>
        </p:blipFill>
        <p:spPr>
          <a:xfrm>
            <a:off x="139751" y="2914542"/>
            <a:ext cx="1997450" cy="809158"/>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60"/>
          <p:cNvSpPr txBox="1">
            <a:spLocks noGrp="1"/>
          </p:cNvSpPr>
          <p:nvPr>
            <p:ph type="sldNum" idx="12"/>
          </p:nvPr>
        </p:nvSpPr>
        <p:spPr>
          <a:xfrm>
            <a:off x="8158690" y="4828032"/>
            <a:ext cx="5250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60</a:t>
            </a:fld>
            <a:endParaRPr/>
          </a:p>
        </p:txBody>
      </p:sp>
      <p:sp>
        <p:nvSpPr>
          <p:cNvPr id="831" name="Google Shape;831;p60"/>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538C3F"/>
              </a:buClr>
              <a:buSzPts val="2000"/>
              <a:buFont typeface="Century Gothic"/>
              <a:buNone/>
            </a:pPr>
            <a:r>
              <a:rPr lang="en"/>
              <a:t>Make the conversation fun! Don’t bore the domain experts!</a:t>
            </a:r>
            <a:endParaRPr/>
          </a:p>
        </p:txBody>
      </p:sp>
      <p:pic>
        <p:nvPicPr>
          <p:cNvPr id="832" name="Google Shape;832;p60"/>
          <p:cNvPicPr preferRelativeResize="0"/>
          <p:nvPr/>
        </p:nvPicPr>
        <p:blipFill rotWithShape="1">
          <a:blip r:embed="rId3">
            <a:alphaModFix/>
          </a:blip>
          <a:srcRect/>
          <a:stretch/>
        </p:blipFill>
        <p:spPr>
          <a:xfrm>
            <a:off x="1249375" y="597000"/>
            <a:ext cx="6645248" cy="4231027"/>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61"/>
          <p:cNvSpPr txBox="1">
            <a:spLocks noGrp="1"/>
          </p:cNvSpPr>
          <p:nvPr>
            <p:ph type="body" idx="1"/>
          </p:nvPr>
        </p:nvSpPr>
        <p:spPr>
          <a:xfrm>
            <a:off x="459475" y="603500"/>
            <a:ext cx="4112400" cy="4010100"/>
          </a:xfrm>
          <a:prstGeom prst="rect">
            <a:avLst/>
          </a:prstGeom>
          <a:noFill/>
          <a:ln>
            <a:noFill/>
          </a:ln>
        </p:spPr>
        <p:txBody>
          <a:bodyPr spcFirstLastPara="1" wrap="square" lIns="0" tIns="45700" rIns="0" bIns="45700" anchor="t" anchorCtr="0">
            <a:noAutofit/>
          </a:bodyPr>
          <a:lstStyle/>
          <a:p>
            <a:pPr marL="457200" lvl="0" indent="-381000" algn="l" rtl="0">
              <a:lnSpc>
                <a:spcPct val="100000"/>
              </a:lnSpc>
              <a:spcBef>
                <a:spcPts val="480"/>
              </a:spcBef>
              <a:spcAft>
                <a:spcPts val="0"/>
              </a:spcAft>
              <a:buClr>
                <a:srgbClr val="000000"/>
              </a:buClr>
              <a:buSzPts val="2400"/>
              <a:buChar char="•"/>
            </a:pPr>
            <a:r>
              <a:rPr lang="en" sz="2400" b="1">
                <a:solidFill>
                  <a:srgbClr val="38761D"/>
                </a:solidFill>
                <a:latin typeface="Arial"/>
                <a:ea typeface="Arial"/>
                <a:cs typeface="Arial"/>
                <a:sym typeface="Arial"/>
              </a:rPr>
              <a:t>Word cloud:</a:t>
            </a:r>
            <a:r>
              <a:rPr lang="en" sz="2400">
                <a:solidFill>
                  <a:srgbClr val="000000"/>
                </a:solidFill>
                <a:latin typeface="Arial"/>
                <a:ea typeface="Arial"/>
                <a:cs typeface="Arial"/>
                <a:sym typeface="Arial"/>
              </a:rPr>
              <a:t> an image composed of words </a:t>
            </a:r>
            <a:r>
              <a:rPr lang="en" sz="2400">
                <a:solidFill>
                  <a:srgbClr val="2F3333"/>
                </a:solidFill>
                <a:highlight>
                  <a:schemeClr val="lt1"/>
                </a:highlight>
                <a:latin typeface="Arial"/>
                <a:ea typeface="Arial"/>
                <a:cs typeface="Arial"/>
                <a:sym typeface="Arial"/>
              </a:rPr>
              <a:t>where the </a:t>
            </a:r>
            <a:r>
              <a:rPr lang="en" sz="2400" b="1">
                <a:solidFill>
                  <a:srgbClr val="38761D"/>
                </a:solidFill>
                <a:highlight>
                  <a:schemeClr val="lt1"/>
                </a:highlight>
                <a:latin typeface="Arial"/>
                <a:ea typeface="Arial"/>
                <a:cs typeface="Arial"/>
                <a:sym typeface="Arial"/>
              </a:rPr>
              <a:t>size</a:t>
            </a:r>
            <a:r>
              <a:rPr lang="en" sz="2400">
                <a:solidFill>
                  <a:srgbClr val="2F3333"/>
                </a:solidFill>
                <a:highlight>
                  <a:schemeClr val="lt1"/>
                </a:highlight>
                <a:latin typeface="Arial"/>
                <a:ea typeface="Arial"/>
                <a:cs typeface="Arial"/>
                <a:sym typeface="Arial"/>
              </a:rPr>
              <a:t> of each word indicates its </a:t>
            </a:r>
            <a:r>
              <a:rPr lang="en" sz="2400" b="1">
                <a:solidFill>
                  <a:srgbClr val="38761D"/>
                </a:solidFill>
                <a:highlight>
                  <a:schemeClr val="lt1"/>
                </a:highlight>
                <a:latin typeface="Arial"/>
                <a:ea typeface="Arial"/>
                <a:cs typeface="Arial"/>
                <a:sym typeface="Arial"/>
              </a:rPr>
              <a:t>frequency</a:t>
            </a:r>
            <a:r>
              <a:rPr lang="en" sz="2400">
                <a:solidFill>
                  <a:srgbClr val="2F3333"/>
                </a:solidFill>
                <a:highlight>
                  <a:schemeClr val="lt1"/>
                </a:highlight>
                <a:latin typeface="Arial"/>
                <a:ea typeface="Arial"/>
                <a:cs typeface="Arial"/>
                <a:sym typeface="Arial"/>
              </a:rPr>
              <a:t> or </a:t>
            </a:r>
            <a:r>
              <a:rPr lang="en" sz="2400" b="1">
                <a:solidFill>
                  <a:srgbClr val="38761D"/>
                </a:solidFill>
                <a:highlight>
                  <a:schemeClr val="lt1"/>
                </a:highlight>
                <a:latin typeface="Arial"/>
                <a:ea typeface="Arial"/>
                <a:cs typeface="Arial"/>
                <a:sym typeface="Arial"/>
              </a:rPr>
              <a:t>importance</a:t>
            </a:r>
            <a:r>
              <a:rPr lang="en" sz="2400">
                <a:solidFill>
                  <a:srgbClr val="2F3333"/>
                </a:solidFill>
                <a:highlight>
                  <a:schemeClr val="lt1"/>
                </a:highlight>
                <a:latin typeface="Arial"/>
                <a:ea typeface="Arial"/>
                <a:cs typeface="Arial"/>
                <a:sym typeface="Arial"/>
              </a:rPr>
              <a:t>.</a:t>
            </a:r>
            <a:endParaRPr sz="2400">
              <a:solidFill>
                <a:srgbClr val="2F3333"/>
              </a:solidFill>
              <a:highlight>
                <a:schemeClr val="lt1"/>
              </a:highlight>
              <a:latin typeface="Arial"/>
              <a:ea typeface="Arial"/>
              <a:cs typeface="Arial"/>
              <a:sym typeface="Arial"/>
            </a:endParaRPr>
          </a:p>
          <a:p>
            <a:pPr marL="457200" lvl="0" indent="-381000" algn="l" rtl="0">
              <a:lnSpc>
                <a:spcPct val="115000"/>
              </a:lnSpc>
              <a:spcBef>
                <a:spcPts val="1000"/>
              </a:spcBef>
              <a:spcAft>
                <a:spcPts val="0"/>
              </a:spcAft>
              <a:buClr>
                <a:srgbClr val="2F3333"/>
              </a:buClr>
              <a:buSzPts val="2400"/>
              <a:buChar char="•"/>
            </a:pPr>
            <a:r>
              <a:rPr lang="en" sz="2400">
                <a:solidFill>
                  <a:srgbClr val="2F3333"/>
                </a:solidFill>
                <a:highlight>
                  <a:schemeClr val="lt1"/>
                </a:highlight>
                <a:latin typeface="Arial"/>
                <a:ea typeface="Arial"/>
                <a:cs typeface="Arial"/>
                <a:sym typeface="Arial"/>
              </a:rPr>
              <a:t>Can serve as a </a:t>
            </a:r>
            <a:r>
              <a:rPr lang="en" sz="2400" b="1">
                <a:solidFill>
                  <a:srgbClr val="38761D"/>
                </a:solidFill>
                <a:highlight>
                  <a:schemeClr val="lt1"/>
                </a:highlight>
                <a:latin typeface="Arial"/>
                <a:ea typeface="Arial"/>
                <a:cs typeface="Arial"/>
                <a:sym typeface="Arial"/>
              </a:rPr>
              <a:t>starting point</a:t>
            </a:r>
            <a:r>
              <a:rPr lang="en" sz="2400">
                <a:solidFill>
                  <a:srgbClr val="2F3333"/>
                </a:solidFill>
                <a:highlight>
                  <a:schemeClr val="lt1"/>
                </a:highlight>
                <a:latin typeface="Arial"/>
                <a:ea typeface="Arial"/>
                <a:cs typeface="Arial"/>
                <a:sym typeface="Arial"/>
              </a:rPr>
              <a:t> for a </a:t>
            </a:r>
            <a:r>
              <a:rPr lang="en" sz="2400" b="1">
                <a:solidFill>
                  <a:srgbClr val="38761D"/>
                </a:solidFill>
                <a:highlight>
                  <a:schemeClr val="lt1"/>
                </a:highlight>
                <a:latin typeface="Arial"/>
                <a:ea typeface="Arial"/>
                <a:cs typeface="Arial"/>
                <a:sym typeface="Arial"/>
              </a:rPr>
              <a:t>conversation</a:t>
            </a:r>
            <a:r>
              <a:rPr lang="en" sz="2400">
                <a:solidFill>
                  <a:srgbClr val="2F3333"/>
                </a:solidFill>
                <a:highlight>
                  <a:schemeClr val="lt1"/>
                </a:highlight>
                <a:latin typeface="Arial"/>
                <a:ea typeface="Arial"/>
                <a:cs typeface="Arial"/>
                <a:sym typeface="Arial"/>
              </a:rPr>
              <a:t> with domain experts</a:t>
            </a:r>
            <a:endParaRPr sz="2400">
              <a:solidFill>
                <a:srgbClr val="2F3333"/>
              </a:solidFill>
              <a:highlight>
                <a:schemeClr val="lt1"/>
              </a:highlight>
              <a:latin typeface="Arial"/>
              <a:ea typeface="Arial"/>
              <a:cs typeface="Arial"/>
              <a:sym typeface="Arial"/>
            </a:endParaRPr>
          </a:p>
          <a:p>
            <a:pPr marL="457200" lvl="0" indent="-381000" algn="l" rtl="0">
              <a:lnSpc>
                <a:spcPct val="115000"/>
              </a:lnSpc>
              <a:spcBef>
                <a:spcPts val="1000"/>
              </a:spcBef>
              <a:spcAft>
                <a:spcPts val="0"/>
              </a:spcAft>
              <a:buClr>
                <a:srgbClr val="2F3333"/>
              </a:buClr>
              <a:buSzPts val="2400"/>
              <a:buChar char="•"/>
            </a:pPr>
            <a:r>
              <a:rPr lang="en" sz="2400" u="sng">
                <a:solidFill>
                  <a:schemeClr val="hlink"/>
                </a:solidFill>
                <a:latin typeface="Arial"/>
                <a:ea typeface="Arial"/>
                <a:cs typeface="Arial"/>
                <a:sym typeface="Arial"/>
                <a:hlinkClick r:id="rId3"/>
              </a:rPr>
              <a:t>https://wordart.com/create</a:t>
            </a:r>
            <a:endParaRPr sz="2400">
              <a:solidFill>
                <a:srgbClr val="2F3333"/>
              </a:solidFill>
              <a:highlight>
                <a:schemeClr val="lt1"/>
              </a:highlight>
              <a:latin typeface="Arial"/>
              <a:ea typeface="Arial"/>
              <a:cs typeface="Arial"/>
              <a:sym typeface="Arial"/>
            </a:endParaRPr>
          </a:p>
          <a:p>
            <a:pPr marL="0" lvl="0" indent="0" algn="l" rtl="0">
              <a:lnSpc>
                <a:spcPct val="115000"/>
              </a:lnSpc>
              <a:spcBef>
                <a:spcPts val="1000"/>
              </a:spcBef>
              <a:spcAft>
                <a:spcPts val="0"/>
              </a:spcAft>
              <a:buSzPts val="1600"/>
              <a:buNone/>
            </a:pPr>
            <a:endParaRPr/>
          </a:p>
        </p:txBody>
      </p:sp>
      <p:sp>
        <p:nvSpPr>
          <p:cNvPr id="838" name="Google Shape;838;p61"/>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2000"/>
              <a:buNone/>
            </a:pPr>
            <a:r>
              <a:rPr lang="en"/>
              <a:t>Useful tools: Word Clouds</a:t>
            </a:r>
            <a:endParaRPr/>
          </a:p>
        </p:txBody>
      </p:sp>
      <p:pic>
        <p:nvPicPr>
          <p:cNvPr id="839" name="Google Shape;839;p61"/>
          <p:cNvPicPr preferRelativeResize="0"/>
          <p:nvPr/>
        </p:nvPicPr>
        <p:blipFill rotWithShape="1">
          <a:blip r:embed="rId4">
            <a:alphaModFix/>
          </a:blip>
          <a:srcRect/>
          <a:stretch/>
        </p:blipFill>
        <p:spPr>
          <a:xfrm>
            <a:off x="5387979" y="603499"/>
            <a:ext cx="3436476" cy="33682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62"/>
          <p:cNvSpPr txBox="1">
            <a:spLocks noGrp="1"/>
          </p:cNvSpPr>
          <p:nvPr>
            <p:ph type="title"/>
          </p:nvPr>
        </p:nvSpPr>
        <p:spPr>
          <a:xfrm>
            <a:off x="0" y="1"/>
            <a:ext cx="9144000" cy="597000"/>
          </a:xfrm>
          <a:prstGeom prst="rect">
            <a:avLst/>
          </a:prstGeom>
          <a:noFill/>
          <a:ln>
            <a:noFill/>
          </a:ln>
        </p:spPr>
        <p:txBody>
          <a:bodyPr spcFirstLastPara="1" wrap="square" lIns="457200" tIns="45700" rIns="274300" bIns="45700" anchor="ctr" anchorCtr="0">
            <a:noAutofit/>
          </a:bodyPr>
          <a:lstStyle/>
          <a:p>
            <a:pPr marL="0" lvl="0" indent="0" algn="l" rtl="0">
              <a:lnSpc>
                <a:spcPct val="100000"/>
              </a:lnSpc>
              <a:spcBef>
                <a:spcPts val="0"/>
              </a:spcBef>
              <a:spcAft>
                <a:spcPts val="0"/>
              </a:spcAft>
              <a:buSzPts val="2000"/>
              <a:buNone/>
            </a:pPr>
            <a:r>
              <a:rPr lang="en"/>
              <a:t>It’s time for </a:t>
            </a:r>
            <a:r>
              <a:rPr lang="en" b="1"/>
              <a:t>you</a:t>
            </a:r>
            <a:r>
              <a:rPr lang="en"/>
              <a:t> to try this!</a:t>
            </a:r>
            <a:endParaRPr/>
          </a:p>
        </p:txBody>
      </p:sp>
      <p:pic>
        <p:nvPicPr>
          <p:cNvPr id="845" name="Google Shape;845;p62"/>
          <p:cNvPicPr preferRelativeResize="0"/>
          <p:nvPr/>
        </p:nvPicPr>
        <p:blipFill rotWithShape="1">
          <a:blip r:embed="rId3">
            <a:alphaModFix/>
          </a:blip>
          <a:srcRect/>
          <a:stretch/>
        </p:blipFill>
        <p:spPr>
          <a:xfrm>
            <a:off x="1249363" y="578168"/>
            <a:ext cx="6645275" cy="398716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63"/>
          <p:cNvSpPr txBox="1">
            <a:spLocks noGrp="1"/>
          </p:cNvSpPr>
          <p:nvPr>
            <p:ph type="body" idx="1"/>
          </p:nvPr>
        </p:nvSpPr>
        <p:spPr>
          <a:xfrm>
            <a:off x="459475" y="726650"/>
            <a:ext cx="8237400" cy="3918300"/>
          </a:xfrm>
          <a:prstGeom prst="rect">
            <a:avLst/>
          </a:prstGeom>
          <a:noFill/>
          <a:ln>
            <a:noFill/>
          </a:ln>
        </p:spPr>
        <p:txBody>
          <a:bodyPr spcFirstLastPara="1" wrap="square" lIns="0" tIns="45700" rIns="0" bIns="45700" anchor="t" anchorCtr="0">
            <a:noAutofit/>
          </a:bodyPr>
          <a:lstStyle/>
          <a:p>
            <a:pPr marL="457200" lvl="0" indent="-342900" algn="l" rtl="0">
              <a:lnSpc>
                <a:spcPct val="100000"/>
              </a:lnSpc>
              <a:spcBef>
                <a:spcPts val="320"/>
              </a:spcBef>
              <a:spcAft>
                <a:spcPts val="0"/>
              </a:spcAft>
              <a:buSzPts val="1800"/>
              <a:buChar char="●"/>
            </a:pPr>
            <a:r>
              <a:rPr lang="en" sz="1800">
                <a:latin typeface="Arial"/>
                <a:ea typeface="Arial"/>
                <a:cs typeface="Arial"/>
                <a:sym typeface="Arial"/>
              </a:rPr>
              <a:t>What if a test question is “draw a picture of an elephant”?</a:t>
            </a:r>
            <a:endParaRPr sz="1800">
              <a:latin typeface="Arial"/>
              <a:ea typeface="Arial"/>
              <a:cs typeface="Arial"/>
              <a:sym typeface="Arial"/>
            </a:endParaRPr>
          </a:p>
          <a:p>
            <a:pPr marL="914400" lvl="1" indent="-342900" algn="l" rtl="0">
              <a:lnSpc>
                <a:spcPct val="100000"/>
              </a:lnSpc>
              <a:spcBef>
                <a:spcPts val="1000"/>
              </a:spcBef>
              <a:spcAft>
                <a:spcPts val="0"/>
              </a:spcAft>
              <a:buSzPts val="1800"/>
              <a:buChar char="○"/>
            </a:pPr>
            <a:r>
              <a:rPr lang="en" sz="1800">
                <a:latin typeface="Arial"/>
                <a:ea typeface="Arial"/>
                <a:cs typeface="Arial"/>
                <a:sym typeface="Arial"/>
              </a:rPr>
              <a:t>How might that be scored? Who would score it?</a:t>
            </a:r>
            <a:endParaRPr sz="1800">
              <a:latin typeface="Arial"/>
              <a:ea typeface="Arial"/>
              <a:cs typeface="Arial"/>
              <a:sym typeface="Arial"/>
            </a:endParaRPr>
          </a:p>
          <a:p>
            <a:pPr marL="914400" lvl="1" indent="-342900" algn="l" rtl="0">
              <a:lnSpc>
                <a:spcPct val="100000"/>
              </a:lnSpc>
              <a:spcBef>
                <a:spcPts val="1000"/>
              </a:spcBef>
              <a:spcAft>
                <a:spcPts val="0"/>
              </a:spcAft>
              <a:buSzPts val="1800"/>
              <a:buChar char="○"/>
            </a:pPr>
            <a:r>
              <a:rPr lang="en" sz="1800">
                <a:latin typeface="Arial"/>
                <a:ea typeface="Arial"/>
                <a:cs typeface="Arial"/>
                <a:sym typeface="Arial"/>
              </a:rPr>
              <a:t>How does this affect your understanding of the terms “questions” and “answers”?</a:t>
            </a:r>
            <a:endParaRPr sz="1800">
              <a:latin typeface="Arial"/>
              <a:ea typeface="Arial"/>
              <a:cs typeface="Arial"/>
              <a:sym typeface="Arial"/>
            </a:endParaRPr>
          </a:p>
          <a:p>
            <a:pPr marL="457200" lvl="0" indent="-342900" algn="l" rtl="0">
              <a:lnSpc>
                <a:spcPct val="100000"/>
              </a:lnSpc>
              <a:spcBef>
                <a:spcPts val="1000"/>
              </a:spcBef>
              <a:spcAft>
                <a:spcPts val="0"/>
              </a:spcAft>
              <a:buSzPts val="1800"/>
              <a:buChar char="●"/>
            </a:pPr>
            <a:r>
              <a:rPr lang="en" sz="1800">
                <a:latin typeface="Arial"/>
                <a:ea typeface="Arial"/>
                <a:cs typeface="Arial"/>
                <a:sym typeface="Arial"/>
              </a:rPr>
              <a:t>What other kinds of test questions are there?</a:t>
            </a:r>
            <a:endParaRPr sz="1800">
              <a:latin typeface="Arial"/>
              <a:ea typeface="Arial"/>
              <a:cs typeface="Arial"/>
              <a:sym typeface="Arial"/>
            </a:endParaRPr>
          </a:p>
          <a:p>
            <a:pPr marL="457200" lvl="0" indent="-342900" algn="l" rtl="0">
              <a:lnSpc>
                <a:spcPct val="100000"/>
              </a:lnSpc>
              <a:spcBef>
                <a:spcPts val="1000"/>
              </a:spcBef>
              <a:spcAft>
                <a:spcPts val="0"/>
              </a:spcAft>
              <a:buSzPts val="1800"/>
              <a:buChar char="●"/>
            </a:pPr>
            <a:r>
              <a:rPr lang="en" sz="1800">
                <a:latin typeface="Arial"/>
                <a:ea typeface="Arial"/>
                <a:cs typeface="Arial"/>
                <a:sym typeface="Arial"/>
              </a:rPr>
              <a:t>What kinds of teachers are there?</a:t>
            </a:r>
            <a:endParaRPr sz="1800">
              <a:latin typeface="Arial"/>
              <a:ea typeface="Arial"/>
              <a:cs typeface="Arial"/>
              <a:sym typeface="Arial"/>
            </a:endParaRPr>
          </a:p>
          <a:p>
            <a:pPr marL="457200" lvl="0" indent="-342900" algn="l" rtl="0">
              <a:lnSpc>
                <a:spcPct val="100000"/>
              </a:lnSpc>
              <a:spcBef>
                <a:spcPts val="1000"/>
              </a:spcBef>
              <a:spcAft>
                <a:spcPts val="0"/>
              </a:spcAft>
              <a:buSzPts val="1800"/>
              <a:buChar char="●"/>
            </a:pPr>
            <a:r>
              <a:rPr lang="en" sz="1800">
                <a:latin typeface="Arial"/>
                <a:ea typeface="Arial"/>
                <a:cs typeface="Arial"/>
                <a:sym typeface="Arial"/>
              </a:rPr>
              <a:t>What are different ways to score a test?</a:t>
            </a:r>
            <a:endParaRPr sz="1800">
              <a:latin typeface="Arial"/>
              <a:ea typeface="Arial"/>
              <a:cs typeface="Arial"/>
              <a:sym typeface="Arial"/>
            </a:endParaRPr>
          </a:p>
          <a:p>
            <a:pPr marL="457200" lvl="0" indent="-342900" algn="l" rtl="0">
              <a:lnSpc>
                <a:spcPct val="100000"/>
              </a:lnSpc>
              <a:spcBef>
                <a:spcPts val="1000"/>
              </a:spcBef>
              <a:spcAft>
                <a:spcPts val="0"/>
              </a:spcAft>
              <a:buSzPts val="1800"/>
              <a:buChar char="●"/>
            </a:pPr>
            <a:r>
              <a:rPr lang="en" sz="1800">
                <a:latin typeface="Arial"/>
                <a:ea typeface="Arial"/>
                <a:cs typeface="Arial"/>
                <a:sym typeface="Arial"/>
              </a:rPr>
              <a:t>Could sections of a test be scored in different ways?</a:t>
            </a:r>
            <a:endParaRPr sz="1800">
              <a:latin typeface="Arial"/>
              <a:ea typeface="Arial"/>
              <a:cs typeface="Arial"/>
              <a:sym typeface="Arial"/>
            </a:endParaRPr>
          </a:p>
          <a:p>
            <a:pPr marL="457200" lvl="0" indent="-342900" algn="l" rtl="0">
              <a:lnSpc>
                <a:spcPct val="100000"/>
              </a:lnSpc>
              <a:spcBef>
                <a:spcPts val="1000"/>
              </a:spcBef>
              <a:spcAft>
                <a:spcPts val="0"/>
              </a:spcAft>
              <a:buSzPts val="1800"/>
              <a:buChar char="●"/>
            </a:pPr>
            <a:r>
              <a:rPr lang="en" sz="1800">
                <a:latin typeface="Arial"/>
                <a:ea typeface="Arial"/>
                <a:cs typeface="Arial"/>
                <a:sym typeface="Arial"/>
              </a:rPr>
              <a:t>How might “extra credit” questions be handled differently?</a:t>
            </a:r>
            <a:endParaRPr sz="1800">
              <a:latin typeface="Arial"/>
              <a:ea typeface="Arial"/>
              <a:cs typeface="Arial"/>
              <a:sym typeface="Arial"/>
            </a:endParaRPr>
          </a:p>
          <a:p>
            <a:pPr marL="0" lvl="0" indent="0" algn="l" rtl="0">
              <a:lnSpc>
                <a:spcPct val="100000"/>
              </a:lnSpc>
              <a:spcBef>
                <a:spcPts val="1000"/>
              </a:spcBef>
              <a:spcAft>
                <a:spcPts val="1000"/>
              </a:spcAft>
              <a:buSzPts val="1600"/>
              <a:buNone/>
            </a:pPr>
            <a:endParaRPr sz="1800"/>
          </a:p>
        </p:txBody>
      </p:sp>
      <p:sp>
        <p:nvSpPr>
          <p:cNvPr id="851" name="Google Shape;851;p63"/>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2000"/>
              <a:buNone/>
            </a:pPr>
            <a:r>
              <a:rPr lang="en"/>
              <a:t>Some exploratory questions to get you started...</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64"/>
          <p:cNvSpPr txBox="1">
            <a:spLocks noGrp="1"/>
          </p:cNvSpPr>
          <p:nvPr>
            <p:ph type="body" idx="1"/>
          </p:nvPr>
        </p:nvSpPr>
        <p:spPr>
          <a:xfrm>
            <a:off x="459475" y="603500"/>
            <a:ext cx="8237400" cy="773100"/>
          </a:xfrm>
          <a:prstGeom prst="rect">
            <a:avLst/>
          </a:prstGeom>
          <a:noFill/>
          <a:ln>
            <a:noFill/>
          </a:ln>
        </p:spPr>
        <p:txBody>
          <a:bodyPr spcFirstLastPara="1" wrap="square" lIns="0" tIns="45700" rIns="0" bIns="45700" anchor="t" anchorCtr="0">
            <a:noAutofit/>
          </a:bodyPr>
          <a:lstStyle/>
          <a:p>
            <a:pPr marL="0" lvl="0" indent="0" algn="ctr" rtl="0">
              <a:lnSpc>
                <a:spcPct val="100000"/>
              </a:lnSpc>
              <a:spcBef>
                <a:spcPts val="480"/>
              </a:spcBef>
              <a:spcAft>
                <a:spcPts val="0"/>
              </a:spcAft>
              <a:buClr>
                <a:schemeClr val="accent1"/>
              </a:buClr>
              <a:buSzPts val="2400"/>
              <a:buNone/>
            </a:pPr>
            <a:r>
              <a:rPr lang="en" sz="3600" b="1">
                <a:solidFill>
                  <a:schemeClr val="accent1"/>
                </a:solidFill>
                <a:latin typeface="Arial"/>
                <a:ea typeface="Arial"/>
                <a:cs typeface="Arial"/>
                <a:sym typeface="Arial"/>
              </a:rPr>
              <a:t>Exercise 1 - Ubiquitous Language</a:t>
            </a:r>
            <a:endParaRPr sz="3600" b="1">
              <a:solidFill>
                <a:schemeClr val="accent1"/>
              </a:solidFill>
              <a:latin typeface="Arial"/>
              <a:ea typeface="Arial"/>
              <a:cs typeface="Arial"/>
              <a:sym typeface="Arial"/>
            </a:endParaRPr>
          </a:p>
          <a:p>
            <a:pPr marL="0" lvl="0" indent="0" algn="l" rtl="0">
              <a:lnSpc>
                <a:spcPct val="100000"/>
              </a:lnSpc>
              <a:spcBef>
                <a:spcPts val="480"/>
              </a:spcBef>
              <a:spcAft>
                <a:spcPts val="0"/>
              </a:spcAft>
              <a:buClr>
                <a:schemeClr val="accent1"/>
              </a:buClr>
              <a:buSzPts val="2400"/>
              <a:buNone/>
            </a:pPr>
            <a:endParaRPr sz="2400">
              <a:solidFill>
                <a:schemeClr val="accent1"/>
              </a:solidFill>
              <a:latin typeface="Arial"/>
              <a:ea typeface="Arial"/>
              <a:cs typeface="Arial"/>
              <a:sym typeface="Arial"/>
            </a:endParaRPr>
          </a:p>
          <a:p>
            <a:pPr marL="0" lvl="0" indent="0" algn="ctr" rtl="0">
              <a:lnSpc>
                <a:spcPct val="100000"/>
              </a:lnSpc>
              <a:spcBef>
                <a:spcPts val="480"/>
              </a:spcBef>
              <a:spcAft>
                <a:spcPts val="0"/>
              </a:spcAft>
              <a:buClr>
                <a:schemeClr val="accent1"/>
              </a:buClr>
              <a:buSzPts val="2400"/>
              <a:buNone/>
            </a:pPr>
            <a:r>
              <a:rPr lang="en" sz="2400" b="1">
                <a:solidFill>
                  <a:schemeClr val="accent1"/>
                </a:solidFill>
                <a:latin typeface="Arial"/>
                <a:ea typeface="Arial"/>
                <a:cs typeface="Arial"/>
                <a:sym typeface="Arial"/>
              </a:rPr>
              <a:t>GOAL</a:t>
            </a:r>
            <a:r>
              <a:rPr lang="en" sz="2400">
                <a:solidFill>
                  <a:schemeClr val="accent1"/>
                </a:solidFill>
                <a:latin typeface="Arial"/>
                <a:ea typeface="Arial"/>
                <a:cs typeface="Arial"/>
                <a:sym typeface="Arial"/>
              </a:rPr>
              <a:t> </a:t>
            </a:r>
            <a:r>
              <a:rPr lang="en" sz="1200">
                <a:solidFill>
                  <a:srgbClr val="24292E"/>
                </a:solidFill>
                <a:highlight>
                  <a:srgbClr val="FFFFFF"/>
                </a:highlight>
                <a:latin typeface="Arial"/>
                <a:ea typeface="Arial"/>
                <a:cs typeface="Arial"/>
                <a:sym typeface="Arial"/>
              </a:rPr>
              <a:t> </a:t>
            </a:r>
            <a:endParaRPr sz="1200">
              <a:solidFill>
                <a:srgbClr val="24292E"/>
              </a:solidFill>
              <a:highlight>
                <a:srgbClr val="FFFFFF"/>
              </a:highlight>
              <a:latin typeface="Arial"/>
              <a:ea typeface="Arial"/>
              <a:cs typeface="Arial"/>
              <a:sym typeface="Arial"/>
            </a:endParaRPr>
          </a:p>
          <a:p>
            <a:pPr marL="0" lvl="0" indent="0" algn="ctr" rtl="0">
              <a:lnSpc>
                <a:spcPct val="100000"/>
              </a:lnSpc>
              <a:spcBef>
                <a:spcPts val="480"/>
              </a:spcBef>
              <a:spcAft>
                <a:spcPts val="0"/>
              </a:spcAft>
              <a:buClr>
                <a:schemeClr val="accent1"/>
              </a:buClr>
              <a:buSzPts val="2400"/>
              <a:buNone/>
            </a:pPr>
            <a:r>
              <a:rPr lang="en" sz="1800">
                <a:solidFill>
                  <a:srgbClr val="24292E"/>
                </a:solidFill>
                <a:highlight>
                  <a:srgbClr val="FFFFFF"/>
                </a:highlight>
                <a:latin typeface="Arial"/>
                <a:ea typeface="Arial"/>
                <a:cs typeface="Arial"/>
                <a:sym typeface="Arial"/>
              </a:rPr>
              <a:t>Leverage a word cloud to discover the ubiquitous language of the </a:t>
            </a:r>
            <a:r>
              <a:rPr lang="en" sz="1800" i="1">
                <a:solidFill>
                  <a:srgbClr val="24292E"/>
                </a:solidFill>
                <a:highlight>
                  <a:srgbClr val="FFFFFF"/>
                </a:highlight>
                <a:latin typeface="Arial"/>
                <a:ea typeface="Arial"/>
                <a:cs typeface="Arial"/>
                <a:sym typeface="Arial"/>
              </a:rPr>
              <a:t>First Grade</a:t>
            </a:r>
            <a:r>
              <a:rPr lang="en" sz="1800">
                <a:solidFill>
                  <a:srgbClr val="24292E"/>
                </a:solidFill>
                <a:highlight>
                  <a:srgbClr val="FFFFFF"/>
                </a:highlight>
                <a:latin typeface="Arial"/>
                <a:ea typeface="Arial"/>
                <a:cs typeface="Arial"/>
                <a:sym typeface="Arial"/>
              </a:rPr>
              <a:t> project.</a:t>
            </a:r>
            <a:endParaRPr sz="1800">
              <a:solidFill>
                <a:schemeClr val="accent1"/>
              </a:solidFill>
              <a:latin typeface="Arial"/>
              <a:ea typeface="Arial"/>
              <a:cs typeface="Arial"/>
              <a:sym typeface="Arial"/>
            </a:endParaRPr>
          </a:p>
          <a:p>
            <a:pPr marL="0" lvl="0" indent="0" algn="ctr" rtl="0">
              <a:lnSpc>
                <a:spcPct val="100000"/>
              </a:lnSpc>
              <a:spcBef>
                <a:spcPts val="480"/>
              </a:spcBef>
              <a:spcAft>
                <a:spcPts val="0"/>
              </a:spcAft>
              <a:buClr>
                <a:schemeClr val="accent1"/>
              </a:buClr>
              <a:buSzPts val="2400"/>
              <a:buNone/>
            </a:pPr>
            <a:endParaRPr sz="2400">
              <a:solidFill>
                <a:schemeClr val="accent1"/>
              </a:solidFill>
              <a:latin typeface="Arial"/>
              <a:ea typeface="Arial"/>
              <a:cs typeface="Arial"/>
              <a:sym typeface="Arial"/>
            </a:endParaRPr>
          </a:p>
          <a:p>
            <a:pPr marL="0" lvl="0" indent="0" algn="ctr" rtl="0">
              <a:lnSpc>
                <a:spcPct val="100000"/>
              </a:lnSpc>
              <a:spcBef>
                <a:spcPts val="480"/>
              </a:spcBef>
              <a:spcAft>
                <a:spcPts val="0"/>
              </a:spcAft>
              <a:buClr>
                <a:schemeClr val="accent1"/>
              </a:buClr>
              <a:buSzPts val="2400"/>
              <a:buNone/>
            </a:pPr>
            <a:r>
              <a:rPr lang="en" u="sng">
                <a:solidFill>
                  <a:schemeClr val="hlink"/>
                </a:solidFill>
                <a:latin typeface="Arial"/>
                <a:ea typeface="Arial"/>
                <a:cs typeface="Arial"/>
                <a:sym typeface="Arial"/>
                <a:hlinkClick r:id="rId3"/>
              </a:rPr>
              <a:t>https://github.com/DDDDevNexus2020/FirstGrade/blob/master/docs/Section-1-Exercise.md</a:t>
            </a:r>
            <a:endParaRPr>
              <a:solidFill>
                <a:schemeClr val="accent1"/>
              </a:solidFill>
              <a:latin typeface="Arial"/>
              <a:ea typeface="Arial"/>
              <a:cs typeface="Arial"/>
              <a:sym typeface="Arial"/>
            </a:endParaRPr>
          </a:p>
          <a:p>
            <a:pPr marL="0" lvl="0" indent="0" algn="ctr" rtl="0">
              <a:lnSpc>
                <a:spcPct val="100000"/>
              </a:lnSpc>
              <a:spcBef>
                <a:spcPts val="480"/>
              </a:spcBef>
              <a:spcAft>
                <a:spcPts val="0"/>
              </a:spcAft>
              <a:buClr>
                <a:schemeClr val="accent1"/>
              </a:buClr>
              <a:buSzPts val="2400"/>
              <a:buNone/>
            </a:pPr>
            <a:endParaRPr>
              <a:solidFill>
                <a:schemeClr val="accent1"/>
              </a:solidFill>
              <a:latin typeface="Arial"/>
              <a:ea typeface="Arial"/>
              <a:cs typeface="Arial"/>
              <a:sym typeface="Arial"/>
            </a:endParaRPr>
          </a:p>
          <a:p>
            <a:pPr marL="0" lvl="0" indent="0" algn="ctr" rtl="0">
              <a:lnSpc>
                <a:spcPct val="100000"/>
              </a:lnSpc>
              <a:spcBef>
                <a:spcPts val="480"/>
              </a:spcBef>
              <a:spcAft>
                <a:spcPts val="0"/>
              </a:spcAft>
              <a:buClr>
                <a:schemeClr val="accent1"/>
              </a:buClr>
              <a:buSzPts val="2400"/>
              <a:buNone/>
            </a:pPr>
            <a:r>
              <a:rPr lang="en" sz="3600" b="1">
                <a:solidFill>
                  <a:schemeClr val="accent1"/>
                </a:solidFill>
                <a:latin typeface="Arial"/>
                <a:ea typeface="Arial"/>
                <a:cs typeface="Arial"/>
                <a:sym typeface="Arial"/>
              </a:rPr>
              <a:t>45 Minutes</a:t>
            </a:r>
            <a:endParaRPr>
              <a:solidFill>
                <a:schemeClr val="accent1"/>
              </a:solidFill>
              <a:latin typeface="Arial"/>
              <a:ea typeface="Arial"/>
              <a:cs typeface="Arial"/>
              <a:sym typeface="Arial"/>
            </a:endParaRPr>
          </a:p>
        </p:txBody>
      </p:sp>
      <p:sp>
        <p:nvSpPr>
          <p:cNvPr id="857" name="Google Shape;857;p64"/>
          <p:cNvSpPr txBox="1">
            <a:spLocks noGrp="1"/>
          </p:cNvSpPr>
          <p:nvPr>
            <p:ph type="sldNum" idx="12"/>
          </p:nvPr>
        </p:nvSpPr>
        <p:spPr>
          <a:xfrm>
            <a:off x="8158690" y="4828032"/>
            <a:ext cx="5250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65"/>
          <p:cNvSpPr txBox="1">
            <a:spLocks noGrp="1"/>
          </p:cNvSpPr>
          <p:nvPr>
            <p:ph type="body" idx="1"/>
          </p:nvPr>
        </p:nvSpPr>
        <p:spPr>
          <a:xfrm>
            <a:off x="459486" y="374904"/>
            <a:ext cx="8237400" cy="1752600"/>
          </a:xfrm>
          <a:prstGeom prst="rect">
            <a:avLst/>
          </a:prstGeom>
          <a:noFill/>
          <a:ln>
            <a:noFill/>
          </a:ln>
        </p:spPr>
        <p:txBody>
          <a:bodyPr spcFirstLastPara="1" wrap="square" lIns="0" tIns="45700" rIns="0" bIns="45700" anchor="t" anchorCtr="0">
            <a:noAutofit/>
          </a:bodyPr>
          <a:lstStyle/>
          <a:p>
            <a:pPr marL="0" lvl="0" indent="0" algn="ctr" rtl="0">
              <a:lnSpc>
                <a:spcPct val="100000"/>
              </a:lnSpc>
              <a:spcBef>
                <a:spcPts val="0"/>
              </a:spcBef>
              <a:spcAft>
                <a:spcPts val="0"/>
              </a:spcAft>
              <a:buClr>
                <a:srgbClr val="181818"/>
              </a:buClr>
              <a:buSzPts val="1600"/>
              <a:buNone/>
            </a:pPr>
            <a:endParaRPr>
              <a:latin typeface="Arial"/>
              <a:ea typeface="Arial"/>
              <a:cs typeface="Arial"/>
              <a:sym typeface="Arial"/>
            </a:endParaRPr>
          </a:p>
          <a:p>
            <a:pPr marL="0" lvl="0" indent="0" algn="ctr" rtl="0">
              <a:lnSpc>
                <a:spcPct val="100000"/>
              </a:lnSpc>
              <a:spcBef>
                <a:spcPts val="480"/>
              </a:spcBef>
              <a:spcAft>
                <a:spcPts val="0"/>
              </a:spcAft>
              <a:buClr>
                <a:schemeClr val="accent1"/>
              </a:buClr>
              <a:buSzPts val="2400"/>
              <a:buNone/>
            </a:pPr>
            <a:r>
              <a:rPr lang="en" sz="3600" b="1">
                <a:solidFill>
                  <a:schemeClr val="accent1"/>
                </a:solidFill>
                <a:latin typeface="Arial"/>
                <a:ea typeface="Arial"/>
                <a:cs typeface="Arial"/>
                <a:sym typeface="Arial"/>
              </a:rPr>
              <a:t>Exercise 1 - Ubiquitous Language</a:t>
            </a:r>
            <a:endParaRPr sz="3600" b="1">
              <a:solidFill>
                <a:schemeClr val="accent1"/>
              </a:solidFill>
              <a:latin typeface="Arial"/>
              <a:ea typeface="Arial"/>
              <a:cs typeface="Arial"/>
              <a:sym typeface="Arial"/>
            </a:endParaRPr>
          </a:p>
          <a:p>
            <a:pPr marL="0" lvl="0" indent="0" algn="ctr" rtl="0">
              <a:lnSpc>
                <a:spcPct val="100000"/>
              </a:lnSpc>
              <a:spcBef>
                <a:spcPts val="480"/>
              </a:spcBef>
              <a:spcAft>
                <a:spcPts val="0"/>
              </a:spcAft>
              <a:buClr>
                <a:schemeClr val="accent1"/>
              </a:buClr>
              <a:buSzPts val="2400"/>
              <a:buNone/>
            </a:pPr>
            <a:endParaRPr sz="3600" b="1">
              <a:solidFill>
                <a:schemeClr val="accent1"/>
              </a:solidFill>
              <a:latin typeface="Arial"/>
              <a:ea typeface="Arial"/>
              <a:cs typeface="Arial"/>
              <a:sym typeface="Arial"/>
            </a:endParaRPr>
          </a:p>
          <a:p>
            <a:pPr marL="0" lvl="0" indent="0" algn="ctr" rtl="0">
              <a:lnSpc>
                <a:spcPct val="100000"/>
              </a:lnSpc>
              <a:spcBef>
                <a:spcPts val="480"/>
              </a:spcBef>
              <a:spcAft>
                <a:spcPts val="0"/>
              </a:spcAft>
              <a:buClr>
                <a:schemeClr val="accent1"/>
              </a:buClr>
              <a:buSzPts val="2400"/>
              <a:buNone/>
            </a:pPr>
            <a:r>
              <a:rPr lang="en" sz="3600">
                <a:solidFill>
                  <a:schemeClr val="accent1"/>
                </a:solidFill>
                <a:latin typeface="Arial"/>
                <a:ea typeface="Arial"/>
                <a:cs typeface="Arial"/>
                <a:sym typeface="Arial"/>
              </a:rPr>
              <a:t> </a:t>
            </a:r>
            <a:endParaRPr sz="3600">
              <a:solidFill>
                <a:schemeClr val="accent1"/>
              </a:solidFill>
              <a:latin typeface="Arial"/>
              <a:ea typeface="Arial"/>
              <a:cs typeface="Arial"/>
              <a:sym typeface="Arial"/>
            </a:endParaRPr>
          </a:p>
          <a:p>
            <a:pPr marL="0" lvl="0" indent="0" algn="ctr" rtl="0">
              <a:lnSpc>
                <a:spcPct val="100000"/>
              </a:lnSpc>
              <a:spcBef>
                <a:spcPts val="480"/>
              </a:spcBef>
              <a:spcAft>
                <a:spcPts val="0"/>
              </a:spcAft>
              <a:buClr>
                <a:schemeClr val="accent1"/>
              </a:buClr>
              <a:buSzPts val="2400"/>
              <a:buNone/>
            </a:pPr>
            <a:endParaRPr sz="3600">
              <a:solidFill>
                <a:schemeClr val="accent1"/>
              </a:solidFill>
              <a:latin typeface="Arial"/>
              <a:ea typeface="Arial"/>
              <a:cs typeface="Arial"/>
              <a:sym typeface="Arial"/>
            </a:endParaRPr>
          </a:p>
          <a:p>
            <a:pPr marL="0" lvl="0" indent="0" algn="ctr" rtl="0">
              <a:lnSpc>
                <a:spcPct val="100000"/>
              </a:lnSpc>
              <a:spcBef>
                <a:spcPts val="480"/>
              </a:spcBef>
              <a:spcAft>
                <a:spcPts val="0"/>
              </a:spcAft>
              <a:buClr>
                <a:schemeClr val="accent1"/>
              </a:buClr>
              <a:buSzPts val="2400"/>
              <a:buNone/>
            </a:pPr>
            <a:endParaRPr sz="3600">
              <a:solidFill>
                <a:schemeClr val="accent1"/>
              </a:solidFill>
              <a:latin typeface="Arial"/>
              <a:ea typeface="Arial"/>
              <a:cs typeface="Arial"/>
              <a:sym typeface="Arial"/>
            </a:endParaRPr>
          </a:p>
          <a:p>
            <a:pPr marL="0" lvl="0" indent="0" algn="ctr" rtl="0">
              <a:lnSpc>
                <a:spcPct val="100000"/>
              </a:lnSpc>
              <a:spcBef>
                <a:spcPts val="480"/>
              </a:spcBef>
              <a:spcAft>
                <a:spcPts val="0"/>
              </a:spcAft>
              <a:buClr>
                <a:schemeClr val="accent1"/>
              </a:buClr>
              <a:buSzPts val="2400"/>
              <a:buNone/>
            </a:pPr>
            <a:r>
              <a:rPr lang="en" sz="3600" b="1">
                <a:solidFill>
                  <a:schemeClr val="accent1"/>
                </a:solidFill>
                <a:latin typeface="Arial"/>
                <a:ea typeface="Arial"/>
                <a:cs typeface="Arial"/>
                <a:sym typeface="Arial"/>
              </a:rPr>
              <a:t>15 Minutes</a:t>
            </a:r>
            <a:endParaRPr sz="3600" b="1">
              <a:solidFill>
                <a:schemeClr val="accent1"/>
              </a:solidFill>
              <a:latin typeface="Arial"/>
              <a:ea typeface="Arial"/>
              <a:cs typeface="Arial"/>
              <a:sym typeface="Arial"/>
            </a:endParaRPr>
          </a:p>
        </p:txBody>
      </p:sp>
      <p:sp>
        <p:nvSpPr>
          <p:cNvPr id="863" name="Google Shape;863;p65"/>
          <p:cNvSpPr txBox="1">
            <a:spLocks noGrp="1"/>
          </p:cNvSpPr>
          <p:nvPr>
            <p:ph type="sldNum" idx="12"/>
          </p:nvPr>
        </p:nvSpPr>
        <p:spPr>
          <a:xfrm>
            <a:off x="8158690" y="4828032"/>
            <a:ext cx="5250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65</a:t>
            </a:fld>
            <a:endParaRPr/>
          </a:p>
        </p:txBody>
      </p:sp>
      <p:pic>
        <p:nvPicPr>
          <p:cNvPr id="864" name="Google Shape;864;p65"/>
          <p:cNvPicPr preferRelativeResize="0"/>
          <p:nvPr/>
        </p:nvPicPr>
        <p:blipFill rotWithShape="1">
          <a:blip r:embed="rId3">
            <a:alphaModFix/>
          </a:blip>
          <a:srcRect/>
          <a:stretch/>
        </p:blipFill>
        <p:spPr>
          <a:xfrm>
            <a:off x="2327958" y="2043188"/>
            <a:ext cx="4488084" cy="1057124"/>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66"/>
          <p:cNvSpPr txBox="1">
            <a:spLocks noGrp="1"/>
          </p:cNvSpPr>
          <p:nvPr>
            <p:ph type="sldNum" idx="12"/>
          </p:nvPr>
        </p:nvSpPr>
        <p:spPr>
          <a:xfrm>
            <a:off x="8158690" y="4828032"/>
            <a:ext cx="5250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66</a:t>
            </a:fld>
            <a:endParaRPr/>
          </a:p>
        </p:txBody>
      </p:sp>
      <p:sp>
        <p:nvSpPr>
          <p:cNvPr id="870" name="Google Shape;870;p66"/>
          <p:cNvSpPr txBox="1">
            <a:spLocks noGrp="1"/>
          </p:cNvSpPr>
          <p:nvPr>
            <p:ph type="title"/>
          </p:nvPr>
        </p:nvSpPr>
        <p:spPr>
          <a:xfrm>
            <a:off x="453300" y="2026900"/>
            <a:ext cx="8237400" cy="597000"/>
          </a:xfrm>
          <a:prstGeom prst="rect">
            <a:avLst/>
          </a:prstGeom>
          <a:noFill/>
          <a:ln>
            <a:noFill/>
          </a:ln>
        </p:spPr>
        <p:txBody>
          <a:bodyPr spcFirstLastPara="1" wrap="square" lIns="0" tIns="45700" rIns="0" bIns="45700" anchor="ctr" anchorCtr="0">
            <a:noAutofit/>
          </a:bodyPr>
          <a:lstStyle/>
          <a:p>
            <a:pPr marL="0" lvl="0" indent="0" algn="ctr" rtl="0">
              <a:lnSpc>
                <a:spcPct val="100000"/>
              </a:lnSpc>
              <a:spcBef>
                <a:spcPts val="0"/>
              </a:spcBef>
              <a:spcAft>
                <a:spcPts val="0"/>
              </a:spcAft>
              <a:buClr>
                <a:srgbClr val="538C3F"/>
              </a:buClr>
              <a:buSzPts val="2000"/>
              <a:buFont typeface="Century Gothic"/>
              <a:buNone/>
            </a:pPr>
            <a:endParaRPr sz="2400"/>
          </a:p>
          <a:p>
            <a:pPr marL="0" lvl="0" indent="0" algn="ctr" rtl="0">
              <a:lnSpc>
                <a:spcPct val="100000"/>
              </a:lnSpc>
              <a:spcBef>
                <a:spcPts val="0"/>
              </a:spcBef>
              <a:spcAft>
                <a:spcPts val="0"/>
              </a:spcAft>
              <a:buClr>
                <a:srgbClr val="538C3F"/>
              </a:buClr>
              <a:buSzPts val="2000"/>
              <a:buFont typeface="Century Gothic"/>
              <a:buNone/>
            </a:pPr>
            <a:endParaRPr sz="2400"/>
          </a:p>
          <a:p>
            <a:pPr marL="0" lvl="0" indent="0" algn="ctr" rtl="0">
              <a:lnSpc>
                <a:spcPct val="100000"/>
              </a:lnSpc>
              <a:spcBef>
                <a:spcPts val="0"/>
              </a:spcBef>
              <a:spcAft>
                <a:spcPts val="0"/>
              </a:spcAft>
              <a:buClr>
                <a:srgbClr val="538C3F"/>
              </a:buClr>
              <a:buSzPts val="2000"/>
              <a:buFont typeface="Century Gothic"/>
              <a:buNone/>
            </a:pPr>
            <a:endParaRPr sz="2400"/>
          </a:p>
          <a:p>
            <a:pPr marL="0" lvl="0" indent="0" algn="ctr" rtl="0">
              <a:lnSpc>
                <a:spcPct val="100000"/>
              </a:lnSpc>
              <a:spcBef>
                <a:spcPts val="0"/>
              </a:spcBef>
              <a:spcAft>
                <a:spcPts val="0"/>
              </a:spcAft>
              <a:buClr>
                <a:srgbClr val="538C3F"/>
              </a:buClr>
              <a:buSzPts val="2000"/>
              <a:buFont typeface="Century Gothic"/>
              <a:buNone/>
            </a:pPr>
            <a:endParaRPr sz="2400"/>
          </a:p>
          <a:p>
            <a:pPr marL="0" lvl="0" indent="0" algn="ctr" rtl="0">
              <a:lnSpc>
                <a:spcPct val="100000"/>
              </a:lnSpc>
              <a:spcBef>
                <a:spcPts val="0"/>
              </a:spcBef>
              <a:spcAft>
                <a:spcPts val="0"/>
              </a:spcAft>
              <a:buClr>
                <a:srgbClr val="538C3F"/>
              </a:buClr>
              <a:buSzPts val="2000"/>
              <a:buFont typeface="Century Gothic"/>
              <a:buNone/>
            </a:pPr>
            <a:r>
              <a:rPr lang="en" sz="2400" b="1"/>
              <a:t>Section 2</a:t>
            </a:r>
            <a:endParaRPr sz="2400" b="1"/>
          </a:p>
          <a:p>
            <a:pPr marL="0" lvl="0" indent="0" algn="ctr" rtl="0">
              <a:lnSpc>
                <a:spcPct val="100000"/>
              </a:lnSpc>
              <a:spcBef>
                <a:spcPts val="0"/>
              </a:spcBef>
              <a:spcAft>
                <a:spcPts val="0"/>
              </a:spcAft>
              <a:buClr>
                <a:srgbClr val="538C3F"/>
              </a:buClr>
              <a:buSzPts val="2000"/>
              <a:buFont typeface="Century Gothic"/>
              <a:buNone/>
            </a:pPr>
            <a:endParaRPr sz="2400"/>
          </a:p>
          <a:p>
            <a:pPr marL="0" lvl="0" indent="0" algn="ctr" rtl="0">
              <a:lnSpc>
                <a:spcPct val="100000"/>
              </a:lnSpc>
              <a:spcBef>
                <a:spcPts val="0"/>
              </a:spcBef>
              <a:spcAft>
                <a:spcPts val="0"/>
              </a:spcAft>
              <a:buClr>
                <a:srgbClr val="538C3F"/>
              </a:buClr>
              <a:buSzPts val="2000"/>
              <a:buFont typeface="Century Gothic"/>
              <a:buNone/>
            </a:pPr>
            <a:r>
              <a:rPr lang="en" sz="4800" b="1"/>
              <a:t>Strategic Design</a:t>
            </a:r>
            <a:endParaRPr sz="4800" b="1"/>
          </a:p>
          <a:p>
            <a:pPr marL="0" lvl="0" indent="0" algn="ctr" rtl="0">
              <a:lnSpc>
                <a:spcPct val="100000"/>
              </a:lnSpc>
              <a:spcBef>
                <a:spcPts val="0"/>
              </a:spcBef>
              <a:spcAft>
                <a:spcPts val="0"/>
              </a:spcAft>
              <a:buClr>
                <a:srgbClr val="538C3F"/>
              </a:buClr>
              <a:buSzPts val="2000"/>
              <a:buFont typeface="Century Gothic"/>
              <a:buNone/>
            </a:pPr>
            <a:endParaRPr sz="3600" b="1"/>
          </a:p>
          <a:p>
            <a:pPr marL="0" lvl="0" indent="0" algn="ctr" rtl="0">
              <a:lnSpc>
                <a:spcPct val="100000"/>
              </a:lnSpc>
              <a:spcBef>
                <a:spcPts val="0"/>
              </a:spcBef>
              <a:spcAft>
                <a:spcPts val="0"/>
              </a:spcAft>
              <a:buClr>
                <a:srgbClr val="538C3F"/>
              </a:buClr>
              <a:buSzPts val="2000"/>
              <a:buFont typeface="Century Gothic"/>
              <a:buNone/>
            </a:pPr>
            <a:endParaRPr sz="3600" b="1"/>
          </a:p>
          <a:p>
            <a:pPr marL="0" lvl="0" indent="0" algn="ctr" rtl="0">
              <a:lnSpc>
                <a:spcPct val="100000"/>
              </a:lnSpc>
              <a:spcBef>
                <a:spcPts val="0"/>
              </a:spcBef>
              <a:spcAft>
                <a:spcPts val="0"/>
              </a:spcAft>
              <a:buClr>
                <a:srgbClr val="538C3F"/>
              </a:buClr>
              <a:buSzPts val="2000"/>
              <a:buFont typeface="Century Gothic"/>
              <a:buNone/>
            </a:pPr>
            <a:endParaRPr sz="3600" b="1"/>
          </a:p>
          <a:p>
            <a:pPr marL="0" lvl="0" indent="0" algn="ctr" rtl="0">
              <a:lnSpc>
                <a:spcPct val="100000"/>
              </a:lnSpc>
              <a:spcBef>
                <a:spcPts val="0"/>
              </a:spcBef>
              <a:spcAft>
                <a:spcPts val="0"/>
              </a:spcAft>
              <a:buClr>
                <a:srgbClr val="538C3F"/>
              </a:buClr>
              <a:buSzPts val="2000"/>
              <a:buFont typeface="Century Gothic"/>
              <a:buNone/>
            </a:pPr>
            <a:endParaRPr sz="3600" b="1"/>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67"/>
          <p:cNvSpPr/>
          <p:nvPr/>
        </p:nvSpPr>
        <p:spPr>
          <a:xfrm>
            <a:off x="2929625" y="2001767"/>
            <a:ext cx="2682900" cy="1263900"/>
          </a:xfrm>
          <a:prstGeom prst="ellipse">
            <a:avLst/>
          </a:prstGeom>
          <a:solidFill>
            <a:schemeClr val="lt1"/>
          </a:soli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67"/>
          <p:cNvSpPr txBox="1">
            <a:spLocks noGrp="1"/>
          </p:cNvSpPr>
          <p:nvPr>
            <p:ph type="body" idx="1"/>
          </p:nvPr>
        </p:nvSpPr>
        <p:spPr>
          <a:xfrm>
            <a:off x="453300" y="270600"/>
            <a:ext cx="4118700" cy="614100"/>
          </a:xfrm>
          <a:prstGeom prst="rect">
            <a:avLst/>
          </a:prstGeom>
          <a:noFill/>
          <a:ln>
            <a:noFill/>
          </a:ln>
        </p:spPr>
        <p:txBody>
          <a:bodyPr spcFirstLastPara="1" wrap="square" lIns="0" tIns="45700" rIns="0" bIns="45700" anchor="t" anchorCtr="0">
            <a:noAutofit/>
          </a:bodyPr>
          <a:lstStyle/>
          <a:p>
            <a:pPr marL="0" lvl="0" indent="0" algn="l" rtl="0">
              <a:lnSpc>
                <a:spcPct val="100000"/>
              </a:lnSpc>
              <a:spcBef>
                <a:spcPts val="560"/>
              </a:spcBef>
              <a:spcAft>
                <a:spcPts val="0"/>
              </a:spcAft>
              <a:buClr>
                <a:srgbClr val="181818"/>
              </a:buClr>
              <a:buSzPts val="2800"/>
              <a:buNone/>
            </a:pPr>
            <a:r>
              <a:rPr lang="en" sz="2000" b="1">
                <a:latin typeface="Century Gothic"/>
                <a:ea typeface="Century Gothic"/>
                <a:cs typeface="Century Gothic"/>
                <a:sym typeface="Century Gothic"/>
              </a:rPr>
              <a:t>Strategic Design</a:t>
            </a:r>
            <a:endParaRPr sz="2000" b="1">
              <a:latin typeface="Century Gothic"/>
              <a:ea typeface="Century Gothic"/>
              <a:cs typeface="Century Gothic"/>
              <a:sym typeface="Century Gothic"/>
            </a:endParaRPr>
          </a:p>
          <a:p>
            <a:pPr marL="0" lvl="0" indent="0" algn="l" rtl="0">
              <a:lnSpc>
                <a:spcPct val="100000"/>
              </a:lnSpc>
              <a:spcBef>
                <a:spcPts val="560"/>
              </a:spcBef>
              <a:spcAft>
                <a:spcPts val="0"/>
              </a:spcAft>
              <a:buClr>
                <a:srgbClr val="181818"/>
              </a:buClr>
              <a:buSzPts val="2800"/>
              <a:buNone/>
            </a:pPr>
            <a:endParaRPr sz="1800" b="1"/>
          </a:p>
        </p:txBody>
      </p:sp>
      <p:sp>
        <p:nvSpPr>
          <p:cNvPr id="877" name="Google Shape;877;p67"/>
          <p:cNvSpPr txBox="1">
            <a:spLocks noGrp="1"/>
          </p:cNvSpPr>
          <p:nvPr>
            <p:ph type="sldNum" idx="12"/>
          </p:nvPr>
        </p:nvSpPr>
        <p:spPr>
          <a:xfrm>
            <a:off x="8158690" y="4828032"/>
            <a:ext cx="5250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67</a:t>
            </a:fld>
            <a:endParaRPr/>
          </a:p>
        </p:txBody>
      </p:sp>
      <p:sp>
        <p:nvSpPr>
          <p:cNvPr id="878" name="Google Shape;878;p67"/>
          <p:cNvSpPr/>
          <p:nvPr/>
        </p:nvSpPr>
        <p:spPr>
          <a:xfrm>
            <a:off x="3135144" y="2341843"/>
            <a:ext cx="2284500" cy="543600"/>
          </a:xfrm>
          <a:prstGeom prst="roundRect">
            <a:avLst>
              <a:gd name="adj" fmla="val 16667"/>
            </a:avLst>
          </a:prstGeom>
          <a:gradFill>
            <a:gsLst>
              <a:gs pos="0">
                <a:srgbClr val="FFFF7E"/>
              </a:gs>
              <a:gs pos="50000">
                <a:srgbClr val="FFFFB1"/>
              </a:gs>
              <a:gs pos="100000">
                <a:srgbClr val="FFFFD9"/>
              </a:gs>
            </a:gsLst>
            <a:lin ang="16200000" scaled="0"/>
          </a:gra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Ubiquitous Language</a:t>
            </a:r>
            <a:endParaRPr sz="1400" b="1" i="0" u="none" strike="noStrike" cap="none">
              <a:solidFill>
                <a:srgbClr val="000000"/>
              </a:solidFill>
              <a:latin typeface="Arial"/>
              <a:ea typeface="Arial"/>
              <a:cs typeface="Arial"/>
              <a:sym typeface="Arial"/>
            </a:endParaRPr>
          </a:p>
        </p:txBody>
      </p:sp>
      <p:sp>
        <p:nvSpPr>
          <p:cNvPr id="879" name="Google Shape;879;p67"/>
          <p:cNvSpPr/>
          <p:nvPr/>
        </p:nvSpPr>
        <p:spPr>
          <a:xfrm>
            <a:off x="1042023" y="1269397"/>
            <a:ext cx="2336700" cy="630900"/>
          </a:xfrm>
          <a:prstGeom prst="roundRect">
            <a:avLst>
              <a:gd name="adj" fmla="val 16667"/>
            </a:avLst>
          </a:prstGeom>
          <a:gradFill>
            <a:gsLst>
              <a:gs pos="0">
                <a:srgbClr val="7EFFFF"/>
              </a:gs>
              <a:gs pos="50000">
                <a:srgbClr val="B1FFFF"/>
              </a:gs>
              <a:gs pos="100000">
                <a:srgbClr val="D9FFFF"/>
              </a:gs>
            </a:gsLst>
            <a:lin ang="16200000" scaled="0"/>
          </a:gra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Domain</a:t>
            </a:r>
            <a:endParaRPr sz="1400" b="1" i="0" u="none" strike="noStrike" cap="none">
              <a:solidFill>
                <a:srgbClr val="000000"/>
              </a:solidFill>
              <a:latin typeface="Arial"/>
              <a:ea typeface="Arial"/>
              <a:cs typeface="Arial"/>
              <a:sym typeface="Arial"/>
            </a:endParaRPr>
          </a:p>
        </p:txBody>
      </p:sp>
      <p:sp>
        <p:nvSpPr>
          <p:cNvPr id="880" name="Google Shape;880;p67"/>
          <p:cNvSpPr/>
          <p:nvPr/>
        </p:nvSpPr>
        <p:spPr>
          <a:xfrm>
            <a:off x="5257552" y="1271152"/>
            <a:ext cx="2405100" cy="630900"/>
          </a:xfrm>
          <a:prstGeom prst="roundRect">
            <a:avLst>
              <a:gd name="adj" fmla="val 16667"/>
            </a:avLst>
          </a:prstGeom>
          <a:gradFill>
            <a:gsLst>
              <a:gs pos="0">
                <a:srgbClr val="7EFF7E"/>
              </a:gs>
              <a:gs pos="50000">
                <a:srgbClr val="B1FFB1"/>
              </a:gs>
              <a:gs pos="100000">
                <a:srgbClr val="D9FFD9"/>
              </a:gs>
            </a:gsLst>
            <a:lin ang="16200000" scaled="0"/>
          </a:gra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Sub-Domain</a:t>
            </a:r>
            <a:endParaRPr sz="1400" b="1" i="0" u="none" strike="noStrike" cap="none">
              <a:solidFill>
                <a:srgbClr val="000000"/>
              </a:solidFill>
              <a:latin typeface="Arial"/>
              <a:ea typeface="Arial"/>
              <a:cs typeface="Arial"/>
              <a:sym typeface="Arial"/>
            </a:endParaRPr>
          </a:p>
        </p:txBody>
      </p:sp>
      <p:sp>
        <p:nvSpPr>
          <p:cNvPr id="881" name="Google Shape;881;p67"/>
          <p:cNvSpPr/>
          <p:nvPr/>
        </p:nvSpPr>
        <p:spPr>
          <a:xfrm>
            <a:off x="5302300" y="3412550"/>
            <a:ext cx="2336700" cy="543600"/>
          </a:xfrm>
          <a:prstGeom prst="roundRect">
            <a:avLst>
              <a:gd name="adj" fmla="val 16667"/>
            </a:avLst>
          </a:prstGeom>
          <a:gradFill>
            <a:gsLst>
              <a:gs pos="0">
                <a:srgbClr val="FFCD98"/>
              </a:gs>
              <a:gs pos="50000">
                <a:srgbClr val="FFDFBF"/>
              </a:gs>
              <a:gs pos="100000">
                <a:srgbClr val="FFEFDF"/>
              </a:gs>
            </a:gsLst>
            <a:lin ang="16200000" scaled="0"/>
          </a:gra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Bounded Context</a:t>
            </a:r>
            <a:endParaRPr sz="1400" b="1" i="0" u="none" strike="noStrike" cap="none">
              <a:solidFill>
                <a:srgbClr val="000000"/>
              </a:solidFill>
              <a:latin typeface="Arial"/>
              <a:ea typeface="Arial"/>
              <a:cs typeface="Arial"/>
              <a:sym typeface="Arial"/>
            </a:endParaRPr>
          </a:p>
        </p:txBody>
      </p:sp>
      <p:sp>
        <p:nvSpPr>
          <p:cNvPr id="882" name="Google Shape;882;p67"/>
          <p:cNvSpPr/>
          <p:nvPr/>
        </p:nvSpPr>
        <p:spPr>
          <a:xfrm>
            <a:off x="1042033" y="3367156"/>
            <a:ext cx="2336700" cy="630900"/>
          </a:xfrm>
          <a:prstGeom prst="roundRect">
            <a:avLst>
              <a:gd name="adj" fmla="val 16667"/>
            </a:avLst>
          </a:prstGeom>
          <a:gradFill>
            <a:gsLst>
              <a:gs pos="0">
                <a:srgbClr val="C4BAE6"/>
              </a:gs>
              <a:gs pos="50000">
                <a:srgbClr val="D9D4ED"/>
              </a:gs>
              <a:gs pos="100000">
                <a:srgbClr val="EBE9F6"/>
              </a:gs>
            </a:gsLst>
            <a:lin ang="16200000" scaled="0"/>
          </a:gra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Context Map</a:t>
            </a:r>
            <a:endParaRPr sz="1400" b="1" i="0" u="none" strike="noStrike" cap="none">
              <a:solidFill>
                <a:srgbClr val="000000"/>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68"/>
          <p:cNvSpPr txBox="1">
            <a:spLocks noGrp="1"/>
          </p:cNvSpPr>
          <p:nvPr>
            <p:ph type="sldNum" idx="12"/>
          </p:nvPr>
        </p:nvSpPr>
        <p:spPr>
          <a:xfrm>
            <a:off x="8158690" y="4828032"/>
            <a:ext cx="5250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68</a:t>
            </a:fld>
            <a:endParaRPr/>
          </a:p>
        </p:txBody>
      </p:sp>
      <p:sp>
        <p:nvSpPr>
          <p:cNvPr id="888" name="Google Shape;888;p68"/>
          <p:cNvSpPr/>
          <p:nvPr/>
        </p:nvSpPr>
        <p:spPr>
          <a:xfrm>
            <a:off x="1633550" y="1269375"/>
            <a:ext cx="5743500" cy="1820400"/>
          </a:xfrm>
          <a:prstGeom prst="roundRect">
            <a:avLst>
              <a:gd name="adj" fmla="val 16667"/>
            </a:avLst>
          </a:prstGeom>
          <a:gradFill>
            <a:gsLst>
              <a:gs pos="0">
                <a:srgbClr val="7EFFFF"/>
              </a:gs>
              <a:gs pos="50000">
                <a:srgbClr val="B1FFFF"/>
              </a:gs>
              <a:gs pos="100000">
                <a:srgbClr val="D9FFFF"/>
              </a:gs>
            </a:gsLst>
            <a:lin ang="16200000" scaled="0"/>
          </a:gra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b="1" i="0" u="none" strike="noStrike" cap="none">
                <a:solidFill>
                  <a:srgbClr val="000000"/>
                </a:solidFill>
                <a:latin typeface="Arial"/>
                <a:ea typeface="Arial"/>
                <a:cs typeface="Arial"/>
                <a:sym typeface="Arial"/>
              </a:rPr>
              <a:t>Domain</a:t>
            </a:r>
            <a:endParaRPr sz="4800" b="1" i="0" u="none" strike="noStrike" cap="none">
              <a:solidFill>
                <a:srgbClr val="000000"/>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69"/>
          <p:cNvSpPr txBox="1">
            <a:spLocks noGrp="1"/>
          </p:cNvSpPr>
          <p:nvPr>
            <p:ph type="sldNum" idx="12"/>
          </p:nvPr>
        </p:nvSpPr>
        <p:spPr>
          <a:xfrm>
            <a:off x="8264674" y="4825521"/>
            <a:ext cx="4191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69</a:t>
            </a:fld>
            <a:endParaRPr/>
          </a:p>
        </p:txBody>
      </p:sp>
      <p:sp>
        <p:nvSpPr>
          <p:cNvPr id="894" name="Google Shape;894;p69"/>
          <p:cNvSpPr txBox="1">
            <a:spLocks noGrp="1"/>
          </p:cNvSpPr>
          <p:nvPr>
            <p:ph type="title"/>
          </p:nvPr>
        </p:nvSpPr>
        <p:spPr>
          <a:xfrm>
            <a:off x="450350" y="106050"/>
            <a:ext cx="8462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538C3F"/>
              </a:buClr>
              <a:buSzPts val="2000"/>
              <a:buFont typeface="Century Gothic"/>
              <a:buNone/>
            </a:pPr>
            <a:r>
              <a:rPr lang="en" b="1"/>
              <a:t>Domain...a sphere of knowledge, influence or activity</a:t>
            </a:r>
            <a:endParaRPr b="1"/>
          </a:p>
        </p:txBody>
      </p:sp>
      <p:sp>
        <p:nvSpPr>
          <p:cNvPr id="895" name="Google Shape;895;p69"/>
          <p:cNvSpPr txBox="1"/>
          <p:nvPr/>
        </p:nvSpPr>
        <p:spPr>
          <a:xfrm>
            <a:off x="343775" y="703049"/>
            <a:ext cx="8171400" cy="373221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000000"/>
                </a:solidFill>
                <a:highlight>
                  <a:schemeClr val="lt1"/>
                </a:highlight>
                <a:latin typeface="Arial"/>
                <a:ea typeface="Arial"/>
                <a:cs typeface="Arial"/>
                <a:sym typeface="Arial"/>
              </a:rPr>
              <a:t>Domain,</a:t>
            </a:r>
            <a:r>
              <a:rPr lang="en" sz="2400" b="0" i="0" u="none" strike="noStrike" cap="none">
                <a:solidFill>
                  <a:srgbClr val="141412"/>
                </a:solidFill>
                <a:highlight>
                  <a:schemeClr val="lt1"/>
                </a:highlight>
                <a:latin typeface="Arial"/>
                <a:ea typeface="Arial"/>
                <a:cs typeface="Arial"/>
                <a:sym typeface="Arial"/>
              </a:rPr>
              <a:t> in the realm of software engineering commonly refers to the subject area on which the application is intended to apply.</a:t>
            </a:r>
            <a:endParaRPr sz="2400" b="0" i="0" u="none" strike="noStrike" cap="none">
              <a:solidFill>
                <a:srgbClr val="141412"/>
              </a:solidFill>
              <a:highlight>
                <a:schemeClr val="lt1"/>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00000"/>
              </a:solidFill>
              <a:highlight>
                <a:schemeClr val="lt1"/>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000000"/>
                </a:solidFill>
                <a:highlight>
                  <a:schemeClr val="lt1"/>
                </a:highlight>
                <a:latin typeface="Arial"/>
                <a:ea typeface="Arial"/>
                <a:cs typeface="Arial"/>
                <a:sym typeface="Arial"/>
              </a:rPr>
              <a:t>Domain</a:t>
            </a:r>
            <a:r>
              <a:rPr lang="en" sz="2400" b="0" i="0" u="none" strike="noStrike" cap="none">
                <a:solidFill>
                  <a:srgbClr val="141412"/>
                </a:solidFill>
                <a:highlight>
                  <a:schemeClr val="lt1"/>
                </a:highlight>
                <a:latin typeface="Arial"/>
                <a:ea typeface="Arial"/>
                <a:cs typeface="Arial"/>
                <a:sym typeface="Arial"/>
              </a:rPr>
              <a:t> is also called the “problem space” for which we have to design a solution</a:t>
            </a:r>
            <a:endParaRPr sz="2400" b="0" i="0" u="none" strike="noStrike" cap="none">
              <a:solidFill>
                <a:srgbClr val="141412"/>
              </a:solidFill>
              <a:highlight>
                <a:schemeClr val="lt1"/>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141412"/>
              </a:solidFill>
              <a:highlight>
                <a:schemeClr val="lt1"/>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141412"/>
                </a:solidFill>
                <a:highlight>
                  <a:schemeClr val="lt1"/>
                </a:highlight>
                <a:latin typeface="Arial"/>
                <a:ea typeface="Arial"/>
                <a:cs typeface="Arial"/>
                <a:sym typeface="Arial"/>
              </a:rPr>
              <a:t>Ex. The Home Depot - Supply Chain domain, Pricing Domain, Merchandising Domain, Accounts Receivable domain.</a:t>
            </a:r>
            <a:endParaRPr sz="2400" b="0" i="0" u="none" strike="noStrike" cap="none">
              <a:solidFill>
                <a:srgbClr val="141412"/>
              </a:solidFill>
              <a:highlight>
                <a:schemeClr val="lt1"/>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141412"/>
              </a:solidFill>
              <a:highlight>
                <a:schemeClr val="lt1"/>
              </a:highlight>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95">
                                            <p:txEl>
                                              <p:pRg st="0" end="0"/>
                                            </p:txEl>
                                          </p:spTgt>
                                        </p:tgtEl>
                                        <p:attrNameLst>
                                          <p:attrName>style.visibility</p:attrName>
                                        </p:attrNameLst>
                                      </p:cBhvr>
                                      <p:to>
                                        <p:strVal val="visible"/>
                                      </p:to>
                                    </p:set>
                                    <p:anim calcmode="lin" valueType="num">
                                      <p:cBhvr additive="base">
                                        <p:cTn id="7" dur="1000"/>
                                        <p:tgtEl>
                                          <p:spTgt spid="89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895">
                                            <p:txEl>
                                              <p:pRg st="2" end="2"/>
                                            </p:txEl>
                                          </p:spTgt>
                                        </p:tgtEl>
                                        <p:attrNameLst>
                                          <p:attrName>style.visibility</p:attrName>
                                        </p:attrNameLst>
                                      </p:cBhvr>
                                      <p:to>
                                        <p:strVal val="visible"/>
                                      </p:to>
                                    </p:set>
                                    <p:anim calcmode="lin" valueType="num">
                                      <p:cBhvr additive="base">
                                        <p:cTn id="12" dur="1000"/>
                                        <p:tgtEl>
                                          <p:spTgt spid="895">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895">
                                            <p:txEl>
                                              <p:pRg st="4" end="4"/>
                                            </p:txEl>
                                          </p:spTgt>
                                        </p:tgtEl>
                                        <p:attrNameLst>
                                          <p:attrName>style.visibility</p:attrName>
                                        </p:attrNameLst>
                                      </p:cBhvr>
                                      <p:to>
                                        <p:strVal val="visible"/>
                                      </p:to>
                                    </p:set>
                                    <p:anim calcmode="lin" valueType="num">
                                      <p:cBhvr additive="base">
                                        <p:cTn id="17" dur="1000"/>
                                        <p:tgtEl>
                                          <p:spTgt spid="895">
                                            <p:txEl>
                                              <p:pRg st="4" end="4"/>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7"/>
          <p:cNvSpPr txBox="1">
            <a:spLocks noGrp="1"/>
          </p:cNvSpPr>
          <p:nvPr>
            <p:ph type="sldNum" idx="12"/>
          </p:nvPr>
        </p:nvSpPr>
        <p:spPr>
          <a:xfrm>
            <a:off x="8158690" y="4828032"/>
            <a:ext cx="5250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7</a:t>
            </a:fld>
            <a:endParaRPr/>
          </a:p>
        </p:txBody>
      </p:sp>
      <p:sp>
        <p:nvSpPr>
          <p:cNvPr id="366" name="Google Shape;366;p7"/>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538C3F"/>
              </a:buClr>
              <a:buSzPts val="2000"/>
              <a:buFont typeface="Century Gothic"/>
              <a:buNone/>
            </a:pPr>
            <a:r>
              <a:rPr lang="en"/>
              <a:t>Kelly Morrison, Ph.D. Computer Engineering</a:t>
            </a:r>
            <a:endParaRPr/>
          </a:p>
        </p:txBody>
      </p:sp>
      <p:pic>
        <p:nvPicPr>
          <p:cNvPr id="367" name="Google Shape;367;p7"/>
          <p:cNvPicPr preferRelativeResize="0"/>
          <p:nvPr/>
        </p:nvPicPr>
        <p:blipFill rotWithShape="1">
          <a:blip r:embed="rId3">
            <a:alphaModFix/>
          </a:blip>
          <a:srcRect/>
          <a:stretch/>
        </p:blipFill>
        <p:spPr>
          <a:xfrm>
            <a:off x="251800" y="971875"/>
            <a:ext cx="1807800" cy="1807800"/>
          </a:xfrm>
          <a:prstGeom prst="rect">
            <a:avLst/>
          </a:prstGeom>
          <a:noFill/>
          <a:ln>
            <a:noFill/>
          </a:ln>
        </p:spPr>
      </p:pic>
      <p:pic>
        <p:nvPicPr>
          <p:cNvPr id="368" name="Google Shape;368;p7"/>
          <p:cNvPicPr preferRelativeResize="0"/>
          <p:nvPr/>
        </p:nvPicPr>
        <p:blipFill rotWithShape="1">
          <a:blip r:embed="rId4">
            <a:alphaModFix/>
          </a:blip>
          <a:srcRect/>
          <a:stretch/>
        </p:blipFill>
        <p:spPr>
          <a:xfrm>
            <a:off x="3481264" y="991964"/>
            <a:ext cx="995075" cy="995075"/>
          </a:xfrm>
          <a:prstGeom prst="rect">
            <a:avLst/>
          </a:prstGeom>
          <a:noFill/>
          <a:ln>
            <a:noFill/>
          </a:ln>
        </p:spPr>
      </p:pic>
      <p:sp>
        <p:nvSpPr>
          <p:cNvPr id="369" name="Google Shape;369;p7"/>
          <p:cNvSpPr txBox="1"/>
          <p:nvPr/>
        </p:nvSpPr>
        <p:spPr>
          <a:xfrm>
            <a:off x="361075" y="493000"/>
            <a:ext cx="6263400" cy="520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Century Gothic"/>
                <a:ea typeface="Century Gothic"/>
                <a:cs typeface="Century Gothic"/>
                <a:sym typeface="Century Gothic"/>
              </a:rPr>
              <a:t>Solution Architect - Daugherty Business Solutions</a:t>
            </a:r>
            <a:endParaRPr sz="1800" b="0" i="0" u="none" strike="noStrike" cap="none">
              <a:solidFill>
                <a:srgbClr val="000000"/>
              </a:solidFill>
              <a:latin typeface="Century Gothic"/>
              <a:ea typeface="Century Gothic"/>
              <a:cs typeface="Century Gothic"/>
              <a:sym typeface="Century Gothic"/>
            </a:endParaRPr>
          </a:p>
        </p:txBody>
      </p:sp>
      <p:pic>
        <p:nvPicPr>
          <p:cNvPr id="370" name="Google Shape;370;p7"/>
          <p:cNvPicPr preferRelativeResize="0"/>
          <p:nvPr/>
        </p:nvPicPr>
        <p:blipFill rotWithShape="1">
          <a:blip r:embed="rId5">
            <a:alphaModFix/>
          </a:blip>
          <a:srcRect/>
          <a:stretch/>
        </p:blipFill>
        <p:spPr>
          <a:xfrm>
            <a:off x="5679314" y="1318875"/>
            <a:ext cx="3377550" cy="3509143"/>
          </a:xfrm>
          <a:prstGeom prst="rect">
            <a:avLst/>
          </a:prstGeom>
          <a:noFill/>
          <a:ln>
            <a:noFill/>
          </a:ln>
        </p:spPr>
      </p:pic>
      <p:pic>
        <p:nvPicPr>
          <p:cNvPr id="371" name="Google Shape;371;p7"/>
          <p:cNvPicPr preferRelativeResize="0"/>
          <p:nvPr/>
        </p:nvPicPr>
        <p:blipFill rotWithShape="1">
          <a:blip r:embed="rId6">
            <a:alphaModFix/>
          </a:blip>
          <a:srcRect/>
          <a:stretch/>
        </p:blipFill>
        <p:spPr>
          <a:xfrm>
            <a:off x="152400" y="2932075"/>
            <a:ext cx="1481150" cy="1422940"/>
          </a:xfrm>
          <a:prstGeom prst="rect">
            <a:avLst/>
          </a:prstGeom>
          <a:noFill/>
          <a:ln>
            <a:noFill/>
          </a:ln>
        </p:spPr>
      </p:pic>
      <p:pic>
        <p:nvPicPr>
          <p:cNvPr id="372" name="Google Shape;372;p7"/>
          <p:cNvPicPr preferRelativeResize="0"/>
          <p:nvPr/>
        </p:nvPicPr>
        <p:blipFill rotWithShape="1">
          <a:blip r:embed="rId7">
            <a:alphaModFix/>
          </a:blip>
          <a:srcRect/>
          <a:stretch/>
        </p:blipFill>
        <p:spPr>
          <a:xfrm>
            <a:off x="1999100" y="2836285"/>
            <a:ext cx="1614525" cy="1614525"/>
          </a:xfrm>
          <a:prstGeom prst="rect">
            <a:avLst/>
          </a:prstGeom>
          <a:noFill/>
          <a:ln>
            <a:noFill/>
          </a:ln>
        </p:spPr>
      </p:pic>
      <p:pic>
        <p:nvPicPr>
          <p:cNvPr id="373" name="Google Shape;373;p7"/>
          <p:cNvPicPr preferRelativeResize="0"/>
          <p:nvPr/>
        </p:nvPicPr>
        <p:blipFill rotWithShape="1">
          <a:blip r:embed="rId8">
            <a:alphaModFix/>
          </a:blip>
          <a:srcRect l="23462" t="17635" r="14908" b="19914"/>
          <a:stretch/>
        </p:blipFill>
        <p:spPr>
          <a:xfrm>
            <a:off x="2187400" y="1101550"/>
            <a:ext cx="1155713" cy="901184"/>
          </a:xfrm>
          <a:prstGeom prst="rect">
            <a:avLst/>
          </a:prstGeom>
          <a:noFill/>
          <a:ln>
            <a:noFill/>
          </a:ln>
        </p:spPr>
      </p:pic>
      <p:pic>
        <p:nvPicPr>
          <p:cNvPr id="374" name="Google Shape;374;p7"/>
          <p:cNvPicPr preferRelativeResize="0"/>
          <p:nvPr/>
        </p:nvPicPr>
        <p:blipFill rotWithShape="1">
          <a:blip r:embed="rId9">
            <a:alphaModFix/>
          </a:blip>
          <a:srcRect t="27388" b="25306"/>
          <a:stretch/>
        </p:blipFill>
        <p:spPr>
          <a:xfrm>
            <a:off x="2252375" y="2002725"/>
            <a:ext cx="1905000" cy="901175"/>
          </a:xfrm>
          <a:prstGeom prst="rect">
            <a:avLst/>
          </a:prstGeom>
          <a:noFill/>
          <a:ln>
            <a:noFill/>
          </a:ln>
        </p:spPr>
      </p:pic>
      <p:pic>
        <p:nvPicPr>
          <p:cNvPr id="375" name="Google Shape;375;p7"/>
          <p:cNvPicPr preferRelativeResize="0"/>
          <p:nvPr/>
        </p:nvPicPr>
        <p:blipFill rotWithShape="1">
          <a:blip r:embed="rId10">
            <a:alphaModFix/>
          </a:blip>
          <a:srcRect/>
          <a:stretch/>
        </p:blipFill>
        <p:spPr>
          <a:xfrm>
            <a:off x="3674275" y="3497575"/>
            <a:ext cx="1807799" cy="812532"/>
          </a:xfrm>
          <a:prstGeom prst="rect">
            <a:avLst/>
          </a:prstGeom>
          <a:noFill/>
          <a:ln>
            <a:noFill/>
          </a:ln>
        </p:spPr>
      </p:pic>
      <p:pic>
        <p:nvPicPr>
          <p:cNvPr id="376" name="Google Shape;376;p7"/>
          <p:cNvPicPr preferRelativeResize="0"/>
          <p:nvPr/>
        </p:nvPicPr>
        <p:blipFill rotWithShape="1">
          <a:blip r:embed="rId11">
            <a:alphaModFix/>
          </a:blip>
          <a:srcRect/>
          <a:stretch/>
        </p:blipFill>
        <p:spPr>
          <a:xfrm>
            <a:off x="4336126" y="2779675"/>
            <a:ext cx="1481150" cy="703106"/>
          </a:xfrm>
          <a:prstGeom prst="rect">
            <a:avLst/>
          </a:prstGeom>
          <a:noFill/>
          <a:ln>
            <a:noFill/>
          </a:ln>
        </p:spPr>
      </p:pic>
      <p:pic>
        <p:nvPicPr>
          <p:cNvPr id="377" name="Google Shape;377;p7"/>
          <p:cNvPicPr preferRelativeResize="0"/>
          <p:nvPr/>
        </p:nvPicPr>
        <p:blipFill rotWithShape="1">
          <a:blip r:embed="rId12">
            <a:alphaModFix/>
          </a:blip>
          <a:srcRect/>
          <a:stretch/>
        </p:blipFill>
        <p:spPr>
          <a:xfrm>
            <a:off x="5080600" y="756825"/>
            <a:ext cx="1367202" cy="1367202"/>
          </a:xfrm>
          <a:prstGeom prst="rect">
            <a:avLst/>
          </a:prstGeom>
          <a:noFill/>
          <a:ln>
            <a:noFill/>
          </a:ln>
        </p:spPr>
      </p:pic>
      <p:pic>
        <p:nvPicPr>
          <p:cNvPr id="378" name="Google Shape;378;p7"/>
          <p:cNvPicPr preferRelativeResize="0"/>
          <p:nvPr/>
        </p:nvPicPr>
        <p:blipFill rotWithShape="1">
          <a:blip r:embed="rId13">
            <a:alphaModFix/>
          </a:blip>
          <a:srcRect/>
          <a:stretch/>
        </p:blipFill>
        <p:spPr>
          <a:xfrm>
            <a:off x="4614500" y="1903975"/>
            <a:ext cx="2093150" cy="703100"/>
          </a:xfrm>
          <a:prstGeom prst="rect">
            <a:avLst/>
          </a:prstGeom>
          <a:noFill/>
          <a:ln>
            <a:noFill/>
          </a:ln>
        </p:spPr>
      </p:pic>
      <p:pic>
        <p:nvPicPr>
          <p:cNvPr id="379" name="Google Shape;379;p7"/>
          <p:cNvPicPr preferRelativeResize="0"/>
          <p:nvPr/>
        </p:nvPicPr>
        <p:blipFill rotWithShape="1">
          <a:blip r:embed="rId14">
            <a:alphaModFix/>
          </a:blip>
          <a:srcRect/>
          <a:stretch/>
        </p:blipFill>
        <p:spPr>
          <a:xfrm>
            <a:off x="6573849" y="112325"/>
            <a:ext cx="2521352" cy="901175"/>
          </a:xfrm>
          <a:prstGeom prst="rect">
            <a:avLst/>
          </a:prstGeom>
          <a:noFill/>
          <a:ln>
            <a:noFill/>
          </a:ln>
        </p:spPr>
      </p:pic>
      <p:pic>
        <p:nvPicPr>
          <p:cNvPr id="380" name="Google Shape;380;p7"/>
          <p:cNvPicPr preferRelativeResize="0"/>
          <p:nvPr/>
        </p:nvPicPr>
        <p:blipFill rotWithShape="1">
          <a:blip r:embed="rId15">
            <a:alphaModFix/>
          </a:blip>
          <a:srcRect/>
          <a:stretch/>
        </p:blipFill>
        <p:spPr>
          <a:xfrm>
            <a:off x="7979024" y="1318875"/>
            <a:ext cx="995074" cy="92477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70"/>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2000"/>
              <a:buNone/>
            </a:pPr>
            <a:r>
              <a:rPr lang="en" b="1"/>
              <a:t>Domain-Driven Design is… </a:t>
            </a:r>
            <a:r>
              <a:rPr lang="en" b="1" i="1"/>
              <a:t>allocating resources appropriately</a:t>
            </a:r>
            <a:endParaRPr b="1" i="1"/>
          </a:p>
        </p:txBody>
      </p:sp>
      <p:pic>
        <p:nvPicPr>
          <p:cNvPr id="901" name="Google Shape;901;p70"/>
          <p:cNvPicPr preferRelativeResize="0"/>
          <p:nvPr/>
        </p:nvPicPr>
        <p:blipFill rotWithShape="1">
          <a:blip r:embed="rId3">
            <a:alphaModFix/>
          </a:blip>
          <a:srcRect/>
          <a:stretch/>
        </p:blipFill>
        <p:spPr>
          <a:xfrm>
            <a:off x="4564663" y="735550"/>
            <a:ext cx="549675" cy="1266275"/>
          </a:xfrm>
          <a:prstGeom prst="rect">
            <a:avLst/>
          </a:prstGeom>
          <a:noFill/>
          <a:ln>
            <a:noFill/>
          </a:ln>
        </p:spPr>
      </p:pic>
      <p:pic>
        <p:nvPicPr>
          <p:cNvPr id="902" name="Google Shape;902;p70"/>
          <p:cNvPicPr preferRelativeResize="0"/>
          <p:nvPr/>
        </p:nvPicPr>
        <p:blipFill rotWithShape="1">
          <a:blip r:embed="rId4">
            <a:alphaModFix/>
          </a:blip>
          <a:srcRect/>
          <a:stretch/>
        </p:blipFill>
        <p:spPr>
          <a:xfrm>
            <a:off x="5510350" y="560850"/>
            <a:ext cx="877113" cy="1494716"/>
          </a:xfrm>
          <a:prstGeom prst="rect">
            <a:avLst/>
          </a:prstGeom>
          <a:noFill/>
          <a:ln>
            <a:noFill/>
          </a:ln>
        </p:spPr>
      </p:pic>
      <p:pic>
        <p:nvPicPr>
          <p:cNvPr id="903" name="Google Shape;903;p70"/>
          <p:cNvPicPr preferRelativeResize="0"/>
          <p:nvPr/>
        </p:nvPicPr>
        <p:blipFill rotWithShape="1">
          <a:blip r:embed="rId5">
            <a:alphaModFix/>
          </a:blip>
          <a:srcRect/>
          <a:stretch/>
        </p:blipFill>
        <p:spPr>
          <a:xfrm>
            <a:off x="6666599" y="688275"/>
            <a:ext cx="764503" cy="1360825"/>
          </a:xfrm>
          <a:prstGeom prst="rect">
            <a:avLst/>
          </a:prstGeom>
          <a:noFill/>
          <a:ln>
            <a:noFill/>
          </a:ln>
        </p:spPr>
      </p:pic>
      <p:pic>
        <p:nvPicPr>
          <p:cNvPr id="904" name="Google Shape;904;p70"/>
          <p:cNvPicPr preferRelativeResize="0"/>
          <p:nvPr/>
        </p:nvPicPr>
        <p:blipFill rotWithShape="1">
          <a:blip r:embed="rId6">
            <a:alphaModFix/>
          </a:blip>
          <a:srcRect/>
          <a:stretch/>
        </p:blipFill>
        <p:spPr>
          <a:xfrm>
            <a:off x="4406700" y="2363139"/>
            <a:ext cx="877125" cy="951690"/>
          </a:xfrm>
          <a:prstGeom prst="rect">
            <a:avLst/>
          </a:prstGeom>
          <a:noFill/>
          <a:ln>
            <a:noFill/>
          </a:ln>
        </p:spPr>
      </p:pic>
      <p:pic>
        <p:nvPicPr>
          <p:cNvPr id="905" name="Google Shape;905;p70"/>
          <p:cNvPicPr preferRelativeResize="0"/>
          <p:nvPr/>
        </p:nvPicPr>
        <p:blipFill rotWithShape="1">
          <a:blip r:embed="rId7">
            <a:alphaModFix/>
          </a:blip>
          <a:srcRect/>
          <a:stretch/>
        </p:blipFill>
        <p:spPr>
          <a:xfrm>
            <a:off x="5640502" y="2354352"/>
            <a:ext cx="549675" cy="969274"/>
          </a:xfrm>
          <a:prstGeom prst="rect">
            <a:avLst/>
          </a:prstGeom>
          <a:noFill/>
          <a:ln>
            <a:noFill/>
          </a:ln>
        </p:spPr>
      </p:pic>
      <p:pic>
        <p:nvPicPr>
          <p:cNvPr id="906" name="Google Shape;906;p70"/>
          <p:cNvPicPr preferRelativeResize="0"/>
          <p:nvPr/>
        </p:nvPicPr>
        <p:blipFill rotWithShape="1">
          <a:blip r:embed="rId8">
            <a:alphaModFix/>
          </a:blip>
          <a:srcRect/>
          <a:stretch/>
        </p:blipFill>
        <p:spPr>
          <a:xfrm>
            <a:off x="4457698" y="3575617"/>
            <a:ext cx="683825" cy="1075508"/>
          </a:xfrm>
          <a:prstGeom prst="rect">
            <a:avLst/>
          </a:prstGeom>
          <a:noFill/>
          <a:ln>
            <a:noFill/>
          </a:ln>
        </p:spPr>
      </p:pic>
      <p:sp>
        <p:nvSpPr>
          <p:cNvPr id="907" name="Google Shape;907;p70"/>
          <p:cNvSpPr txBox="1"/>
          <p:nvPr/>
        </p:nvSpPr>
        <p:spPr>
          <a:xfrm>
            <a:off x="454025" y="789300"/>
            <a:ext cx="3998100" cy="136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38761D"/>
                </a:solidFill>
                <a:latin typeface="Arial"/>
                <a:ea typeface="Arial"/>
                <a:cs typeface="Arial"/>
                <a:sym typeface="Arial"/>
              </a:rPr>
              <a:t>Does it make us money?</a:t>
            </a:r>
            <a:endParaRPr sz="2400" b="1" i="0" u="none" strike="noStrike" cap="none">
              <a:solidFill>
                <a:srgbClr val="38761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 sz="2400" b="1" i="1" u="none" strike="noStrike" cap="none">
                <a:solidFill>
                  <a:srgbClr val="1155CC"/>
                </a:solidFill>
                <a:latin typeface="Arial"/>
                <a:ea typeface="Arial"/>
                <a:cs typeface="Arial"/>
                <a:sym typeface="Arial"/>
              </a:rPr>
              <a:t>(core domain)</a:t>
            </a:r>
            <a:endParaRPr sz="2400" b="1" i="1" u="none" strike="noStrike" cap="none">
              <a:solidFill>
                <a:srgbClr val="1155CC"/>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accent1"/>
                </a:solidFill>
                <a:latin typeface="Arial"/>
                <a:ea typeface="Arial"/>
                <a:cs typeface="Arial"/>
                <a:sym typeface="Arial"/>
              </a:rPr>
              <a:t>Ex. Home Improvement, IT Contracting Services</a:t>
            </a:r>
            <a:endParaRPr sz="1800" b="1" i="0" u="none" strike="noStrike" cap="none">
              <a:solidFill>
                <a:schemeClr val="accent1"/>
              </a:solidFill>
              <a:latin typeface="Arial"/>
              <a:ea typeface="Arial"/>
              <a:cs typeface="Arial"/>
              <a:sym typeface="Arial"/>
            </a:endParaRPr>
          </a:p>
        </p:txBody>
      </p:sp>
      <p:sp>
        <p:nvSpPr>
          <p:cNvPr id="908" name="Google Shape;908;p70"/>
          <p:cNvSpPr txBox="1"/>
          <p:nvPr/>
        </p:nvSpPr>
        <p:spPr>
          <a:xfrm>
            <a:off x="340925" y="2263650"/>
            <a:ext cx="3998100" cy="113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38761D"/>
                </a:solidFill>
                <a:latin typeface="Arial"/>
                <a:ea typeface="Arial"/>
                <a:cs typeface="Arial"/>
                <a:sym typeface="Arial"/>
              </a:rPr>
              <a:t> Do we have to build it?</a:t>
            </a:r>
            <a:endParaRPr sz="2400" b="1" i="0" u="none" strike="noStrike" cap="none">
              <a:solidFill>
                <a:srgbClr val="38761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 sz="2400" b="1" i="1" u="none" strike="noStrike" cap="none">
                <a:solidFill>
                  <a:srgbClr val="1155CC"/>
                </a:solidFill>
                <a:latin typeface="Arial"/>
                <a:ea typeface="Arial"/>
                <a:cs typeface="Arial"/>
                <a:sym typeface="Arial"/>
              </a:rPr>
              <a:t> (supporting domain)</a:t>
            </a:r>
            <a:endParaRPr sz="2400" b="1" i="1" u="none" strike="noStrike" cap="none">
              <a:solidFill>
                <a:srgbClr val="1155CC"/>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accent1"/>
                </a:solidFill>
                <a:latin typeface="Arial"/>
                <a:ea typeface="Arial"/>
                <a:cs typeface="Arial"/>
                <a:sym typeface="Arial"/>
              </a:rPr>
              <a:t> Ex. Delivery, User Management</a:t>
            </a:r>
            <a:endParaRPr sz="2400" b="1" i="0" u="none" strike="noStrike" cap="none">
              <a:solidFill>
                <a:srgbClr val="1155CC"/>
              </a:solidFill>
              <a:latin typeface="Arial"/>
              <a:ea typeface="Arial"/>
              <a:cs typeface="Arial"/>
              <a:sym typeface="Arial"/>
            </a:endParaRPr>
          </a:p>
        </p:txBody>
      </p:sp>
      <p:sp>
        <p:nvSpPr>
          <p:cNvPr id="909" name="Google Shape;909;p70"/>
          <p:cNvSpPr txBox="1"/>
          <p:nvPr/>
        </p:nvSpPr>
        <p:spPr>
          <a:xfrm>
            <a:off x="454025" y="3545625"/>
            <a:ext cx="3675600" cy="113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38761D"/>
                </a:solidFill>
                <a:latin typeface="Arial"/>
                <a:ea typeface="Arial"/>
                <a:cs typeface="Arial"/>
                <a:sym typeface="Arial"/>
              </a:rPr>
              <a:t>Can we buy or lease it?</a:t>
            </a:r>
            <a:endParaRPr sz="2400" b="1" i="0" u="none" strike="noStrike" cap="none">
              <a:solidFill>
                <a:srgbClr val="38761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 sz="2400" b="1" i="1" u="none" strike="noStrike" cap="none">
                <a:solidFill>
                  <a:srgbClr val="1155CC"/>
                </a:solidFill>
                <a:latin typeface="Arial"/>
                <a:ea typeface="Arial"/>
                <a:cs typeface="Arial"/>
                <a:sym typeface="Arial"/>
              </a:rPr>
              <a:t>(generic domain)</a:t>
            </a:r>
            <a:endParaRPr sz="2400" b="1" i="1" u="none" strike="noStrike" cap="none">
              <a:solidFill>
                <a:srgbClr val="1155CC"/>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accent1"/>
                </a:solidFill>
                <a:latin typeface="Arial"/>
                <a:ea typeface="Arial"/>
                <a:cs typeface="Arial"/>
                <a:sym typeface="Arial"/>
              </a:rPr>
              <a:t>Ex. Email, payroll</a:t>
            </a:r>
            <a:endParaRPr sz="2400" b="0" i="0" u="none" strike="noStrike" cap="none">
              <a:solidFill>
                <a:srgbClr val="6AA84F"/>
              </a:solidFill>
              <a:latin typeface="Arial"/>
              <a:ea typeface="Arial"/>
              <a:cs typeface="Arial"/>
              <a:sym typeface="Arial"/>
            </a:endParaRPr>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01"/>
                                        </p:tgtEl>
                                        <p:attrNameLst>
                                          <p:attrName>style.visibility</p:attrName>
                                        </p:attrNameLst>
                                      </p:cBhvr>
                                      <p:to>
                                        <p:strVal val="visible"/>
                                      </p:to>
                                    </p:set>
                                    <p:anim calcmode="lin" valueType="num">
                                      <p:cBhvr additive="base">
                                        <p:cTn id="7" dur="1000"/>
                                        <p:tgtEl>
                                          <p:spTgt spid="901"/>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902"/>
                                        </p:tgtEl>
                                        <p:attrNameLst>
                                          <p:attrName>style.visibility</p:attrName>
                                        </p:attrNameLst>
                                      </p:cBhvr>
                                      <p:to>
                                        <p:strVal val="visible"/>
                                      </p:to>
                                    </p:set>
                                    <p:anim calcmode="lin" valueType="num">
                                      <p:cBhvr additive="base">
                                        <p:cTn id="10" dur="1000"/>
                                        <p:tgtEl>
                                          <p:spTgt spid="902"/>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907"/>
                                        </p:tgtEl>
                                        <p:attrNameLst>
                                          <p:attrName>style.visibility</p:attrName>
                                        </p:attrNameLst>
                                      </p:cBhvr>
                                      <p:to>
                                        <p:strVal val="visible"/>
                                      </p:to>
                                    </p:set>
                                    <p:anim calcmode="lin" valueType="num">
                                      <p:cBhvr additive="base">
                                        <p:cTn id="13" dur="1000"/>
                                        <p:tgtEl>
                                          <p:spTgt spid="907"/>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903"/>
                                        </p:tgtEl>
                                        <p:attrNameLst>
                                          <p:attrName>style.visibility</p:attrName>
                                        </p:attrNameLst>
                                      </p:cBhvr>
                                      <p:to>
                                        <p:strVal val="visible"/>
                                      </p:to>
                                    </p:set>
                                    <p:anim calcmode="lin" valueType="num">
                                      <p:cBhvr additive="base">
                                        <p:cTn id="16" dur="1000"/>
                                        <p:tgtEl>
                                          <p:spTgt spid="903"/>
                                        </p:tgtEl>
                                        <p:attrNameLst>
                                          <p:attrName>ppt_x</p:attrName>
                                        </p:attrNameLst>
                                      </p:cBhvr>
                                      <p:tavLst>
                                        <p:tav tm="0">
                                          <p:val>
                                            <p:strVal val="#ppt_x-1"/>
                                          </p:val>
                                        </p:tav>
                                        <p:tav tm="100000">
                                          <p:val>
                                            <p:strVal val="#ppt_x"/>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904"/>
                                        </p:tgtEl>
                                        <p:attrNameLst>
                                          <p:attrName>style.visibility</p:attrName>
                                        </p:attrNameLst>
                                      </p:cBhvr>
                                      <p:to>
                                        <p:strVal val="visible"/>
                                      </p:to>
                                    </p:set>
                                    <p:anim calcmode="lin" valueType="num">
                                      <p:cBhvr additive="base">
                                        <p:cTn id="21" dur="1000"/>
                                        <p:tgtEl>
                                          <p:spTgt spid="904"/>
                                        </p:tgtEl>
                                        <p:attrNameLst>
                                          <p:attrName>ppt_x</p:attrName>
                                        </p:attrNameLst>
                                      </p:cBhvr>
                                      <p:tavLst>
                                        <p:tav tm="0">
                                          <p:val>
                                            <p:strVal val="#ppt_x-1"/>
                                          </p:val>
                                        </p:tav>
                                        <p:tav tm="100000">
                                          <p:val>
                                            <p:strVal val="#ppt_x"/>
                                          </p:val>
                                        </p:tav>
                                      </p:tavLst>
                                    </p:anim>
                                  </p:childTnLst>
                                </p:cTn>
                              </p:par>
                              <p:par>
                                <p:cTn id="22" presetID="2" presetClass="entr" presetSubtype="8" fill="hold" nodeType="withEffect">
                                  <p:stCondLst>
                                    <p:cond delay="0"/>
                                  </p:stCondLst>
                                  <p:childTnLst>
                                    <p:set>
                                      <p:cBhvr>
                                        <p:cTn id="23" dur="1" fill="hold">
                                          <p:stCondLst>
                                            <p:cond delay="0"/>
                                          </p:stCondLst>
                                        </p:cTn>
                                        <p:tgtEl>
                                          <p:spTgt spid="908"/>
                                        </p:tgtEl>
                                        <p:attrNameLst>
                                          <p:attrName>style.visibility</p:attrName>
                                        </p:attrNameLst>
                                      </p:cBhvr>
                                      <p:to>
                                        <p:strVal val="visible"/>
                                      </p:to>
                                    </p:set>
                                    <p:anim calcmode="lin" valueType="num">
                                      <p:cBhvr additive="base">
                                        <p:cTn id="24" dur="1000"/>
                                        <p:tgtEl>
                                          <p:spTgt spid="908"/>
                                        </p:tgtEl>
                                        <p:attrNameLst>
                                          <p:attrName>ppt_x</p:attrName>
                                        </p:attrNameLst>
                                      </p:cBhvr>
                                      <p:tavLst>
                                        <p:tav tm="0">
                                          <p:val>
                                            <p:strVal val="#ppt_x-1"/>
                                          </p:val>
                                        </p:tav>
                                        <p:tav tm="100000">
                                          <p:val>
                                            <p:strVal val="#ppt_x"/>
                                          </p:val>
                                        </p:tav>
                                      </p:tavLst>
                                    </p:anim>
                                  </p:childTnLst>
                                </p:cTn>
                              </p:par>
                              <p:par>
                                <p:cTn id="25" presetID="2" presetClass="entr" presetSubtype="8" fill="hold" nodeType="withEffect">
                                  <p:stCondLst>
                                    <p:cond delay="0"/>
                                  </p:stCondLst>
                                  <p:childTnLst>
                                    <p:set>
                                      <p:cBhvr>
                                        <p:cTn id="26" dur="1" fill="hold">
                                          <p:stCondLst>
                                            <p:cond delay="0"/>
                                          </p:stCondLst>
                                        </p:cTn>
                                        <p:tgtEl>
                                          <p:spTgt spid="905"/>
                                        </p:tgtEl>
                                        <p:attrNameLst>
                                          <p:attrName>style.visibility</p:attrName>
                                        </p:attrNameLst>
                                      </p:cBhvr>
                                      <p:to>
                                        <p:strVal val="visible"/>
                                      </p:to>
                                    </p:set>
                                    <p:anim calcmode="lin" valueType="num">
                                      <p:cBhvr additive="base">
                                        <p:cTn id="27" dur="1000"/>
                                        <p:tgtEl>
                                          <p:spTgt spid="905"/>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909"/>
                                        </p:tgtEl>
                                        <p:attrNameLst>
                                          <p:attrName>style.visibility</p:attrName>
                                        </p:attrNameLst>
                                      </p:cBhvr>
                                      <p:to>
                                        <p:strVal val="visible"/>
                                      </p:to>
                                    </p:set>
                                    <p:anim calcmode="lin" valueType="num">
                                      <p:cBhvr additive="base">
                                        <p:cTn id="32" dur="1000"/>
                                        <p:tgtEl>
                                          <p:spTgt spid="909"/>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906"/>
                                        </p:tgtEl>
                                        <p:attrNameLst>
                                          <p:attrName>style.visibility</p:attrName>
                                        </p:attrNameLst>
                                      </p:cBhvr>
                                      <p:to>
                                        <p:strVal val="visible"/>
                                      </p:to>
                                    </p:set>
                                    <p:anim calcmode="lin" valueType="num">
                                      <p:cBhvr additive="base">
                                        <p:cTn id="35" dur="1000"/>
                                        <p:tgtEl>
                                          <p:spTgt spid="90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71"/>
          <p:cNvSpPr txBox="1">
            <a:spLocks noGrp="1"/>
          </p:cNvSpPr>
          <p:nvPr>
            <p:ph type="sldNum" idx="12"/>
          </p:nvPr>
        </p:nvSpPr>
        <p:spPr>
          <a:xfrm>
            <a:off x="8158690" y="4828032"/>
            <a:ext cx="5250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71</a:t>
            </a:fld>
            <a:endParaRPr/>
          </a:p>
        </p:txBody>
      </p:sp>
      <p:sp>
        <p:nvSpPr>
          <p:cNvPr id="915" name="Google Shape;915;p71"/>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538C3F"/>
              </a:buClr>
              <a:buSzPts val="2000"/>
              <a:buFont typeface="Century Gothic"/>
              <a:buNone/>
            </a:pPr>
            <a:r>
              <a:rPr lang="en" b="1"/>
              <a:t>Example: Electronic Medical Records</a:t>
            </a:r>
            <a:endParaRPr b="1"/>
          </a:p>
        </p:txBody>
      </p:sp>
      <p:pic>
        <p:nvPicPr>
          <p:cNvPr id="916" name="Google Shape;916;p71"/>
          <p:cNvPicPr preferRelativeResize="0"/>
          <p:nvPr/>
        </p:nvPicPr>
        <p:blipFill rotWithShape="1">
          <a:blip r:embed="rId3">
            <a:alphaModFix/>
          </a:blip>
          <a:srcRect/>
          <a:stretch/>
        </p:blipFill>
        <p:spPr>
          <a:xfrm>
            <a:off x="1313800" y="809875"/>
            <a:ext cx="6401025" cy="3578200"/>
          </a:xfrm>
          <a:prstGeom prst="rect">
            <a:avLst/>
          </a:prstGeom>
          <a:noFill/>
          <a:ln>
            <a:noFill/>
          </a:ln>
        </p:spPr>
      </p:pic>
      <p:pic>
        <p:nvPicPr>
          <p:cNvPr id="917" name="Google Shape;917;p71"/>
          <p:cNvPicPr preferRelativeResize="0"/>
          <p:nvPr/>
        </p:nvPicPr>
        <p:blipFill rotWithShape="1">
          <a:blip r:embed="rId4">
            <a:alphaModFix/>
          </a:blip>
          <a:srcRect/>
          <a:stretch/>
        </p:blipFill>
        <p:spPr>
          <a:xfrm>
            <a:off x="3115682" y="801227"/>
            <a:ext cx="312347" cy="749575"/>
          </a:xfrm>
          <a:prstGeom prst="rect">
            <a:avLst/>
          </a:prstGeom>
          <a:noFill/>
          <a:ln>
            <a:noFill/>
          </a:ln>
        </p:spPr>
      </p:pic>
      <p:pic>
        <p:nvPicPr>
          <p:cNvPr id="918" name="Google Shape;918;p71"/>
          <p:cNvPicPr preferRelativeResize="0"/>
          <p:nvPr/>
        </p:nvPicPr>
        <p:blipFill rotWithShape="1">
          <a:blip r:embed="rId5">
            <a:alphaModFix/>
          </a:blip>
          <a:srcRect/>
          <a:stretch/>
        </p:blipFill>
        <p:spPr>
          <a:xfrm>
            <a:off x="3472634" y="697825"/>
            <a:ext cx="498410" cy="884800"/>
          </a:xfrm>
          <a:prstGeom prst="rect">
            <a:avLst/>
          </a:prstGeom>
          <a:noFill/>
          <a:ln>
            <a:noFill/>
          </a:ln>
        </p:spPr>
      </p:pic>
      <p:pic>
        <p:nvPicPr>
          <p:cNvPr id="919" name="Google Shape;919;p71"/>
          <p:cNvPicPr preferRelativeResize="0"/>
          <p:nvPr/>
        </p:nvPicPr>
        <p:blipFill rotWithShape="1">
          <a:blip r:embed="rId6">
            <a:alphaModFix/>
          </a:blip>
          <a:srcRect/>
          <a:stretch/>
        </p:blipFill>
        <p:spPr>
          <a:xfrm>
            <a:off x="4015661" y="773242"/>
            <a:ext cx="434421" cy="805543"/>
          </a:xfrm>
          <a:prstGeom prst="rect">
            <a:avLst/>
          </a:prstGeom>
          <a:noFill/>
          <a:ln>
            <a:noFill/>
          </a:ln>
        </p:spPr>
      </p:pic>
      <p:pic>
        <p:nvPicPr>
          <p:cNvPr id="920" name="Google Shape;920;p71"/>
          <p:cNvPicPr preferRelativeResize="0"/>
          <p:nvPr/>
        </p:nvPicPr>
        <p:blipFill rotWithShape="1">
          <a:blip r:embed="rId7">
            <a:alphaModFix/>
          </a:blip>
          <a:srcRect/>
          <a:stretch/>
        </p:blipFill>
        <p:spPr>
          <a:xfrm>
            <a:off x="7714702" y="763173"/>
            <a:ext cx="525000" cy="825705"/>
          </a:xfrm>
          <a:prstGeom prst="rect">
            <a:avLst/>
          </a:prstGeom>
          <a:noFill/>
          <a:ln>
            <a:noFill/>
          </a:ln>
        </p:spPr>
      </p:pic>
      <p:pic>
        <p:nvPicPr>
          <p:cNvPr id="921" name="Google Shape;921;p71"/>
          <p:cNvPicPr preferRelativeResize="0"/>
          <p:nvPr/>
        </p:nvPicPr>
        <p:blipFill rotWithShape="1">
          <a:blip r:embed="rId8">
            <a:alphaModFix/>
          </a:blip>
          <a:srcRect/>
          <a:stretch/>
        </p:blipFill>
        <p:spPr>
          <a:xfrm>
            <a:off x="578863" y="2439325"/>
            <a:ext cx="706022" cy="766050"/>
          </a:xfrm>
          <a:prstGeom prst="rect">
            <a:avLst/>
          </a:prstGeom>
          <a:noFill/>
          <a:ln>
            <a:noFill/>
          </a:ln>
        </p:spPr>
      </p:pic>
      <p:pic>
        <p:nvPicPr>
          <p:cNvPr id="922" name="Google Shape;922;p71"/>
          <p:cNvPicPr preferRelativeResize="0"/>
          <p:nvPr/>
        </p:nvPicPr>
        <p:blipFill rotWithShape="1">
          <a:blip r:embed="rId9">
            <a:alphaModFix/>
          </a:blip>
          <a:srcRect/>
          <a:stretch/>
        </p:blipFill>
        <p:spPr>
          <a:xfrm>
            <a:off x="7288488" y="2439323"/>
            <a:ext cx="434425" cy="766048"/>
          </a:xfrm>
          <a:prstGeom prst="rect">
            <a:avLst/>
          </a:prstGeom>
          <a:noFill/>
          <a:ln>
            <a:noFill/>
          </a:ln>
        </p:spPr>
      </p:pic>
      <p:pic>
        <p:nvPicPr>
          <p:cNvPr id="923" name="Google Shape;923;p71"/>
          <p:cNvPicPr preferRelativeResize="0"/>
          <p:nvPr/>
        </p:nvPicPr>
        <p:blipFill rotWithShape="1">
          <a:blip r:embed="rId7">
            <a:alphaModFix/>
          </a:blip>
          <a:srcRect/>
          <a:stretch/>
        </p:blipFill>
        <p:spPr>
          <a:xfrm>
            <a:off x="5270177" y="3914023"/>
            <a:ext cx="525000" cy="82570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7"/>
                                        </p:tgtEl>
                                        <p:attrNameLst>
                                          <p:attrName>style.visibility</p:attrName>
                                        </p:attrNameLst>
                                      </p:cBhvr>
                                      <p:to>
                                        <p:strVal val="visible"/>
                                      </p:to>
                                    </p:set>
                                    <p:animEffect transition="in" filter="fade">
                                      <p:cBhvr>
                                        <p:cTn id="7" dur="1000"/>
                                        <p:tgtEl>
                                          <p:spTgt spid="917"/>
                                        </p:tgtEl>
                                      </p:cBhvr>
                                    </p:animEffect>
                                  </p:childTnLst>
                                </p:cTn>
                              </p:par>
                              <p:par>
                                <p:cTn id="8" presetID="10" presetClass="entr" presetSubtype="0" fill="hold" nodeType="withEffect">
                                  <p:stCondLst>
                                    <p:cond delay="0"/>
                                  </p:stCondLst>
                                  <p:childTnLst>
                                    <p:set>
                                      <p:cBhvr>
                                        <p:cTn id="9" dur="1" fill="hold">
                                          <p:stCondLst>
                                            <p:cond delay="0"/>
                                          </p:stCondLst>
                                        </p:cTn>
                                        <p:tgtEl>
                                          <p:spTgt spid="918"/>
                                        </p:tgtEl>
                                        <p:attrNameLst>
                                          <p:attrName>style.visibility</p:attrName>
                                        </p:attrNameLst>
                                      </p:cBhvr>
                                      <p:to>
                                        <p:strVal val="visible"/>
                                      </p:to>
                                    </p:set>
                                    <p:animEffect transition="in" filter="fade">
                                      <p:cBhvr>
                                        <p:cTn id="10" dur="1000"/>
                                        <p:tgtEl>
                                          <p:spTgt spid="918"/>
                                        </p:tgtEl>
                                      </p:cBhvr>
                                    </p:animEffect>
                                  </p:childTnLst>
                                </p:cTn>
                              </p:par>
                              <p:par>
                                <p:cTn id="11" presetID="10" presetClass="entr" presetSubtype="0" fill="hold" nodeType="withEffect">
                                  <p:stCondLst>
                                    <p:cond delay="0"/>
                                  </p:stCondLst>
                                  <p:childTnLst>
                                    <p:set>
                                      <p:cBhvr>
                                        <p:cTn id="12" dur="1" fill="hold">
                                          <p:stCondLst>
                                            <p:cond delay="0"/>
                                          </p:stCondLst>
                                        </p:cTn>
                                        <p:tgtEl>
                                          <p:spTgt spid="919"/>
                                        </p:tgtEl>
                                        <p:attrNameLst>
                                          <p:attrName>style.visibility</p:attrName>
                                        </p:attrNameLst>
                                      </p:cBhvr>
                                      <p:to>
                                        <p:strVal val="visible"/>
                                      </p:to>
                                    </p:set>
                                    <p:animEffect transition="in" filter="fade">
                                      <p:cBhvr>
                                        <p:cTn id="13" dur="1000"/>
                                        <p:tgtEl>
                                          <p:spTgt spid="9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22"/>
                                        </p:tgtEl>
                                        <p:attrNameLst>
                                          <p:attrName>style.visibility</p:attrName>
                                        </p:attrNameLst>
                                      </p:cBhvr>
                                      <p:to>
                                        <p:strVal val="visible"/>
                                      </p:to>
                                    </p:set>
                                    <p:animEffect transition="in" filter="fade">
                                      <p:cBhvr>
                                        <p:cTn id="18" dur="1000"/>
                                        <p:tgtEl>
                                          <p:spTgt spid="922"/>
                                        </p:tgtEl>
                                      </p:cBhvr>
                                    </p:animEffect>
                                  </p:childTnLst>
                                </p:cTn>
                              </p:par>
                              <p:par>
                                <p:cTn id="19" presetID="10" presetClass="entr" presetSubtype="0" fill="hold" nodeType="withEffect">
                                  <p:stCondLst>
                                    <p:cond delay="0"/>
                                  </p:stCondLst>
                                  <p:childTnLst>
                                    <p:set>
                                      <p:cBhvr>
                                        <p:cTn id="20" dur="1" fill="hold">
                                          <p:stCondLst>
                                            <p:cond delay="0"/>
                                          </p:stCondLst>
                                        </p:cTn>
                                        <p:tgtEl>
                                          <p:spTgt spid="921"/>
                                        </p:tgtEl>
                                        <p:attrNameLst>
                                          <p:attrName>style.visibility</p:attrName>
                                        </p:attrNameLst>
                                      </p:cBhvr>
                                      <p:to>
                                        <p:strVal val="visible"/>
                                      </p:to>
                                    </p:set>
                                    <p:animEffect transition="in" filter="fade">
                                      <p:cBhvr>
                                        <p:cTn id="21" dur="1000"/>
                                        <p:tgtEl>
                                          <p:spTgt spid="92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20"/>
                                        </p:tgtEl>
                                        <p:attrNameLst>
                                          <p:attrName>style.visibility</p:attrName>
                                        </p:attrNameLst>
                                      </p:cBhvr>
                                      <p:to>
                                        <p:strVal val="visible"/>
                                      </p:to>
                                    </p:set>
                                    <p:animEffect transition="in" filter="fade">
                                      <p:cBhvr>
                                        <p:cTn id="26" dur="1000"/>
                                        <p:tgtEl>
                                          <p:spTgt spid="920"/>
                                        </p:tgtEl>
                                      </p:cBhvr>
                                    </p:animEffect>
                                  </p:childTnLst>
                                </p:cTn>
                              </p:par>
                              <p:par>
                                <p:cTn id="27" presetID="10" presetClass="entr" presetSubtype="0" fill="hold" nodeType="withEffect">
                                  <p:stCondLst>
                                    <p:cond delay="0"/>
                                  </p:stCondLst>
                                  <p:childTnLst>
                                    <p:set>
                                      <p:cBhvr>
                                        <p:cTn id="28" dur="1" fill="hold">
                                          <p:stCondLst>
                                            <p:cond delay="0"/>
                                          </p:stCondLst>
                                        </p:cTn>
                                        <p:tgtEl>
                                          <p:spTgt spid="923"/>
                                        </p:tgtEl>
                                        <p:attrNameLst>
                                          <p:attrName>style.visibility</p:attrName>
                                        </p:attrNameLst>
                                      </p:cBhvr>
                                      <p:to>
                                        <p:strVal val="visible"/>
                                      </p:to>
                                    </p:set>
                                    <p:animEffect transition="in" filter="fade">
                                      <p:cBhvr>
                                        <p:cTn id="29" dur="1000"/>
                                        <p:tgtEl>
                                          <p:spTgt spid="9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72"/>
          <p:cNvSpPr txBox="1">
            <a:spLocks noGrp="1"/>
          </p:cNvSpPr>
          <p:nvPr>
            <p:ph type="sldNum" idx="12"/>
          </p:nvPr>
        </p:nvSpPr>
        <p:spPr>
          <a:xfrm>
            <a:off x="8158690" y="4828032"/>
            <a:ext cx="5250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72</a:t>
            </a:fld>
            <a:endParaRPr/>
          </a:p>
        </p:txBody>
      </p:sp>
      <p:sp>
        <p:nvSpPr>
          <p:cNvPr id="929" name="Google Shape;929;p72"/>
          <p:cNvSpPr/>
          <p:nvPr/>
        </p:nvSpPr>
        <p:spPr>
          <a:xfrm>
            <a:off x="2412002" y="1347995"/>
            <a:ext cx="4320000" cy="1506000"/>
          </a:xfrm>
          <a:prstGeom prst="roundRect">
            <a:avLst>
              <a:gd name="adj" fmla="val 16667"/>
            </a:avLst>
          </a:prstGeom>
          <a:gradFill>
            <a:gsLst>
              <a:gs pos="0">
                <a:srgbClr val="7EFF7E"/>
              </a:gs>
              <a:gs pos="50000">
                <a:srgbClr val="B1FFB1"/>
              </a:gs>
              <a:gs pos="100000">
                <a:srgbClr val="D9FFD9"/>
              </a:gs>
            </a:gsLst>
            <a:lin ang="16200000" scaled="0"/>
          </a:gra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b="1" i="0" u="none" strike="noStrike" cap="none">
                <a:solidFill>
                  <a:srgbClr val="000000"/>
                </a:solidFill>
                <a:latin typeface="Arial"/>
                <a:ea typeface="Arial"/>
                <a:cs typeface="Arial"/>
                <a:sym typeface="Arial"/>
              </a:rPr>
              <a:t>Sub-Domain</a:t>
            </a:r>
            <a:endParaRPr sz="4800" b="1" i="0" u="none" strike="noStrike" cap="none">
              <a:solidFill>
                <a:srgbClr val="00000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73"/>
          <p:cNvSpPr txBox="1">
            <a:spLocks noGrp="1"/>
          </p:cNvSpPr>
          <p:nvPr>
            <p:ph type="sldNum" idx="12"/>
          </p:nvPr>
        </p:nvSpPr>
        <p:spPr>
          <a:xfrm>
            <a:off x="8264674" y="4825521"/>
            <a:ext cx="4191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73</a:t>
            </a:fld>
            <a:endParaRPr/>
          </a:p>
        </p:txBody>
      </p:sp>
      <p:sp>
        <p:nvSpPr>
          <p:cNvPr id="935" name="Google Shape;935;p73"/>
          <p:cNvSpPr txBox="1">
            <a:spLocks noGrp="1"/>
          </p:cNvSpPr>
          <p:nvPr>
            <p:ph type="title"/>
          </p:nvPr>
        </p:nvSpPr>
        <p:spPr>
          <a:xfrm>
            <a:off x="454025" y="1"/>
            <a:ext cx="82296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538C3F"/>
              </a:buClr>
              <a:buSzPts val="2000"/>
              <a:buFont typeface="Century Gothic"/>
              <a:buNone/>
            </a:pPr>
            <a:r>
              <a:rPr lang="en" b="1"/>
              <a:t>Sub-Domain belongs to the problem space….</a:t>
            </a:r>
            <a:endParaRPr b="1"/>
          </a:p>
        </p:txBody>
      </p:sp>
      <p:sp>
        <p:nvSpPr>
          <p:cNvPr id="936" name="Google Shape;936;p73"/>
          <p:cNvSpPr txBox="1"/>
          <p:nvPr/>
        </p:nvSpPr>
        <p:spPr>
          <a:xfrm>
            <a:off x="375875" y="597001"/>
            <a:ext cx="8385900" cy="75323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chemeClr val="dk1"/>
                </a:solidFill>
                <a:latin typeface="Arial"/>
                <a:ea typeface="Arial"/>
                <a:cs typeface="Arial"/>
                <a:sym typeface="Arial"/>
              </a:rPr>
              <a:t>Sub-Domain</a:t>
            </a:r>
            <a:r>
              <a:rPr lang="en" sz="2400" b="0" i="0" u="none" strike="noStrike" cap="none">
                <a:solidFill>
                  <a:schemeClr val="dk1"/>
                </a:solidFill>
                <a:latin typeface="Arial"/>
                <a:ea typeface="Arial"/>
                <a:cs typeface="Arial"/>
                <a:sym typeface="Arial"/>
              </a:rPr>
              <a:t>: a subpart of the Domain</a:t>
            </a:r>
            <a:endParaRPr sz="2400" b="0" i="0" u="none" strike="noStrike" cap="none">
              <a:solidFill>
                <a:schemeClr val="dk1"/>
              </a:solidFill>
              <a:latin typeface="Arial"/>
              <a:ea typeface="Arial"/>
              <a:cs typeface="Arial"/>
              <a:sym typeface="Arial"/>
            </a:endParaRPr>
          </a:p>
        </p:txBody>
      </p:sp>
      <p:sp>
        <p:nvSpPr>
          <p:cNvPr id="937" name="Google Shape;937;p73"/>
          <p:cNvSpPr txBox="1"/>
          <p:nvPr/>
        </p:nvSpPr>
        <p:spPr>
          <a:xfrm>
            <a:off x="454025" y="1425060"/>
            <a:ext cx="8229600" cy="1206300"/>
          </a:xfrm>
          <a:prstGeom prst="rect">
            <a:avLst/>
          </a:prstGeom>
          <a:solidFill>
            <a:schemeClr val="l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000000"/>
                </a:solidFill>
                <a:highlight>
                  <a:schemeClr val="lt1"/>
                </a:highlight>
                <a:latin typeface="Arial"/>
                <a:ea typeface="Arial"/>
                <a:cs typeface="Arial"/>
                <a:sym typeface="Arial"/>
              </a:rPr>
              <a:t>We divide the entire complexity of the Company’s Domain into smaller parts and each of these parts can be considered as a </a:t>
            </a:r>
            <a:r>
              <a:rPr lang="en" sz="2400" b="1" i="0" u="none" strike="noStrike" cap="none">
                <a:solidFill>
                  <a:srgbClr val="000000"/>
                </a:solidFill>
                <a:highlight>
                  <a:schemeClr val="lt1"/>
                </a:highlight>
                <a:latin typeface="Arial"/>
                <a:ea typeface="Arial"/>
                <a:cs typeface="Arial"/>
                <a:sym typeface="Arial"/>
              </a:rPr>
              <a:t>Sub-Domain</a:t>
            </a:r>
            <a:endParaRPr sz="2400" b="1" i="0" u="none" strike="noStrike" cap="none">
              <a:solidFill>
                <a:srgbClr val="000000"/>
              </a:solidFill>
              <a:highlight>
                <a:schemeClr val="lt1"/>
              </a:highlight>
              <a:latin typeface="Arial"/>
              <a:ea typeface="Arial"/>
              <a:cs typeface="Arial"/>
              <a:sym typeface="Arial"/>
            </a:endParaRPr>
          </a:p>
        </p:txBody>
      </p:sp>
      <p:sp>
        <p:nvSpPr>
          <p:cNvPr id="938" name="Google Shape;938;p73"/>
          <p:cNvSpPr txBox="1"/>
          <p:nvPr/>
        </p:nvSpPr>
        <p:spPr>
          <a:xfrm>
            <a:off x="454025" y="3061098"/>
            <a:ext cx="8472900" cy="127162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000000"/>
                </a:solidFill>
                <a:highlight>
                  <a:schemeClr val="lt1"/>
                </a:highlight>
                <a:latin typeface="Arial"/>
                <a:ea typeface="Arial"/>
                <a:cs typeface="Arial"/>
                <a:sym typeface="Arial"/>
              </a:rPr>
              <a:t>Ex. In the case of Supply Chain Domain, it can be broken down into: Delivery Sub-Domain, Order Sub-Domain, Inventory Sub-Domain, etc. </a:t>
            </a:r>
            <a:endParaRPr sz="2400" b="1" i="0" u="none" strike="noStrike" cap="none">
              <a:solidFill>
                <a:srgbClr val="000000"/>
              </a:solidFill>
              <a:highlight>
                <a:schemeClr val="lt1"/>
              </a:highlight>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6"/>
                                        </p:tgtEl>
                                        <p:attrNameLst>
                                          <p:attrName>style.visibility</p:attrName>
                                        </p:attrNameLst>
                                      </p:cBhvr>
                                      <p:to>
                                        <p:strVal val="visible"/>
                                      </p:to>
                                    </p:set>
                                    <p:animEffect transition="in" filter="fade">
                                      <p:cBhvr>
                                        <p:cTn id="7" dur="1000"/>
                                        <p:tgtEl>
                                          <p:spTgt spid="9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37"/>
                                        </p:tgtEl>
                                        <p:attrNameLst>
                                          <p:attrName>style.visibility</p:attrName>
                                        </p:attrNameLst>
                                      </p:cBhvr>
                                      <p:to>
                                        <p:strVal val="visible"/>
                                      </p:to>
                                    </p:set>
                                    <p:animEffect transition="in" filter="fade">
                                      <p:cBhvr>
                                        <p:cTn id="12" dur="1000"/>
                                        <p:tgtEl>
                                          <p:spTgt spid="9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38"/>
                                        </p:tgtEl>
                                        <p:attrNameLst>
                                          <p:attrName>style.visibility</p:attrName>
                                        </p:attrNameLst>
                                      </p:cBhvr>
                                      <p:to>
                                        <p:strVal val="visible"/>
                                      </p:to>
                                    </p:set>
                                    <p:animEffect transition="in" filter="fade">
                                      <p:cBhvr>
                                        <p:cTn id="17" dur="1000"/>
                                        <p:tgtEl>
                                          <p:spTgt spid="9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74"/>
          <p:cNvSpPr txBox="1">
            <a:spLocks noGrp="1"/>
          </p:cNvSpPr>
          <p:nvPr>
            <p:ph type="sldNum" idx="12"/>
          </p:nvPr>
        </p:nvSpPr>
        <p:spPr>
          <a:xfrm>
            <a:off x="8158690" y="4828032"/>
            <a:ext cx="5250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74</a:t>
            </a:fld>
            <a:endParaRPr/>
          </a:p>
        </p:txBody>
      </p:sp>
      <p:sp>
        <p:nvSpPr>
          <p:cNvPr id="944" name="Google Shape;944;p74"/>
          <p:cNvSpPr/>
          <p:nvPr/>
        </p:nvSpPr>
        <p:spPr>
          <a:xfrm>
            <a:off x="2143502" y="1397800"/>
            <a:ext cx="4857000" cy="1755000"/>
          </a:xfrm>
          <a:prstGeom prst="roundRect">
            <a:avLst>
              <a:gd name="adj" fmla="val 16667"/>
            </a:avLst>
          </a:prstGeom>
          <a:gradFill>
            <a:gsLst>
              <a:gs pos="0">
                <a:srgbClr val="FFCD98"/>
              </a:gs>
              <a:gs pos="50000">
                <a:srgbClr val="FFDFBF"/>
              </a:gs>
              <a:gs pos="100000">
                <a:srgbClr val="FFEFDF"/>
              </a:gs>
            </a:gsLst>
            <a:lin ang="16200000" scaled="0"/>
          </a:gra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b="1" i="0" u="none" strike="noStrike" cap="none">
                <a:solidFill>
                  <a:srgbClr val="000000"/>
                </a:solidFill>
                <a:latin typeface="Arial"/>
                <a:ea typeface="Arial"/>
                <a:cs typeface="Arial"/>
                <a:sym typeface="Arial"/>
              </a:rPr>
              <a:t>Bounded Context</a:t>
            </a:r>
            <a:endParaRPr sz="4800" b="1" i="0" u="none" strike="noStrike" cap="none">
              <a:solidFill>
                <a:srgbClr val="000000"/>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75"/>
          <p:cNvSpPr txBox="1"/>
          <p:nvPr/>
        </p:nvSpPr>
        <p:spPr>
          <a:xfrm>
            <a:off x="498425" y="3784800"/>
            <a:ext cx="8289300" cy="825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50" name="Google Shape;950;p75"/>
          <p:cNvSpPr txBox="1">
            <a:spLocks noGrp="1"/>
          </p:cNvSpPr>
          <p:nvPr>
            <p:ph type="sldNum" idx="12"/>
          </p:nvPr>
        </p:nvSpPr>
        <p:spPr>
          <a:xfrm>
            <a:off x="8264674" y="4825521"/>
            <a:ext cx="4191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75</a:t>
            </a:fld>
            <a:endParaRPr/>
          </a:p>
        </p:txBody>
      </p:sp>
      <p:sp>
        <p:nvSpPr>
          <p:cNvPr id="951" name="Google Shape;951;p75"/>
          <p:cNvSpPr txBox="1">
            <a:spLocks noGrp="1"/>
          </p:cNvSpPr>
          <p:nvPr>
            <p:ph type="title"/>
          </p:nvPr>
        </p:nvSpPr>
        <p:spPr>
          <a:xfrm>
            <a:off x="528275" y="55001"/>
            <a:ext cx="8229600" cy="597000"/>
          </a:xfrm>
          <a:prstGeom prst="rect">
            <a:avLst/>
          </a:prstGeom>
          <a:noFill/>
          <a:ln>
            <a:noFill/>
          </a:ln>
        </p:spPr>
        <p:txBody>
          <a:bodyPr spcFirstLastPara="1" wrap="square" lIns="0" tIns="45700" rIns="0" bIns="45700" anchor="t" anchorCtr="0">
            <a:noAutofit/>
          </a:bodyPr>
          <a:lstStyle/>
          <a:p>
            <a:pPr marL="0" lvl="0" indent="0" algn="l" rtl="0">
              <a:lnSpc>
                <a:spcPct val="100000"/>
              </a:lnSpc>
              <a:spcBef>
                <a:spcPts val="1000"/>
              </a:spcBef>
              <a:spcAft>
                <a:spcPts val="0"/>
              </a:spcAft>
              <a:buClr>
                <a:srgbClr val="000000"/>
              </a:buClr>
              <a:buSzPts val="2000"/>
              <a:buFont typeface="Arial"/>
              <a:buNone/>
            </a:pPr>
            <a:r>
              <a:rPr lang="en" b="1">
                <a:solidFill>
                  <a:srgbClr val="6AA84F"/>
                </a:solidFill>
              </a:rPr>
              <a:t>A Bounded Context is a Logical Boundary</a:t>
            </a:r>
            <a:endParaRPr b="1">
              <a:solidFill>
                <a:srgbClr val="6AA84F"/>
              </a:solidFill>
            </a:endParaRPr>
          </a:p>
          <a:p>
            <a:pPr marL="0" lvl="0" indent="0" algn="l" rtl="0">
              <a:lnSpc>
                <a:spcPct val="100000"/>
              </a:lnSpc>
              <a:spcBef>
                <a:spcPts val="0"/>
              </a:spcBef>
              <a:spcAft>
                <a:spcPts val="0"/>
              </a:spcAft>
              <a:buClr>
                <a:srgbClr val="538C3F"/>
              </a:buClr>
              <a:buSzPts val="2000"/>
              <a:buFont typeface="Century Gothic"/>
              <a:buNone/>
            </a:pPr>
            <a:endParaRPr b="1">
              <a:latin typeface="Arial"/>
              <a:ea typeface="Arial"/>
              <a:cs typeface="Arial"/>
              <a:sym typeface="Arial"/>
            </a:endParaRPr>
          </a:p>
        </p:txBody>
      </p:sp>
      <p:sp>
        <p:nvSpPr>
          <p:cNvPr id="952" name="Google Shape;952;p75"/>
          <p:cNvSpPr txBox="1"/>
          <p:nvPr/>
        </p:nvSpPr>
        <p:spPr>
          <a:xfrm>
            <a:off x="454025" y="694350"/>
            <a:ext cx="8378100" cy="399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000000"/>
                </a:solidFill>
                <a:highlight>
                  <a:schemeClr val="lt1"/>
                </a:highlight>
                <a:latin typeface="Arial"/>
                <a:ea typeface="Arial"/>
                <a:cs typeface="Arial"/>
                <a:sym typeface="Arial"/>
              </a:rPr>
              <a:t>Bounded context </a:t>
            </a:r>
            <a:r>
              <a:rPr lang="en" sz="2400" b="0" i="0" u="none" strike="noStrike" cap="none">
                <a:solidFill>
                  <a:srgbClr val="000000"/>
                </a:solidFill>
                <a:highlight>
                  <a:schemeClr val="lt1"/>
                </a:highlight>
                <a:latin typeface="Arial"/>
                <a:ea typeface="Arial"/>
                <a:cs typeface="Arial"/>
                <a:sym typeface="Arial"/>
              </a:rPr>
              <a:t>defines tangible boundaries of applicability of some subdomain.</a:t>
            </a:r>
            <a:endParaRPr sz="2400" b="0" i="0" u="none" strike="noStrike" cap="none">
              <a:solidFill>
                <a:srgbClr val="000000"/>
              </a:solidFill>
              <a:highlight>
                <a:schemeClr val="lt1"/>
              </a:highlight>
              <a:latin typeface="Arial"/>
              <a:ea typeface="Arial"/>
              <a:cs typeface="Arial"/>
              <a:sym typeface="Arial"/>
            </a:endParaRPr>
          </a:p>
          <a:p>
            <a:pPr marL="0" marR="0" lvl="0" indent="0" algn="l" rtl="0">
              <a:lnSpc>
                <a:spcPct val="100000"/>
              </a:lnSpc>
              <a:spcBef>
                <a:spcPts val="40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l" rtl="0">
              <a:lnSpc>
                <a:spcPct val="100000"/>
              </a:lnSpc>
              <a:spcBef>
                <a:spcPts val="400"/>
              </a:spcBef>
              <a:spcAft>
                <a:spcPts val="0"/>
              </a:spcAft>
              <a:buClr>
                <a:srgbClr val="000000"/>
              </a:buClr>
              <a:buSzPts val="2400"/>
              <a:buFont typeface="Arial"/>
              <a:buNone/>
            </a:pPr>
            <a:r>
              <a:rPr lang="en" sz="2400" b="0" i="0" u="none" strike="noStrike" cap="none">
                <a:solidFill>
                  <a:schemeClr val="dk1"/>
                </a:solidFill>
                <a:latin typeface="Arial"/>
                <a:ea typeface="Arial"/>
                <a:cs typeface="Arial"/>
                <a:sym typeface="Arial"/>
              </a:rPr>
              <a:t>A </a:t>
            </a:r>
            <a:r>
              <a:rPr lang="en" sz="2400" b="1" i="0" u="none" strike="noStrike" cap="none">
                <a:solidFill>
                  <a:schemeClr val="dk1"/>
                </a:solidFill>
                <a:latin typeface="Arial"/>
                <a:ea typeface="Arial"/>
                <a:cs typeface="Arial"/>
                <a:sym typeface="Arial"/>
              </a:rPr>
              <a:t>Bounded Context</a:t>
            </a:r>
            <a:r>
              <a:rPr lang="en" sz="2400" b="0" i="0" u="none" strike="noStrike" cap="none">
                <a:solidFill>
                  <a:schemeClr val="dk1"/>
                </a:solidFill>
                <a:latin typeface="Arial"/>
                <a:ea typeface="Arial"/>
                <a:cs typeface="Arial"/>
                <a:sym typeface="Arial"/>
              </a:rPr>
              <a:t> is a walled-off section of the domain where the Ubiquitous Language is valid</a:t>
            </a:r>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chemeClr val="dk1"/>
                </a:solidFill>
                <a:latin typeface="Arial"/>
                <a:ea typeface="Arial"/>
                <a:cs typeface="Arial"/>
                <a:sym typeface="Arial"/>
              </a:rPr>
              <a:t>Each</a:t>
            </a:r>
            <a:r>
              <a:rPr lang="en" sz="1800" b="0" i="0" u="none" strike="noStrike" cap="none">
                <a:solidFill>
                  <a:schemeClr val="dk1"/>
                </a:solidFill>
                <a:latin typeface="Arial"/>
                <a:ea typeface="Arial"/>
                <a:cs typeface="Arial"/>
                <a:sym typeface="Arial"/>
              </a:rPr>
              <a:t> </a:t>
            </a:r>
            <a:r>
              <a:rPr lang="en" sz="2400" b="1" i="0" u="none" strike="noStrike" cap="none">
                <a:solidFill>
                  <a:schemeClr val="dk1"/>
                </a:solidFill>
                <a:latin typeface="Arial"/>
                <a:ea typeface="Arial"/>
                <a:cs typeface="Arial"/>
                <a:sym typeface="Arial"/>
              </a:rPr>
              <a:t>Bounded Context</a:t>
            </a:r>
            <a:r>
              <a:rPr lang="en" sz="1800" b="0" i="0" u="none" strike="noStrike" cap="none">
                <a:solidFill>
                  <a:schemeClr val="dk1"/>
                </a:solidFill>
                <a:latin typeface="Arial"/>
                <a:ea typeface="Arial"/>
                <a:cs typeface="Arial"/>
                <a:sym typeface="Arial"/>
              </a:rPr>
              <a:t> </a:t>
            </a:r>
            <a:r>
              <a:rPr lang="en" sz="2400" b="0" i="0" u="none" strike="noStrike" cap="none">
                <a:solidFill>
                  <a:schemeClr val="dk1"/>
                </a:solidFill>
                <a:latin typeface="Arial"/>
                <a:ea typeface="Arial"/>
                <a:cs typeface="Arial"/>
                <a:sym typeface="Arial"/>
              </a:rPr>
              <a:t>has its own Ubiquitous Language</a:t>
            </a:r>
            <a:endParaRPr sz="2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chemeClr val="dk1"/>
                </a:solidFill>
                <a:latin typeface="Arial"/>
                <a:ea typeface="Arial"/>
                <a:cs typeface="Arial"/>
                <a:sym typeface="Arial"/>
              </a:rPr>
              <a:t>Bounded Contexts</a:t>
            </a:r>
            <a:r>
              <a:rPr lang="en" sz="2400" b="0" i="0" u="none" strike="noStrike" cap="none">
                <a:solidFill>
                  <a:schemeClr val="dk1"/>
                </a:solidFill>
                <a:latin typeface="Arial"/>
                <a:ea typeface="Arial"/>
                <a:cs typeface="Arial"/>
                <a:sym typeface="Arial"/>
              </a:rPr>
              <a:t> belong to the “Solution” space</a:t>
            </a:r>
            <a:endParaRPr sz="2400" b="0" i="0" u="none" strike="noStrike" cap="none">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2">
                                            <p:txEl>
                                              <p:pRg st="0" end="0"/>
                                            </p:txEl>
                                          </p:spTgt>
                                        </p:tgtEl>
                                        <p:attrNameLst>
                                          <p:attrName>style.visibility</p:attrName>
                                        </p:attrNameLst>
                                      </p:cBhvr>
                                      <p:to>
                                        <p:strVal val="visible"/>
                                      </p:to>
                                    </p:set>
                                    <p:animEffect transition="in" filter="fade">
                                      <p:cBhvr>
                                        <p:cTn id="7" dur="1000"/>
                                        <p:tgtEl>
                                          <p:spTgt spid="95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52">
                                            <p:txEl>
                                              <p:pRg st="2" end="2"/>
                                            </p:txEl>
                                          </p:spTgt>
                                        </p:tgtEl>
                                        <p:attrNameLst>
                                          <p:attrName>style.visibility</p:attrName>
                                        </p:attrNameLst>
                                      </p:cBhvr>
                                      <p:to>
                                        <p:strVal val="visible"/>
                                      </p:to>
                                    </p:set>
                                    <p:animEffect transition="in" filter="fade">
                                      <p:cBhvr>
                                        <p:cTn id="12" dur="1000"/>
                                        <p:tgtEl>
                                          <p:spTgt spid="95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52">
                                            <p:txEl>
                                              <p:pRg st="4" end="4"/>
                                            </p:txEl>
                                          </p:spTgt>
                                        </p:tgtEl>
                                        <p:attrNameLst>
                                          <p:attrName>style.visibility</p:attrName>
                                        </p:attrNameLst>
                                      </p:cBhvr>
                                      <p:to>
                                        <p:strVal val="visible"/>
                                      </p:to>
                                    </p:set>
                                    <p:animEffect transition="in" filter="fade">
                                      <p:cBhvr>
                                        <p:cTn id="17" dur="1000"/>
                                        <p:tgtEl>
                                          <p:spTgt spid="95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52">
                                            <p:txEl>
                                              <p:pRg st="6" end="6"/>
                                            </p:txEl>
                                          </p:spTgt>
                                        </p:tgtEl>
                                        <p:attrNameLst>
                                          <p:attrName>style.visibility</p:attrName>
                                        </p:attrNameLst>
                                      </p:cBhvr>
                                      <p:to>
                                        <p:strVal val="visible"/>
                                      </p:to>
                                    </p:set>
                                    <p:animEffect transition="in" filter="fade">
                                      <p:cBhvr>
                                        <p:cTn id="22" dur="1000"/>
                                        <p:tgtEl>
                                          <p:spTgt spid="95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76"/>
          <p:cNvSpPr txBox="1">
            <a:spLocks noGrp="1"/>
          </p:cNvSpPr>
          <p:nvPr>
            <p:ph type="sldNum" idx="12"/>
          </p:nvPr>
        </p:nvSpPr>
        <p:spPr>
          <a:xfrm>
            <a:off x="8158690" y="4828032"/>
            <a:ext cx="5250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76</a:t>
            </a:fld>
            <a:endParaRPr/>
          </a:p>
        </p:txBody>
      </p:sp>
      <p:sp>
        <p:nvSpPr>
          <p:cNvPr id="958" name="Google Shape;958;p76"/>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ctr" rtl="0">
              <a:lnSpc>
                <a:spcPct val="100000"/>
              </a:lnSpc>
              <a:spcBef>
                <a:spcPts val="0"/>
              </a:spcBef>
              <a:spcAft>
                <a:spcPts val="0"/>
              </a:spcAft>
              <a:buClr>
                <a:srgbClr val="538C3F"/>
              </a:buClr>
              <a:buSzPts val="2000"/>
              <a:buFont typeface="Century Gothic"/>
              <a:buNone/>
            </a:pPr>
            <a:r>
              <a:rPr lang="en" b="1"/>
              <a:t>What if we have more than one Bounded Context?</a:t>
            </a:r>
            <a:endParaRPr b="1"/>
          </a:p>
        </p:txBody>
      </p:sp>
      <p:pic>
        <p:nvPicPr>
          <p:cNvPr id="959" name="Google Shape;959;p76"/>
          <p:cNvPicPr preferRelativeResize="0"/>
          <p:nvPr/>
        </p:nvPicPr>
        <p:blipFill rotWithShape="1">
          <a:blip r:embed="rId3">
            <a:alphaModFix/>
          </a:blip>
          <a:srcRect/>
          <a:stretch/>
        </p:blipFill>
        <p:spPr>
          <a:xfrm>
            <a:off x="727375" y="597000"/>
            <a:ext cx="7249826" cy="4178126"/>
          </a:xfrm>
          <a:prstGeom prst="rect">
            <a:avLst/>
          </a:prstGeom>
          <a:noFill/>
          <a:ln>
            <a:noFill/>
          </a:ln>
        </p:spPr>
      </p:pic>
      <p:pic>
        <p:nvPicPr>
          <p:cNvPr id="960" name="Google Shape;960;p76"/>
          <p:cNvPicPr preferRelativeResize="0"/>
          <p:nvPr/>
        </p:nvPicPr>
        <p:blipFill rotWithShape="1">
          <a:blip r:embed="rId4">
            <a:alphaModFix/>
          </a:blip>
          <a:srcRect/>
          <a:stretch/>
        </p:blipFill>
        <p:spPr>
          <a:xfrm>
            <a:off x="182100" y="4434125"/>
            <a:ext cx="4761000" cy="273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9"/>
                                        </p:tgtEl>
                                        <p:attrNameLst>
                                          <p:attrName>style.visibility</p:attrName>
                                        </p:attrNameLst>
                                      </p:cBhvr>
                                      <p:to>
                                        <p:strVal val="visible"/>
                                      </p:to>
                                    </p:set>
                                    <p:animEffect transition="in" filter="fade">
                                      <p:cBhvr>
                                        <p:cTn id="7" dur="1000"/>
                                        <p:tgtEl>
                                          <p:spTgt spid="9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77"/>
          <p:cNvSpPr txBox="1">
            <a:spLocks noGrp="1"/>
          </p:cNvSpPr>
          <p:nvPr>
            <p:ph type="sldNum" idx="12"/>
          </p:nvPr>
        </p:nvSpPr>
        <p:spPr>
          <a:xfrm>
            <a:off x="8158690" y="4828032"/>
            <a:ext cx="5250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77</a:t>
            </a:fld>
            <a:endParaRPr/>
          </a:p>
        </p:txBody>
      </p:sp>
      <p:sp>
        <p:nvSpPr>
          <p:cNvPr id="966" name="Google Shape;966;p77"/>
          <p:cNvSpPr/>
          <p:nvPr/>
        </p:nvSpPr>
        <p:spPr>
          <a:xfrm>
            <a:off x="2228400" y="1497749"/>
            <a:ext cx="4687200" cy="1466100"/>
          </a:xfrm>
          <a:prstGeom prst="roundRect">
            <a:avLst>
              <a:gd name="adj" fmla="val 16667"/>
            </a:avLst>
          </a:prstGeom>
          <a:gradFill>
            <a:gsLst>
              <a:gs pos="0">
                <a:srgbClr val="C4BAE6"/>
              </a:gs>
              <a:gs pos="50000">
                <a:srgbClr val="D9D4ED"/>
              </a:gs>
              <a:gs pos="100000">
                <a:srgbClr val="EBE9F6"/>
              </a:gs>
            </a:gsLst>
            <a:lin ang="16200000" scaled="0"/>
          </a:gra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b="1" i="0" u="none" strike="noStrike" cap="none">
                <a:solidFill>
                  <a:srgbClr val="000000"/>
                </a:solidFill>
                <a:latin typeface="Arial"/>
                <a:ea typeface="Arial"/>
                <a:cs typeface="Arial"/>
                <a:sym typeface="Arial"/>
              </a:rPr>
              <a:t>Context Map</a:t>
            </a:r>
            <a:endParaRPr sz="4800" b="1" i="0" u="none" strike="noStrike" cap="none">
              <a:solidFill>
                <a:srgbClr val="000000"/>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78"/>
          <p:cNvSpPr txBox="1">
            <a:spLocks noGrp="1"/>
          </p:cNvSpPr>
          <p:nvPr>
            <p:ph type="body" idx="1"/>
          </p:nvPr>
        </p:nvSpPr>
        <p:spPr>
          <a:xfrm>
            <a:off x="459475" y="603498"/>
            <a:ext cx="8237400" cy="3968400"/>
          </a:xfrm>
          <a:prstGeom prst="rect">
            <a:avLst/>
          </a:prstGeom>
          <a:noFill/>
          <a:ln>
            <a:noFill/>
          </a:ln>
        </p:spPr>
        <p:txBody>
          <a:bodyPr spcFirstLastPara="1" wrap="square" lIns="0" tIns="45700" rIns="0" bIns="45700" anchor="t" anchorCtr="0">
            <a:noAutofit/>
          </a:bodyPr>
          <a:lstStyle/>
          <a:p>
            <a:pPr marL="0" lvl="0" indent="0" algn="l" rtl="0">
              <a:lnSpc>
                <a:spcPct val="100000"/>
              </a:lnSpc>
              <a:spcBef>
                <a:spcPts val="0"/>
              </a:spcBef>
              <a:spcAft>
                <a:spcPts val="0"/>
              </a:spcAft>
              <a:buSzPts val="1600"/>
              <a:buNone/>
            </a:pPr>
            <a:r>
              <a:rPr lang="en" b="1">
                <a:latin typeface="Arial"/>
                <a:ea typeface="Arial"/>
                <a:cs typeface="Arial"/>
                <a:sym typeface="Arial"/>
              </a:rPr>
              <a:t>Context Mapping</a:t>
            </a:r>
            <a:r>
              <a:rPr lang="en">
                <a:latin typeface="Arial"/>
                <a:ea typeface="Arial"/>
                <a:cs typeface="Arial"/>
                <a:sym typeface="Arial"/>
              </a:rPr>
              <a:t> is a technique that helps architects and developers manage types of complexities in software development</a:t>
            </a:r>
            <a:endParaRPr>
              <a:latin typeface="Arial"/>
              <a:ea typeface="Arial"/>
              <a:cs typeface="Arial"/>
              <a:sym typeface="Arial"/>
            </a:endParaRPr>
          </a:p>
          <a:p>
            <a:pPr marL="0" lvl="0" indent="0" algn="l" rtl="0">
              <a:lnSpc>
                <a:spcPct val="100000"/>
              </a:lnSpc>
              <a:spcBef>
                <a:spcPts val="0"/>
              </a:spcBef>
              <a:spcAft>
                <a:spcPts val="0"/>
              </a:spcAft>
              <a:buSzPts val="1600"/>
              <a:buNone/>
            </a:pPr>
            <a:endParaRPr>
              <a:latin typeface="Arial"/>
              <a:ea typeface="Arial"/>
              <a:cs typeface="Arial"/>
              <a:sym typeface="Arial"/>
            </a:endParaRPr>
          </a:p>
          <a:p>
            <a:pPr marL="0" lvl="0" indent="0" algn="l" rtl="0">
              <a:lnSpc>
                <a:spcPct val="100000"/>
              </a:lnSpc>
              <a:spcBef>
                <a:spcPts val="0"/>
              </a:spcBef>
              <a:spcAft>
                <a:spcPts val="0"/>
              </a:spcAft>
              <a:buSzPts val="1600"/>
              <a:buNone/>
            </a:pPr>
            <a:r>
              <a:rPr lang="en">
                <a:latin typeface="Arial"/>
                <a:ea typeface="Arial"/>
                <a:cs typeface="Arial"/>
                <a:sym typeface="Arial"/>
              </a:rPr>
              <a:t>A </a:t>
            </a:r>
            <a:r>
              <a:rPr lang="en" b="1">
                <a:latin typeface="Arial"/>
                <a:ea typeface="Arial"/>
                <a:cs typeface="Arial"/>
                <a:sym typeface="Arial"/>
              </a:rPr>
              <a:t>Context Map</a:t>
            </a:r>
            <a:r>
              <a:rPr lang="en">
                <a:latin typeface="Arial"/>
                <a:ea typeface="Arial"/>
                <a:cs typeface="Arial"/>
                <a:sym typeface="Arial"/>
              </a:rPr>
              <a:t> is a way to handle relationships between different bounded contexts</a:t>
            </a:r>
            <a:endParaRPr>
              <a:latin typeface="Arial"/>
              <a:ea typeface="Arial"/>
              <a:cs typeface="Arial"/>
              <a:sym typeface="Arial"/>
            </a:endParaRPr>
          </a:p>
          <a:p>
            <a:pPr marL="0" lvl="0" indent="0" algn="l" rtl="0">
              <a:lnSpc>
                <a:spcPct val="100000"/>
              </a:lnSpc>
              <a:spcBef>
                <a:spcPts val="0"/>
              </a:spcBef>
              <a:spcAft>
                <a:spcPts val="0"/>
              </a:spcAft>
              <a:buSzPts val="1600"/>
              <a:buNone/>
            </a:pPr>
            <a:endParaRPr>
              <a:latin typeface="Arial"/>
              <a:ea typeface="Arial"/>
              <a:cs typeface="Arial"/>
              <a:sym typeface="Arial"/>
            </a:endParaRPr>
          </a:p>
          <a:p>
            <a:pPr marL="0" lvl="0" indent="0" algn="l" rtl="0">
              <a:lnSpc>
                <a:spcPct val="100000"/>
              </a:lnSpc>
              <a:spcBef>
                <a:spcPts val="0"/>
              </a:spcBef>
              <a:spcAft>
                <a:spcPts val="0"/>
              </a:spcAft>
              <a:buSzPts val="1600"/>
              <a:buNone/>
            </a:pPr>
            <a:r>
              <a:rPr lang="en">
                <a:latin typeface="Arial"/>
                <a:ea typeface="Arial"/>
                <a:cs typeface="Arial"/>
                <a:sym typeface="Arial"/>
              </a:rPr>
              <a:t>A </a:t>
            </a:r>
            <a:r>
              <a:rPr lang="en" b="1">
                <a:latin typeface="Arial"/>
                <a:ea typeface="Arial"/>
                <a:cs typeface="Arial"/>
                <a:sym typeface="Arial"/>
              </a:rPr>
              <a:t>Context Map </a:t>
            </a:r>
            <a:r>
              <a:rPr lang="en">
                <a:latin typeface="Arial"/>
                <a:ea typeface="Arial"/>
                <a:cs typeface="Arial"/>
                <a:sym typeface="Arial"/>
              </a:rPr>
              <a:t>is used to show how each Bounded Contexts fits, and the relationships between them.</a:t>
            </a:r>
            <a:endParaRPr>
              <a:latin typeface="Arial"/>
              <a:ea typeface="Arial"/>
              <a:cs typeface="Arial"/>
              <a:sym typeface="Arial"/>
            </a:endParaRPr>
          </a:p>
          <a:p>
            <a:pPr marL="0" lvl="0" indent="0" algn="l" rtl="0">
              <a:lnSpc>
                <a:spcPct val="100000"/>
              </a:lnSpc>
              <a:spcBef>
                <a:spcPts val="320"/>
              </a:spcBef>
              <a:spcAft>
                <a:spcPts val="0"/>
              </a:spcAft>
              <a:buSzPts val="1600"/>
              <a:buNone/>
            </a:pPr>
            <a:endParaRPr>
              <a:latin typeface="Arial"/>
              <a:ea typeface="Arial"/>
              <a:cs typeface="Arial"/>
              <a:sym typeface="Arial"/>
            </a:endParaRPr>
          </a:p>
          <a:p>
            <a:pPr marL="0" lvl="0" indent="0" algn="l" rtl="0">
              <a:lnSpc>
                <a:spcPct val="100000"/>
              </a:lnSpc>
              <a:spcBef>
                <a:spcPts val="320"/>
              </a:spcBef>
              <a:spcAft>
                <a:spcPts val="0"/>
              </a:spcAft>
              <a:buSzPts val="1600"/>
              <a:buNone/>
            </a:pPr>
            <a:r>
              <a:rPr lang="en">
                <a:latin typeface="Arial"/>
                <a:ea typeface="Arial"/>
                <a:cs typeface="Arial"/>
                <a:sym typeface="Arial"/>
              </a:rPr>
              <a:t>There are several different types of relationship:</a:t>
            </a:r>
            <a:endParaRPr>
              <a:latin typeface="Arial"/>
              <a:ea typeface="Arial"/>
              <a:cs typeface="Arial"/>
              <a:sym typeface="Arial"/>
            </a:endParaRPr>
          </a:p>
          <a:p>
            <a:pPr marL="457200" lvl="0" indent="-330200" algn="l" rtl="0">
              <a:lnSpc>
                <a:spcPct val="100000"/>
              </a:lnSpc>
              <a:spcBef>
                <a:spcPts val="280"/>
              </a:spcBef>
              <a:spcAft>
                <a:spcPts val="0"/>
              </a:spcAft>
              <a:buSzPts val="1600"/>
              <a:buFont typeface="Arial"/>
              <a:buChar char="•"/>
            </a:pPr>
            <a:r>
              <a:rPr lang="en">
                <a:latin typeface="Arial"/>
                <a:ea typeface="Arial"/>
                <a:cs typeface="Arial"/>
                <a:sym typeface="Arial"/>
              </a:rPr>
              <a:t>Shared Kernel</a:t>
            </a:r>
            <a:endParaRPr>
              <a:latin typeface="Arial"/>
              <a:ea typeface="Arial"/>
              <a:cs typeface="Arial"/>
              <a:sym typeface="Arial"/>
            </a:endParaRPr>
          </a:p>
          <a:p>
            <a:pPr marL="457200" lvl="0" indent="-330200" algn="l" rtl="0">
              <a:lnSpc>
                <a:spcPct val="100000"/>
              </a:lnSpc>
              <a:spcBef>
                <a:spcPts val="0"/>
              </a:spcBef>
              <a:spcAft>
                <a:spcPts val="0"/>
              </a:spcAft>
              <a:buSzPts val="1600"/>
              <a:buFont typeface="Arial"/>
              <a:buChar char="•"/>
            </a:pPr>
            <a:r>
              <a:rPr lang="en">
                <a:latin typeface="Arial"/>
                <a:ea typeface="Arial"/>
                <a:cs typeface="Arial"/>
                <a:sym typeface="Arial"/>
              </a:rPr>
              <a:t>Customer/Supplier</a:t>
            </a:r>
            <a:endParaRPr>
              <a:latin typeface="Arial"/>
              <a:ea typeface="Arial"/>
              <a:cs typeface="Arial"/>
              <a:sym typeface="Arial"/>
            </a:endParaRPr>
          </a:p>
          <a:p>
            <a:pPr marL="457200" lvl="0" indent="-330200" algn="l" rtl="0">
              <a:lnSpc>
                <a:spcPct val="100000"/>
              </a:lnSpc>
              <a:spcBef>
                <a:spcPts val="0"/>
              </a:spcBef>
              <a:spcAft>
                <a:spcPts val="0"/>
              </a:spcAft>
              <a:buSzPts val="1600"/>
              <a:buFont typeface="Arial"/>
              <a:buChar char="•"/>
            </a:pPr>
            <a:r>
              <a:rPr lang="en">
                <a:latin typeface="Arial"/>
                <a:ea typeface="Arial"/>
                <a:cs typeface="Arial"/>
                <a:sym typeface="Arial"/>
              </a:rPr>
              <a:t>Conformist</a:t>
            </a:r>
            <a:endParaRPr>
              <a:latin typeface="Arial"/>
              <a:ea typeface="Arial"/>
              <a:cs typeface="Arial"/>
              <a:sym typeface="Arial"/>
            </a:endParaRPr>
          </a:p>
          <a:p>
            <a:pPr marL="457200" lvl="0" indent="-330200" algn="l" rtl="0">
              <a:lnSpc>
                <a:spcPct val="100000"/>
              </a:lnSpc>
              <a:spcBef>
                <a:spcPts val="0"/>
              </a:spcBef>
              <a:spcAft>
                <a:spcPts val="0"/>
              </a:spcAft>
              <a:buSzPts val="1600"/>
              <a:buFont typeface="Arial"/>
              <a:buChar char="•"/>
            </a:pPr>
            <a:r>
              <a:rPr lang="en">
                <a:latin typeface="Arial"/>
                <a:ea typeface="Arial"/>
                <a:cs typeface="Arial"/>
                <a:sym typeface="Arial"/>
              </a:rPr>
              <a:t>Anticorruption Layer</a:t>
            </a:r>
            <a:endParaRPr>
              <a:latin typeface="Arial"/>
              <a:ea typeface="Arial"/>
              <a:cs typeface="Arial"/>
              <a:sym typeface="Arial"/>
            </a:endParaRPr>
          </a:p>
          <a:p>
            <a:pPr marL="457200" lvl="0" indent="-330200" algn="l" rtl="0">
              <a:lnSpc>
                <a:spcPct val="100000"/>
              </a:lnSpc>
              <a:spcBef>
                <a:spcPts val="0"/>
              </a:spcBef>
              <a:spcAft>
                <a:spcPts val="0"/>
              </a:spcAft>
              <a:buSzPts val="1600"/>
              <a:buFont typeface="Arial"/>
              <a:buChar char="•"/>
            </a:pPr>
            <a:r>
              <a:rPr lang="en">
                <a:latin typeface="Arial"/>
                <a:ea typeface="Arial"/>
                <a:cs typeface="Arial"/>
                <a:sym typeface="Arial"/>
              </a:rPr>
              <a:t>Separate Ways</a:t>
            </a:r>
            <a:endParaRPr>
              <a:latin typeface="Arial"/>
              <a:ea typeface="Arial"/>
              <a:cs typeface="Arial"/>
              <a:sym typeface="Arial"/>
            </a:endParaRPr>
          </a:p>
          <a:p>
            <a:pPr marL="457200" lvl="0" indent="-330200" algn="l" rtl="0">
              <a:lnSpc>
                <a:spcPct val="100000"/>
              </a:lnSpc>
              <a:spcBef>
                <a:spcPts val="0"/>
              </a:spcBef>
              <a:spcAft>
                <a:spcPts val="0"/>
              </a:spcAft>
              <a:buSzPts val="1600"/>
              <a:buFont typeface="Arial"/>
              <a:buChar char="•"/>
            </a:pPr>
            <a:r>
              <a:rPr lang="en">
                <a:latin typeface="Arial"/>
                <a:ea typeface="Arial"/>
                <a:cs typeface="Arial"/>
                <a:sym typeface="Arial"/>
              </a:rPr>
              <a:t>Open Host Service</a:t>
            </a:r>
            <a:endParaRPr>
              <a:latin typeface="Arial"/>
              <a:ea typeface="Arial"/>
              <a:cs typeface="Arial"/>
              <a:sym typeface="Arial"/>
            </a:endParaRPr>
          </a:p>
        </p:txBody>
      </p:sp>
      <p:sp>
        <p:nvSpPr>
          <p:cNvPr id="972" name="Google Shape;972;p78"/>
          <p:cNvSpPr txBox="1">
            <a:spLocks noGrp="1"/>
          </p:cNvSpPr>
          <p:nvPr>
            <p:ph type="sldNum" idx="12"/>
          </p:nvPr>
        </p:nvSpPr>
        <p:spPr>
          <a:xfrm>
            <a:off x="8158690" y="4828032"/>
            <a:ext cx="5250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78</a:t>
            </a:fld>
            <a:endParaRPr/>
          </a:p>
        </p:txBody>
      </p:sp>
      <p:sp>
        <p:nvSpPr>
          <p:cNvPr id="973" name="Google Shape;973;p78"/>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538C3F"/>
              </a:buClr>
              <a:buSzPts val="2000"/>
              <a:buFont typeface="Century Gothic"/>
              <a:buNone/>
            </a:pPr>
            <a:r>
              <a:rPr lang="en" b="1"/>
              <a:t>Context Map - global view of the application as a whole</a:t>
            </a:r>
            <a:endParaRPr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1">
                                            <p:txEl>
                                              <p:pRg st="0" end="0"/>
                                            </p:txEl>
                                          </p:spTgt>
                                        </p:tgtEl>
                                        <p:attrNameLst>
                                          <p:attrName>style.visibility</p:attrName>
                                        </p:attrNameLst>
                                      </p:cBhvr>
                                      <p:to>
                                        <p:strVal val="visible"/>
                                      </p:to>
                                    </p:set>
                                    <p:animEffect transition="in" filter="fade">
                                      <p:cBhvr>
                                        <p:cTn id="7" dur="1000"/>
                                        <p:tgtEl>
                                          <p:spTgt spid="9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71">
                                            <p:txEl>
                                              <p:pRg st="2" end="2"/>
                                            </p:txEl>
                                          </p:spTgt>
                                        </p:tgtEl>
                                        <p:attrNameLst>
                                          <p:attrName>style.visibility</p:attrName>
                                        </p:attrNameLst>
                                      </p:cBhvr>
                                      <p:to>
                                        <p:strVal val="visible"/>
                                      </p:to>
                                    </p:set>
                                    <p:animEffect transition="in" filter="fade">
                                      <p:cBhvr>
                                        <p:cTn id="12" dur="1000"/>
                                        <p:tgtEl>
                                          <p:spTgt spid="97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71">
                                            <p:txEl>
                                              <p:pRg st="4" end="4"/>
                                            </p:txEl>
                                          </p:spTgt>
                                        </p:tgtEl>
                                        <p:attrNameLst>
                                          <p:attrName>style.visibility</p:attrName>
                                        </p:attrNameLst>
                                      </p:cBhvr>
                                      <p:to>
                                        <p:strVal val="visible"/>
                                      </p:to>
                                    </p:set>
                                    <p:animEffect transition="in" filter="fade">
                                      <p:cBhvr>
                                        <p:cTn id="17" dur="1000"/>
                                        <p:tgtEl>
                                          <p:spTgt spid="971">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71">
                                            <p:txEl>
                                              <p:pRg st="6" end="6"/>
                                            </p:txEl>
                                          </p:spTgt>
                                        </p:tgtEl>
                                        <p:attrNameLst>
                                          <p:attrName>style.visibility</p:attrName>
                                        </p:attrNameLst>
                                      </p:cBhvr>
                                      <p:to>
                                        <p:strVal val="visible"/>
                                      </p:to>
                                    </p:set>
                                    <p:animEffect transition="in" filter="fade">
                                      <p:cBhvr>
                                        <p:cTn id="22" dur="1000"/>
                                        <p:tgtEl>
                                          <p:spTgt spid="971">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71">
                                            <p:txEl>
                                              <p:pRg st="7" end="7"/>
                                            </p:txEl>
                                          </p:spTgt>
                                        </p:tgtEl>
                                        <p:attrNameLst>
                                          <p:attrName>style.visibility</p:attrName>
                                        </p:attrNameLst>
                                      </p:cBhvr>
                                      <p:to>
                                        <p:strVal val="visible"/>
                                      </p:to>
                                    </p:set>
                                    <p:animEffect transition="in" filter="fade">
                                      <p:cBhvr>
                                        <p:cTn id="27" dur="1000"/>
                                        <p:tgtEl>
                                          <p:spTgt spid="971">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71">
                                            <p:txEl>
                                              <p:pRg st="8" end="8"/>
                                            </p:txEl>
                                          </p:spTgt>
                                        </p:tgtEl>
                                        <p:attrNameLst>
                                          <p:attrName>style.visibility</p:attrName>
                                        </p:attrNameLst>
                                      </p:cBhvr>
                                      <p:to>
                                        <p:strVal val="visible"/>
                                      </p:to>
                                    </p:set>
                                    <p:animEffect transition="in" filter="fade">
                                      <p:cBhvr>
                                        <p:cTn id="32" dur="1000"/>
                                        <p:tgtEl>
                                          <p:spTgt spid="971">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71">
                                            <p:txEl>
                                              <p:pRg st="9" end="9"/>
                                            </p:txEl>
                                          </p:spTgt>
                                        </p:tgtEl>
                                        <p:attrNameLst>
                                          <p:attrName>style.visibility</p:attrName>
                                        </p:attrNameLst>
                                      </p:cBhvr>
                                      <p:to>
                                        <p:strVal val="visible"/>
                                      </p:to>
                                    </p:set>
                                    <p:animEffect transition="in" filter="fade">
                                      <p:cBhvr>
                                        <p:cTn id="37" dur="1000"/>
                                        <p:tgtEl>
                                          <p:spTgt spid="971">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71">
                                            <p:txEl>
                                              <p:pRg st="10" end="10"/>
                                            </p:txEl>
                                          </p:spTgt>
                                        </p:tgtEl>
                                        <p:attrNameLst>
                                          <p:attrName>style.visibility</p:attrName>
                                        </p:attrNameLst>
                                      </p:cBhvr>
                                      <p:to>
                                        <p:strVal val="visible"/>
                                      </p:to>
                                    </p:set>
                                    <p:animEffect transition="in" filter="fade">
                                      <p:cBhvr>
                                        <p:cTn id="42" dur="1000"/>
                                        <p:tgtEl>
                                          <p:spTgt spid="971">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71">
                                            <p:txEl>
                                              <p:pRg st="11" end="11"/>
                                            </p:txEl>
                                          </p:spTgt>
                                        </p:tgtEl>
                                        <p:attrNameLst>
                                          <p:attrName>style.visibility</p:attrName>
                                        </p:attrNameLst>
                                      </p:cBhvr>
                                      <p:to>
                                        <p:strVal val="visible"/>
                                      </p:to>
                                    </p:set>
                                    <p:animEffect transition="in" filter="fade">
                                      <p:cBhvr>
                                        <p:cTn id="47" dur="1000"/>
                                        <p:tgtEl>
                                          <p:spTgt spid="971">
                                            <p:txEl>
                                              <p:pRg st="11" end="1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971">
                                            <p:txEl>
                                              <p:pRg st="12" end="12"/>
                                            </p:txEl>
                                          </p:spTgt>
                                        </p:tgtEl>
                                        <p:attrNameLst>
                                          <p:attrName>style.visibility</p:attrName>
                                        </p:attrNameLst>
                                      </p:cBhvr>
                                      <p:to>
                                        <p:strVal val="visible"/>
                                      </p:to>
                                    </p:set>
                                    <p:animEffect transition="in" filter="fade">
                                      <p:cBhvr>
                                        <p:cTn id="52" dur="1000"/>
                                        <p:tgtEl>
                                          <p:spTgt spid="971">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79"/>
          <p:cNvSpPr txBox="1">
            <a:spLocks noGrp="1"/>
          </p:cNvSpPr>
          <p:nvPr>
            <p:ph type="title"/>
          </p:nvPr>
        </p:nvSpPr>
        <p:spPr>
          <a:xfrm>
            <a:off x="154525" y="0"/>
            <a:ext cx="87858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2000"/>
              <a:buNone/>
            </a:pPr>
            <a:r>
              <a:rPr lang="en" b="1"/>
              <a:t>Domain-Driven Design is… </a:t>
            </a:r>
            <a:r>
              <a:rPr lang="en" b="1" i="1"/>
              <a:t>getting along with other teams and services</a:t>
            </a:r>
            <a:endParaRPr b="1" i="1"/>
          </a:p>
        </p:txBody>
      </p:sp>
      <p:pic>
        <p:nvPicPr>
          <p:cNvPr id="979" name="Google Shape;979;p79"/>
          <p:cNvPicPr preferRelativeResize="0"/>
          <p:nvPr/>
        </p:nvPicPr>
        <p:blipFill rotWithShape="1">
          <a:blip r:embed="rId3">
            <a:alphaModFix/>
          </a:blip>
          <a:srcRect/>
          <a:stretch/>
        </p:blipFill>
        <p:spPr>
          <a:xfrm>
            <a:off x="0" y="1008650"/>
            <a:ext cx="4300374" cy="3211793"/>
          </a:xfrm>
          <a:prstGeom prst="rect">
            <a:avLst/>
          </a:prstGeom>
          <a:noFill/>
          <a:ln>
            <a:noFill/>
          </a:ln>
        </p:spPr>
      </p:pic>
      <p:pic>
        <p:nvPicPr>
          <p:cNvPr id="980" name="Google Shape;980;p79"/>
          <p:cNvPicPr preferRelativeResize="0"/>
          <p:nvPr/>
        </p:nvPicPr>
        <p:blipFill rotWithShape="1">
          <a:blip r:embed="rId4">
            <a:alphaModFix/>
          </a:blip>
          <a:srcRect/>
          <a:stretch/>
        </p:blipFill>
        <p:spPr>
          <a:xfrm>
            <a:off x="4140025" y="1202724"/>
            <a:ext cx="4867651" cy="27380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8"/>
          <p:cNvSpPr txBox="1">
            <a:spLocks noGrp="1"/>
          </p:cNvSpPr>
          <p:nvPr>
            <p:ph type="sldNum" idx="12"/>
          </p:nvPr>
        </p:nvSpPr>
        <p:spPr>
          <a:xfrm>
            <a:off x="8158690" y="4828032"/>
            <a:ext cx="5250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8</a:t>
            </a:fld>
            <a:endParaRPr/>
          </a:p>
        </p:txBody>
      </p:sp>
      <p:sp>
        <p:nvSpPr>
          <p:cNvPr id="386" name="Google Shape;386;p8"/>
          <p:cNvSpPr txBox="1">
            <a:spLocks noGrp="1"/>
          </p:cNvSpPr>
          <p:nvPr>
            <p:ph type="title"/>
          </p:nvPr>
        </p:nvSpPr>
        <p:spPr>
          <a:xfrm>
            <a:off x="453300" y="2026900"/>
            <a:ext cx="8237400" cy="597000"/>
          </a:xfrm>
          <a:prstGeom prst="rect">
            <a:avLst/>
          </a:prstGeom>
          <a:noFill/>
          <a:ln>
            <a:noFill/>
          </a:ln>
        </p:spPr>
        <p:txBody>
          <a:bodyPr spcFirstLastPara="1" wrap="square" lIns="0" tIns="45700" rIns="0" bIns="45700" anchor="ctr" anchorCtr="0">
            <a:noAutofit/>
          </a:bodyPr>
          <a:lstStyle/>
          <a:p>
            <a:pPr marL="0" lvl="0" indent="0" algn="ctr" rtl="0">
              <a:lnSpc>
                <a:spcPct val="100000"/>
              </a:lnSpc>
              <a:spcBef>
                <a:spcPts val="0"/>
              </a:spcBef>
              <a:spcAft>
                <a:spcPts val="0"/>
              </a:spcAft>
              <a:buClr>
                <a:srgbClr val="538C3F"/>
              </a:buClr>
              <a:buSzPts val="2000"/>
              <a:buFont typeface="Century Gothic"/>
              <a:buNone/>
            </a:pPr>
            <a:r>
              <a:rPr lang="en" sz="3600" b="1"/>
              <a:t>Let’s begin at the end...</a:t>
            </a:r>
            <a:endParaRPr sz="3600" b="1"/>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985" name="Google Shape;985;p80"/>
          <p:cNvSpPr txBox="1">
            <a:spLocks noGrp="1"/>
          </p:cNvSpPr>
          <p:nvPr>
            <p:ph type="sldNum" idx="12"/>
          </p:nvPr>
        </p:nvSpPr>
        <p:spPr>
          <a:xfrm>
            <a:off x="8158690" y="4828032"/>
            <a:ext cx="5250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80</a:t>
            </a:fld>
            <a:endParaRPr/>
          </a:p>
        </p:txBody>
      </p:sp>
      <p:sp>
        <p:nvSpPr>
          <p:cNvPr id="986" name="Google Shape;986;p80"/>
          <p:cNvSpPr txBox="1"/>
          <p:nvPr/>
        </p:nvSpPr>
        <p:spPr>
          <a:xfrm>
            <a:off x="64800" y="678300"/>
            <a:ext cx="9014400" cy="3786900"/>
          </a:xfrm>
          <a:prstGeom prst="rect">
            <a:avLst/>
          </a:prstGeom>
          <a:noFill/>
          <a:ln>
            <a:noFill/>
          </a:ln>
        </p:spPr>
        <p:txBody>
          <a:bodyPr spcFirstLastPara="1" wrap="square" lIns="91425" tIns="91425" rIns="91425" bIns="91425" anchor="t" anchorCtr="0">
            <a:noAutofit/>
          </a:bodyPr>
          <a:lstStyle/>
          <a:p>
            <a:pPr marL="457200" marR="0" lvl="0" indent="-330200" algn="l" rtl="0">
              <a:lnSpc>
                <a:spcPct val="115000"/>
              </a:lnSpc>
              <a:spcBef>
                <a:spcPts val="0"/>
              </a:spcBef>
              <a:spcAft>
                <a:spcPts val="0"/>
              </a:spcAft>
              <a:buClr>
                <a:srgbClr val="181818"/>
              </a:buClr>
              <a:buSzPts val="1600"/>
              <a:buFont typeface="Arial"/>
              <a:buChar char="●"/>
            </a:pPr>
            <a:r>
              <a:rPr lang="en" sz="1600" b="0" i="0" u="none" strike="noStrike" cap="none" dirty="0">
                <a:solidFill>
                  <a:srgbClr val="181818"/>
                </a:solidFill>
                <a:latin typeface="Arial"/>
                <a:ea typeface="Arial"/>
                <a:cs typeface="Arial"/>
                <a:sym typeface="Arial"/>
              </a:rPr>
              <a:t>Imagine that we’ve been brought into an existing offline retailer as Consultants to create a new online Ecommerce website for the company.</a:t>
            </a:r>
            <a:endParaRPr sz="1600" b="0" i="0" u="none" strike="noStrike" cap="none" dirty="0">
              <a:solidFill>
                <a:srgbClr val="181818"/>
              </a:solidFill>
              <a:latin typeface="Arial"/>
              <a:ea typeface="Arial"/>
              <a:cs typeface="Arial"/>
              <a:sym typeface="Arial"/>
            </a:endParaRPr>
          </a:p>
          <a:p>
            <a:pPr marL="457200" marR="0" lvl="0" indent="0" algn="l" rtl="0">
              <a:lnSpc>
                <a:spcPct val="115000"/>
              </a:lnSpc>
              <a:spcBef>
                <a:spcPts val="0"/>
              </a:spcBef>
              <a:spcAft>
                <a:spcPts val="0"/>
              </a:spcAft>
              <a:buClr>
                <a:srgbClr val="000000"/>
              </a:buClr>
              <a:buSzPts val="1600"/>
              <a:buFont typeface="Arial"/>
              <a:buNone/>
            </a:pPr>
            <a:endParaRPr sz="1600" b="0" i="0" u="none" strike="noStrike" cap="none" dirty="0">
              <a:solidFill>
                <a:srgbClr val="181818"/>
              </a:solidFill>
              <a:latin typeface="Arial"/>
              <a:ea typeface="Arial"/>
              <a:cs typeface="Arial"/>
              <a:sym typeface="Arial"/>
            </a:endParaRPr>
          </a:p>
          <a:p>
            <a:pPr marL="457200" marR="0" lvl="0" indent="-330200" algn="l" rtl="0">
              <a:lnSpc>
                <a:spcPct val="115000"/>
              </a:lnSpc>
              <a:spcBef>
                <a:spcPts val="0"/>
              </a:spcBef>
              <a:spcAft>
                <a:spcPts val="0"/>
              </a:spcAft>
              <a:buClr>
                <a:srgbClr val="181818"/>
              </a:buClr>
              <a:buSzPts val="1600"/>
              <a:buFont typeface="Arial"/>
              <a:buChar char="●"/>
            </a:pPr>
            <a:r>
              <a:rPr lang="en" sz="1600" b="0" i="0" u="none" strike="noStrike" cap="none" dirty="0">
                <a:solidFill>
                  <a:srgbClr val="181818"/>
                </a:solidFill>
                <a:latin typeface="Arial"/>
                <a:ea typeface="Arial"/>
                <a:cs typeface="Arial"/>
                <a:sym typeface="Arial"/>
              </a:rPr>
              <a:t>Interface with the company’s existing systems to provide a seamless new channel for sales.</a:t>
            </a:r>
            <a:endParaRPr sz="1600" b="0" i="0" u="none" strike="noStrike" cap="none" dirty="0">
              <a:solidFill>
                <a:srgbClr val="181818"/>
              </a:solidFill>
              <a:latin typeface="Arial"/>
              <a:ea typeface="Arial"/>
              <a:cs typeface="Arial"/>
              <a:sym typeface="Arial"/>
            </a:endParaRPr>
          </a:p>
          <a:p>
            <a:pPr marL="457200" marR="0" lvl="0" indent="0" algn="l" rtl="0">
              <a:lnSpc>
                <a:spcPct val="115000"/>
              </a:lnSpc>
              <a:spcBef>
                <a:spcPts val="0"/>
              </a:spcBef>
              <a:spcAft>
                <a:spcPts val="0"/>
              </a:spcAft>
              <a:buClr>
                <a:srgbClr val="000000"/>
              </a:buClr>
              <a:buSzPts val="1600"/>
              <a:buFont typeface="Arial"/>
              <a:buNone/>
            </a:pPr>
            <a:endParaRPr sz="1600" b="0" i="0" u="none" strike="noStrike" cap="none" dirty="0">
              <a:solidFill>
                <a:srgbClr val="181818"/>
              </a:solidFill>
              <a:latin typeface="Arial"/>
              <a:ea typeface="Arial"/>
              <a:cs typeface="Arial"/>
              <a:sym typeface="Arial"/>
            </a:endParaRPr>
          </a:p>
          <a:p>
            <a:pPr marL="457200" marR="0" lvl="0" indent="-330200" algn="l" rtl="0">
              <a:lnSpc>
                <a:spcPct val="115000"/>
              </a:lnSpc>
              <a:spcBef>
                <a:spcPts val="0"/>
              </a:spcBef>
              <a:spcAft>
                <a:spcPts val="0"/>
              </a:spcAft>
              <a:buClr>
                <a:srgbClr val="181818"/>
              </a:buClr>
              <a:buSzPts val="1600"/>
              <a:buFont typeface="Arial"/>
              <a:buChar char="●"/>
            </a:pPr>
            <a:r>
              <a:rPr lang="en" sz="1600" b="0" i="0" u="none" strike="noStrike" cap="none" dirty="0">
                <a:solidFill>
                  <a:srgbClr val="181818"/>
                </a:solidFill>
                <a:latin typeface="Arial"/>
                <a:ea typeface="Arial"/>
                <a:cs typeface="Arial"/>
                <a:sym typeface="Arial"/>
              </a:rPr>
              <a:t>Consume and return data from each of the existing systems in order to make the new channel seamlessly integrate into the current architecture.</a:t>
            </a:r>
            <a:endParaRPr sz="1600" b="0" i="0" u="none" strike="noStrike" cap="none" dirty="0">
              <a:solidFill>
                <a:srgbClr val="181818"/>
              </a:solidFill>
              <a:latin typeface="Arial"/>
              <a:ea typeface="Arial"/>
              <a:cs typeface="Arial"/>
              <a:sym typeface="Arial"/>
            </a:endParaRPr>
          </a:p>
          <a:p>
            <a:pPr marL="457200" marR="0" lvl="0" indent="0" algn="l" rtl="0">
              <a:lnSpc>
                <a:spcPct val="115000"/>
              </a:lnSpc>
              <a:spcBef>
                <a:spcPts val="0"/>
              </a:spcBef>
              <a:spcAft>
                <a:spcPts val="0"/>
              </a:spcAft>
              <a:buClr>
                <a:srgbClr val="000000"/>
              </a:buClr>
              <a:buSzPts val="1600"/>
              <a:buFont typeface="Arial"/>
              <a:buNone/>
            </a:pPr>
            <a:endParaRPr sz="1600" b="0" i="0" u="none" strike="noStrike" cap="none" dirty="0">
              <a:solidFill>
                <a:srgbClr val="181818"/>
              </a:solidFill>
              <a:latin typeface="Arial"/>
              <a:ea typeface="Arial"/>
              <a:cs typeface="Arial"/>
              <a:sym typeface="Arial"/>
            </a:endParaRPr>
          </a:p>
          <a:p>
            <a:pPr marL="457200" marR="0" lvl="0" indent="-330200" algn="l" rtl="0">
              <a:lnSpc>
                <a:spcPct val="115000"/>
              </a:lnSpc>
              <a:spcBef>
                <a:spcPts val="0"/>
              </a:spcBef>
              <a:spcAft>
                <a:spcPts val="0"/>
              </a:spcAft>
              <a:buClr>
                <a:srgbClr val="181818"/>
              </a:buClr>
              <a:buSzPts val="1600"/>
              <a:buFont typeface="Arial"/>
              <a:buChar char="●"/>
            </a:pPr>
            <a:r>
              <a:rPr lang="en" sz="1600" b="0" i="0" u="none" strike="noStrike" cap="none" dirty="0">
                <a:solidFill>
                  <a:srgbClr val="181818"/>
                </a:solidFill>
                <a:latin typeface="Arial"/>
                <a:ea typeface="Arial"/>
                <a:cs typeface="Arial"/>
                <a:sym typeface="Arial"/>
              </a:rPr>
              <a:t>Send data to the distribution and financial systems so orders are processed correctly and the company’s accounting liabilities are dealt with.</a:t>
            </a:r>
            <a:endParaRPr sz="1600" b="0" i="0" u="none" strike="noStrike" cap="none" dirty="0">
              <a:solidFill>
                <a:srgbClr val="181818"/>
              </a:solidFill>
              <a:latin typeface="Arial"/>
              <a:ea typeface="Arial"/>
              <a:cs typeface="Arial"/>
              <a:sym typeface="Arial"/>
            </a:endParaRPr>
          </a:p>
        </p:txBody>
      </p:sp>
      <p:sp>
        <p:nvSpPr>
          <p:cNvPr id="987" name="Google Shape;987;p80"/>
          <p:cNvSpPr txBox="1"/>
          <p:nvPr/>
        </p:nvSpPr>
        <p:spPr>
          <a:xfrm>
            <a:off x="0" y="0"/>
            <a:ext cx="8616600" cy="450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500"/>
              </a:spcBef>
              <a:spcAft>
                <a:spcPts val="0"/>
              </a:spcAft>
              <a:buClr>
                <a:srgbClr val="000000"/>
              </a:buClr>
              <a:buSzPts val="2400"/>
              <a:buFont typeface="Arial"/>
              <a:buNone/>
            </a:pPr>
            <a:r>
              <a:rPr lang="en" sz="2400" b="1" i="0" u="none" strike="noStrike" cap="none">
                <a:solidFill>
                  <a:schemeClr val="accent1"/>
                </a:solidFill>
                <a:latin typeface="Century Gothic"/>
                <a:ea typeface="Century Gothic"/>
                <a:cs typeface="Century Gothic"/>
                <a:sym typeface="Century Gothic"/>
              </a:rPr>
              <a:t>Use Case:</a:t>
            </a:r>
            <a:endParaRPr sz="1400" b="1" i="0" u="none" strike="noStrike" cap="none">
              <a:solidFill>
                <a:srgbClr val="000000"/>
              </a:solidFill>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8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8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81"/>
          <p:cNvSpPr txBox="1">
            <a:spLocks noGrp="1"/>
          </p:cNvSpPr>
          <p:nvPr>
            <p:ph type="sldNum" idx="12"/>
          </p:nvPr>
        </p:nvSpPr>
        <p:spPr>
          <a:xfrm>
            <a:off x="8158690" y="4828032"/>
            <a:ext cx="5250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81</a:t>
            </a:fld>
            <a:endParaRPr/>
          </a:p>
        </p:txBody>
      </p:sp>
      <p:sp>
        <p:nvSpPr>
          <p:cNvPr id="993" name="Google Shape;993;p81"/>
          <p:cNvSpPr txBox="1">
            <a:spLocks noGrp="1"/>
          </p:cNvSpPr>
          <p:nvPr>
            <p:ph type="title"/>
          </p:nvPr>
        </p:nvSpPr>
        <p:spPr>
          <a:xfrm>
            <a:off x="459480" y="0"/>
            <a:ext cx="42222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538C3F"/>
              </a:buClr>
              <a:buSzPts val="2000"/>
              <a:buFont typeface="Century Gothic"/>
              <a:buNone/>
            </a:pPr>
            <a:r>
              <a:rPr lang="en" b="1"/>
              <a:t>Shared Kernel</a:t>
            </a:r>
            <a:endParaRPr b="1"/>
          </a:p>
        </p:txBody>
      </p:sp>
      <p:sp>
        <p:nvSpPr>
          <p:cNvPr id="994" name="Google Shape;994;p81"/>
          <p:cNvSpPr/>
          <p:nvPr/>
        </p:nvSpPr>
        <p:spPr>
          <a:xfrm>
            <a:off x="7432925" y="225750"/>
            <a:ext cx="1548900" cy="13902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rgbClr val="000000"/>
                </a:solidFill>
                <a:latin typeface="Arial"/>
                <a:ea typeface="Arial"/>
                <a:cs typeface="Arial"/>
                <a:sym typeface="Arial"/>
              </a:rPr>
              <a:t>Shared Kernel</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280"/>
              </a:spcBef>
              <a:spcAft>
                <a:spcPts val="0"/>
              </a:spcAft>
              <a:buClr>
                <a:srgbClr val="000000"/>
              </a:buClr>
              <a:buSzPts val="1000"/>
              <a:buFont typeface="Arial"/>
              <a:buNone/>
            </a:pPr>
            <a:r>
              <a:rPr lang="en" sz="1000" b="0" i="0" u="none" strike="noStrike" cap="none">
                <a:solidFill>
                  <a:schemeClr val="dk1"/>
                </a:solidFill>
                <a:latin typeface="Arial"/>
                <a:ea typeface="Arial"/>
                <a:cs typeface="Arial"/>
                <a:sym typeface="Arial"/>
              </a:rPr>
              <a:t>Customer/Supplier</a:t>
            </a: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280"/>
              </a:spcBef>
              <a:spcAft>
                <a:spcPts val="0"/>
              </a:spcAft>
              <a:buClr>
                <a:srgbClr val="000000"/>
              </a:buClr>
              <a:buSzPts val="1000"/>
              <a:buFont typeface="Arial"/>
              <a:buNone/>
            </a:pPr>
            <a:r>
              <a:rPr lang="en" sz="1000" b="0" i="0" u="none" strike="noStrike" cap="none">
                <a:solidFill>
                  <a:schemeClr val="dk1"/>
                </a:solidFill>
                <a:latin typeface="Arial"/>
                <a:ea typeface="Arial"/>
                <a:cs typeface="Arial"/>
                <a:sym typeface="Arial"/>
              </a:rPr>
              <a:t>Conformist</a:t>
            </a: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280"/>
              </a:spcBef>
              <a:spcAft>
                <a:spcPts val="0"/>
              </a:spcAft>
              <a:buClr>
                <a:srgbClr val="000000"/>
              </a:buClr>
              <a:buSzPts val="1000"/>
              <a:buFont typeface="Arial"/>
              <a:buNone/>
            </a:pPr>
            <a:r>
              <a:rPr lang="en" sz="1000" b="0" i="0" u="none" strike="noStrike" cap="none">
                <a:solidFill>
                  <a:schemeClr val="dk1"/>
                </a:solidFill>
                <a:latin typeface="Arial"/>
                <a:ea typeface="Arial"/>
                <a:cs typeface="Arial"/>
                <a:sym typeface="Arial"/>
              </a:rPr>
              <a:t>Anticorruption Layer</a:t>
            </a: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280"/>
              </a:spcBef>
              <a:spcAft>
                <a:spcPts val="0"/>
              </a:spcAft>
              <a:buClr>
                <a:srgbClr val="000000"/>
              </a:buClr>
              <a:buSzPts val="1000"/>
              <a:buFont typeface="Arial"/>
              <a:buNone/>
            </a:pPr>
            <a:r>
              <a:rPr lang="en" sz="1000" b="0" i="0" u="none" strike="noStrike" cap="none">
                <a:solidFill>
                  <a:schemeClr val="dk1"/>
                </a:solidFill>
                <a:latin typeface="Arial"/>
                <a:ea typeface="Arial"/>
                <a:cs typeface="Arial"/>
                <a:sym typeface="Arial"/>
              </a:rPr>
              <a:t>Separate Ways</a:t>
            </a: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280"/>
              </a:spcBef>
              <a:spcAft>
                <a:spcPts val="0"/>
              </a:spcAft>
              <a:buClr>
                <a:srgbClr val="000000"/>
              </a:buClr>
              <a:buSzPts val="1000"/>
              <a:buFont typeface="Arial"/>
              <a:buNone/>
            </a:pPr>
            <a:r>
              <a:rPr lang="en" sz="1000" b="0" i="0" u="none" strike="noStrike" cap="none">
                <a:solidFill>
                  <a:schemeClr val="dk1"/>
                </a:solidFill>
                <a:latin typeface="Arial"/>
                <a:ea typeface="Arial"/>
                <a:cs typeface="Arial"/>
                <a:sym typeface="Arial"/>
              </a:rPr>
              <a:t>Open Host Service</a:t>
            </a: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81"/>
          <p:cNvSpPr/>
          <p:nvPr/>
        </p:nvSpPr>
        <p:spPr>
          <a:xfrm>
            <a:off x="329376" y="1833271"/>
            <a:ext cx="3304500" cy="2130600"/>
          </a:xfrm>
          <a:prstGeom prst="ellipse">
            <a:avLst/>
          </a:prstGeom>
          <a:solidFill>
            <a:schemeClr val="lt1"/>
          </a:solidFill>
          <a:ln w="9525" cap="flat" cmpd="sng">
            <a:solidFill>
              <a:schemeClr val="dk2"/>
            </a:solidFill>
            <a:prstDash val="solid"/>
            <a:round/>
            <a:headEnd type="none" w="sm" len="sm"/>
            <a:tailEnd type="none" w="sm" len="sm"/>
          </a:ln>
          <a:effectLst>
            <a:outerShdw blurRad="142875" dist="95250" dir="2700000" algn="bl" rotWithShape="0">
              <a:srgbClr val="000000">
                <a:alpha val="34901"/>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81"/>
          <p:cNvSpPr/>
          <p:nvPr/>
        </p:nvSpPr>
        <p:spPr>
          <a:xfrm>
            <a:off x="528672" y="2570775"/>
            <a:ext cx="1158000" cy="675600"/>
          </a:xfrm>
          <a:prstGeom prst="roundRect">
            <a:avLst>
              <a:gd name="adj" fmla="val 16667"/>
            </a:avLst>
          </a:prstGeom>
          <a:gradFill>
            <a:gsLst>
              <a:gs pos="0">
                <a:srgbClr val="A2C39A"/>
              </a:gs>
              <a:gs pos="50000">
                <a:srgbClr val="C6D9C1"/>
              </a:gs>
              <a:gs pos="100000">
                <a:srgbClr val="E2ECE0"/>
              </a:gs>
            </a:gsLst>
            <a:lin ang="16200000" scaled="0"/>
          </a:gradFill>
          <a:ln w="9525" cap="flat" cmpd="sng">
            <a:solidFill>
              <a:schemeClr val="dk2"/>
            </a:solidFill>
            <a:prstDash val="solid"/>
            <a:round/>
            <a:headEnd type="none" w="sm" len="sm"/>
            <a:tailEnd type="none" w="sm" len="sm"/>
          </a:ln>
          <a:effectLst>
            <a:outerShdw blurRad="142875" dist="95250" dir="2700000" algn="bl" rotWithShape="0">
              <a:srgbClr val="000000">
                <a:alpha val="34901"/>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Invoice</a:t>
            </a:r>
            <a:endParaRPr sz="1400" b="1" i="0" u="none" strike="noStrike" cap="none">
              <a:solidFill>
                <a:srgbClr val="000000"/>
              </a:solidFill>
              <a:latin typeface="Arial"/>
              <a:ea typeface="Arial"/>
              <a:cs typeface="Arial"/>
              <a:sym typeface="Arial"/>
            </a:endParaRPr>
          </a:p>
        </p:txBody>
      </p:sp>
      <p:sp>
        <p:nvSpPr>
          <p:cNvPr id="997" name="Google Shape;997;p81"/>
          <p:cNvSpPr/>
          <p:nvPr/>
        </p:nvSpPr>
        <p:spPr>
          <a:xfrm>
            <a:off x="4572000" y="1833275"/>
            <a:ext cx="3616200" cy="2130600"/>
          </a:xfrm>
          <a:prstGeom prst="ellipse">
            <a:avLst/>
          </a:prstGeom>
          <a:solidFill>
            <a:schemeClr val="lt1"/>
          </a:soli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81"/>
          <p:cNvSpPr/>
          <p:nvPr/>
        </p:nvSpPr>
        <p:spPr>
          <a:xfrm>
            <a:off x="5249018" y="1054162"/>
            <a:ext cx="2026500" cy="675600"/>
          </a:xfrm>
          <a:prstGeom prst="roundRect">
            <a:avLst>
              <a:gd name="adj" fmla="val 16667"/>
            </a:avLst>
          </a:prstGeom>
          <a:gradFill>
            <a:gsLst>
              <a:gs pos="0">
                <a:srgbClr val="FFBC7E"/>
              </a:gs>
              <a:gs pos="50000">
                <a:srgbClr val="FFD4B1"/>
              </a:gs>
              <a:gs pos="100000">
                <a:srgbClr val="FFE9D9"/>
              </a:gs>
            </a:gsLst>
            <a:lin ang="16200000" scaled="0"/>
          </a:gra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Marketing Context</a:t>
            </a:r>
            <a:endParaRPr sz="1400" b="1" i="0" u="none" strike="noStrike" cap="none">
              <a:solidFill>
                <a:srgbClr val="000000"/>
              </a:solidFill>
              <a:latin typeface="Arial"/>
              <a:ea typeface="Arial"/>
              <a:cs typeface="Arial"/>
              <a:sym typeface="Arial"/>
            </a:endParaRPr>
          </a:p>
        </p:txBody>
      </p:sp>
      <p:sp>
        <p:nvSpPr>
          <p:cNvPr id="999" name="Google Shape;999;p81"/>
          <p:cNvSpPr/>
          <p:nvPr/>
        </p:nvSpPr>
        <p:spPr>
          <a:xfrm>
            <a:off x="6324399" y="2560777"/>
            <a:ext cx="1750800" cy="675600"/>
          </a:xfrm>
          <a:prstGeom prst="roundRect">
            <a:avLst>
              <a:gd name="adj" fmla="val 16667"/>
            </a:avLst>
          </a:prstGeom>
          <a:gradFill>
            <a:gsLst>
              <a:gs pos="0">
                <a:srgbClr val="FFBC7E"/>
              </a:gs>
              <a:gs pos="50000">
                <a:srgbClr val="FFD4B1"/>
              </a:gs>
              <a:gs pos="100000">
                <a:srgbClr val="FFE9D9"/>
              </a:gs>
            </a:gsLst>
            <a:lin ang="16200000" scaled="0"/>
          </a:gra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Communication</a:t>
            </a:r>
            <a:endParaRPr sz="1400" b="1" i="0" u="none" strike="noStrike" cap="none">
              <a:solidFill>
                <a:srgbClr val="000000"/>
              </a:solidFill>
              <a:latin typeface="Arial"/>
              <a:ea typeface="Arial"/>
              <a:cs typeface="Arial"/>
              <a:sym typeface="Arial"/>
            </a:endParaRPr>
          </a:p>
        </p:txBody>
      </p:sp>
      <p:sp>
        <p:nvSpPr>
          <p:cNvPr id="1000" name="Google Shape;1000;p81"/>
          <p:cNvSpPr/>
          <p:nvPr/>
        </p:nvSpPr>
        <p:spPr>
          <a:xfrm>
            <a:off x="4918160" y="2560777"/>
            <a:ext cx="1263000" cy="675600"/>
          </a:xfrm>
          <a:prstGeom prst="roundRect">
            <a:avLst>
              <a:gd name="adj" fmla="val 16667"/>
            </a:avLst>
          </a:prstGeom>
          <a:gradFill>
            <a:gsLst>
              <a:gs pos="0">
                <a:srgbClr val="FFBC7E"/>
              </a:gs>
              <a:gs pos="50000">
                <a:srgbClr val="FFD4B1"/>
              </a:gs>
              <a:gs pos="100000">
                <a:srgbClr val="FFE9D9"/>
              </a:gs>
            </a:gsLst>
            <a:lin ang="16200000" scaled="0"/>
          </a:gra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Promotion</a:t>
            </a:r>
            <a:endParaRPr sz="1400" b="1" i="0" u="none" strike="noStrike" cap="none">
              <a:solidFill>
                <a:srgbClr val="000000"/>
              </a:solidFill>
              <a:latin typeface="Arial"/>
              <a:ea typeface="Arial"/>
              <a:cs typeface="Arial"/>
              <a:sym typeface="Arial"/>
            </a:endParaRPr>
          </a:p>
        </p:txBody>
      </p:sp>
      <p:sp>
        <p:nvSpPr>
          <p:cNvPr id="1001" name="Google Shape;1001;p81"/>
          <p:cNvSpPr/>
          <p:nvPr/>
        </p:nvSpPr>
        <p:spPr>
          <a:xfrm>
            <a:off x="3430905" y="2661246"/>
            <a:ext cx="1344000" cy="494400"/>
          </a:xfrm>
          <a:prstGeom prst="roundRect">
            <a:avLst>
              <a:gd name="adj" fmla="val 16667"/>
            </a:avLst>
          </a:prstGeom>
          <a:gradFill>
            <a:gsLst>
              <a:gs pos="0">
                <a:srgbClr val="7EFFFF"/>
              </a:gs>
              <a:gs pos="50000">
                <a:srgbClr val="B1FFFF"/>
              </a:gs>
              <a:gs pos="100000">
                <a:srgbClr val="D9FFFF"/>
              </a:gs>
            </a:gsLst>
            <a:lin ang="16200000" scaled="0"/>
          </a:gradFill>
          <a:ln w="9525" cap="flat" cmpd="sng">
            <a:solidFill>
              <a:schemeClr val="dk2"/>
            </a:solidFill>
            <a:prstDash val="solid"/>
            <a:round/>
            <a:headEnd type="none" w="sm" len="sm"/>
            <a:tailEnd type="none" w="sm" len="sm"/>
          </a:ln>
          <a:effectLst>
            <a:outerShdw blurRad="142875" dist="95250" dir="2700000" algn="bl" rotWithShape="0">
              <a:srgbClr val="000000">
                <a:alpha val="34901"/>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Customer</a:t>
            </a:r>
            <a:endParaRPr sz="1400" b="1" i="0" u="none" strike="noStrike" cap="none">
              <a:solidFill>
                <a:srgbClr val="000000"/>
              </a:solidFill>
              <a:latin typeface="Arial"/>
              <a:ea typeface="Arial"/>
              <a:cs typeface="Arial"/>
              <a:sym typeface="Arial"/>
            </a:endParaRPr>
          </a:p>
        </p:txBody>
      </p:sp>
      <p:cxnSp>
        <p:nvCxnSpPr>
          <p:cNvPr id="1002" name="Google Shape;1002;p81"/>
          <p:cNvCxnSpPr/>
          <p:nvPr/>
        </p:nvCxnSpPr>
        <p:spPr>
          <a:xfrm>
            <a:off x="6559625" y="460075"/>
            <a:ext cx="828300" cy="0"/>
          </a:xfrm>
          <a:prstGeom prst="straightConnector1">
            <a:avLst/>
          </a:prstGeom>
          <a:noFill/>
          <a:ln w="9525" cap="flat" cmpd="sng">
            <a:solidFill>
              <a:srgbClr val="000000"/>
            </a:solidFill>
            <a:prstDash val="solid"/>
            <a:round/>
            <a:headEnd type="none" w="sm" len="sm"/>
            <a:tailEnd type="triangle" w="med" len="med"/>
          </a:ln>
        </p:spPr>
      </p:cxnSp>
      <p:sp>
        <p:nvSpPr>
          <p:cNvPr id="1003" name="Google Shape;1003;p81"/>
          <p:cNvSpPr/>
          <p:nvPr/>
        </p:nvSpPr>
        <p:spPr>
          <a:xfrm>
            <a:off x="1933896" y="2560775"/>
            <a:ext cx="1263000" cy="675600"/>
          </a:xfrm>
          <a:prstGeom prst="roundRect">
            <a:avLst>
              <a:gd name="adj" fmla="val 16667"/>
            </a:avLst>
          </a:prstGeom>
          <a:gradFill>
            <a:gsLst>
              <a:gs pos="0">
                <a:srgbClr val="A2C39A"/>
              </a:gs>
              <a:gs pos="50000">
                <a:srgbClr val="C6D9C1"/>
              </a:gs>
              <a:gs pos="100000">
                <a:srgbClr val="E2ECE0"/>
              </a:gs>
            </a:gsLst>
            <a:lin ang="16200000" scaled="0"/>
          </a:gradFill>
          <a:ln w="9525" cap="flat" cmpd="sng">
            <a:solidFill>
              <a:schemeClr val="dk2"/>
            </a:solidFill>
            <a:prstDash val="solid"/>
            <a:round/>
            <a:headEnd type="none" w="sm" len="sm"/>
            <a:tailEnd type="none" w="sm" len="sm"/>
          </a:ln>
          <a:effectLst>
            <a:outerShdw blurRad="142875" dist="95250" dir="2700000" algn="bl" rotWithShape="0">
              <a:srgbClr val="000000">
                <a:alpha val="34901"/>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Payments</a:t>
            </a:r>
            <a:endParaRPr sz="1400" b="1" i="0" u="none" strike="noStrike" cap="none">
              <a:solidFill>
                <a:srgbClr val="000000"/>
              </a:solidFill>
              <a:latin typeface="Arial"/>
              <a:ea typeface="Arial"/>
              <a:cs typeface="Arial"/>
              <a:sym typeface="Arial"/>
            </a:endParaRPr>
          </a:p>
        </p:txBody>
      </p:sp>
      <p:sp>
        <p:nvSpPr>
          <p:cNvPr id="1004" name="Google Shape;1004;p81"/>
          <p:cNvSpPr/>
          <p:nvPr/>
        </p:nvSpPr>
        <p:spPr>
          <a:xfrm>
            <a:off x="968368" y="1054162"/>
            <a:ext cx="2026500" cy="675600"/>
          </a:xfrm>
          <a:prstGeom prst="roundRect">
            <a:avLst>
              <a:gd name="adj" fmla="val 16667"/>
            </a:avLst>
          </a:prstGeom>
          <a:gradFill>
            <a:gsLst>
              <a:gs pos="0">
                <a:srgbClr val="A9D69A"/>
              </a:gs>
              <a:gs pos="50000">
                <a:srgbClr val="C9E3C1"/>
              </a:gs>
              <a:gs pos="100000">
                <a:srgbClr val="E4F1E1"/>
              </a:gs>
            </a:gsLst>
            <a:lin ang="16200000" scaled="0"/>
          </a:gra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Billing Context</a:t>
            </a:r>
            <a:endParaRPr sz="1400" b="1"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96"/>
                                        </p:tgtEl>
                                        <p:attrNameLst>
                                          <p:attrName>style.visibility</p:attrName>
                                        </p:attrNameLst>
                                      </p:cBhvr>
                                      <p:to>
                                        <p:strVal val="visible"/>
                                      </p:to>
                                    </p:set>
                                    <p:animEffect transition="in" filter="fade">
                                      <p:cBhvr>
                                        <p:cTn id="7" dur="1000"/>
                                        <p:tgtEl>
                                          <p:spTgt spid="996"/>
                                        </p:tgtEl>
                                      </p:cBhvr>
                                    </p:animEffect>
                                  </p:childTnLst>
                                </p:cTn>
                              </p:par>
                              <p:par>
                                <p:cTn id="8" presetID="10" presetClass="entr" presetSubtype="0" fill="hold" nodeType="withEffect">
                                  <p:stCondLst>
                                    <p:cond delay="0"/>
                                  </p:stCondLst>
                                  <p:childTnLst>
                                    <p:set>
                                      <p:cBhvr>
                                        <p:cTn id="9" dur="1" fill="hold">
                                          <p:stCondLst>
                                            <p:cond delay="0"/>
                                          </p:stCondLst>
                                        </p:cTn>
                                        <p:tgtEl>
                                          <p:spTgt spid="1003"/>
                                        </p:tgtEl>
                                        <p:attrNameLst>
                                          <p:attrName>style.visibility</p:attrName>
                                        </p:attrNameLst>
                                      </p:cBhvr>
                                      <p:to>
                                        <p:strVal val="visible"/>
                                      </p:to>
                                    </p:set>
                                    <p:animEffect transition="in" filter="fade">
                                      <p:cBhvr>
                                        <p:cTn id="10" dur="1000"/>
                                        <p:tgtEl>
                                          <p:spTgt spid="100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995"/>
                                        </p:tgtEl>
                                        <p:attrNameLst>
                                          <p:attrName>style.visibility</p:attrName>
                                        </p:attrNameLst>
                                      </p:cBhvr>
                                      <p:to>
                                        <p:strVal val="visible"/>
                                      </p:to>
                                    </p:set>
                                    <p:anim calcmode="lin" valueType="num">
                                      <p:cBhvr additive="base">
                                        <p:cTn id="15" dur="1100"/>
                                        <p:tgtEl>
                                          <p:spTgt spid="995"/>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1004"/>
                                        </p:tgtEl>
                                        <p:attrNameLst>
                                          <p:attrName>style.visibility</p:attrName>
                                        </p:attrNameLst>
                                      </p:cBhvr>
                                      <p:to>
                                        <p:strVal val="visible"/>
                                      </p:to>
                                    </p:set>
                                    <p:anim calcmode="lin" valueType="num">
                                      <p:cBhvr additive="base">
                                        <p:cTn id="18" dur="1000"/>
                                        <p:tgtEl>
                                          <p:spTgt spid="1004"/>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99"/>
                                        </p:tgtEl>
                                        <p:attrNameLst>
                                          <p:attrName>style.visibility</p:attrName>
                                        </p:attrNameLst>
                                      </p:cBhvr>
                                      <p:to>
                                        <p:strVal val="visible"/>
                                      </p:to>
                                    </p:set>
                                    <p:animEffect transition="in" filter="fade">
                                      <p:cBhvr>
                                        <p:cTn id="23" dur="1200"/>
                                        <p:tgtEl>
                                          <p:spTgt spid="999"/>
                                        </p:tgtEl>
                                      </p:cBhvr>
                                    </p:animEffect>
                                  </p:childTnLst>
                                </p:cTn>
                              </p:par>
                              <p:par>
                                <p:cTn id="24" presetID="10" presetClass="entr" presetSubtype="0" fill="hold" nodeType="withEffect">
                                  <p:stCondLst>
                                    <p:cond delay="0"/>
                                  </p:stCondLst>
                                  <p:childTnLst>
                                    <p:set>
                                      <p:cBhvr>
                                        <p:cTn id="25" dur="1" fill="hold">
                                          <p:stCondLst>
                                            <p:cond delay="0"/>
                                          </p:stCondLst>
                                        </p:cTn>
                                        <p:tgtEl>
                                          <p:spTgt spid="1000"/>
                                        </p:tgtEl>
                                        <p:attrNameLst>
                                          <p:attrName>style.visibility</p:attrName>
                                        </p:attrNameLst>
                                      </p:cBhvr>
                                      <p:to>
                                        <p:strVal val="visible"/>
                                      </p:to>
                                    </p:set>
                                    <p:animEffect transition="in" filter="fade">
                                      <p:cBhvr>
                                        <p:cTn id="26" dur="1000"/>
                                        <p:tgtEl>
                                          <p:spTgt spid="1000"/>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997"/>
                                        </p:tgtEl>
                                        <p:attrNameLst>
                                          <p:attrName>style.visibility</p:attrName>
                                        </p:attrNameLst>
                                      </p:cBhvr>
                                      <p:to>
                                        <p:strVal val="visible"/>
                                      </p:to>
                                    </p:set>
                                    <p:anim calcmode="lin" valueType="num">
                                      <p:cBhvr additive="base">
                                        <p:cTn id="31" dur="1000"/>
                                        <p:tgtEl>
                                          <p:spTgt spid="997"/>
                                        </p:tgtEl>
                                        <p:attrNameLst>
                                          <p:attrName>ppt_x</p:attrName>
                                        </p:attrNameLst>
                                      </p:cBhvr>
                                      <p:tavLst>
                                        <p:tav tm="0">
                                          <p:val>
                                            <p:strVal val="#ppt_x+1"/>
                                          </p:val>
                                        </p:tav>
                                        <p:tav tm="100000">
                                          <p:val>
                                            <p:strVal val="#ppt_x"/>
                                          </p:val>
                                        </p:tav>
                                      </p:tavLst>
                                    </p:anim>
                                  </p:childTnLst>
                                </p:cTn>
                              </p:par>
                              <p:par>
                                <p:cTn id="32" presetID="2" presetClass="entr" presetSubtype="2" fill="hold" nodeType="withEffect">
                                  <p:stCondLst>
                                    <p:cond delay="0"/>
                                  </p:stCondLst>
                                  <p:childTnLst>
                                    <p:set>
                                      <p:cBhvr>
                                        <p:cTn id="33" dur="1" fill="hold">
                                          <p:stCondLst>
                                            <p:cond delay="0"/>
                                          </p:stCondLst>
                                        </p:cTn>
                                        <p:tgtEl>
                                          <p:spTgt spid="998"/>
                                        </p:tgtEl>
                                        <p:attrNameLst>
                                          <p:attrName>style.visibility</p:attrName>
                                        </p:attrNameLst>
                                      </p:cBhvr>
                                      <p:to>
                                        <p:strVal val="visible"/>
                                      </p:to>
                                    </p:set>
                                    <p:anim calcmode="lin" valueType="num">
                                      <p:cBhvr additive="base">
                                        <p:cTn id="34" dur="1000"/>
                                        <p:tgtEl>
                                          <p:spTgt spid="998"/>
                                        </p:tgtEl>
                                        <p:attrNameLst>
                                          <p:attrName>ppt_x</p:attrName>
                                        </p:attrNameLst>
                                      </p:cBhvr>
                                      <p:tavLst>
                                        <p:tav tm="0">
                                          <p:val>
                                            <p:strVal val="#ppt_x+1"/>
                                          </p:val>
                                        </p:tav>
                                        <p:tav tm="100000">
                                          <p:val>
                                            <p:strVal val="#ppt_x"/>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001"/>
                                        </p:tgtEl>
                                        <p:attrNameLst>
                                          <p:attrName>style.visibility</p:attrName>
                                        </p:attrNameLst>
                                      </p:cBhvr>
                                      <p:to>
                                        <p:strVal val="visible"/>
                                      </p:to>
                                    </p:set>
                                    <p:anim calcmode="lin" valueType="num">
                                      <p:cBhvr additive="base">
                                        <p:cTn id="39" dur="1000"/>
                                        <p:tgtEl>
                                          <p:spTgt spid="100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82"/>
          <p:cNvSpPr txBox="1">
            <a:spLocks noGrp="1"/>
          </p:cNvSpPr>
          <p:nvPr>
            <p:ph type="sldNum" idx="12"/>
          </p:nvPr>
        </p:nvSpPr>
        <p:spPr>
          <a:xfrm>
            <a:off x="8158690" y="4828032"/>
            <a:ext cx="5250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82</a:t>
            </a:fld>
            <a:endParaRPr/>
          </a:p>
        </p:txBody>
      </p:sp>
      <p:sp>
        <p:nvSpPr>
          <p:cNvPr id="1010" name="Google Shape;1010;p82"/>
          <p:cNvSpPr txBox="1">
            <a:spLocks noGrp="1"/>
          </p:cNvSpPr>
          <p:nvPr>
            <p:ph type="title"/>
          </p:nvPr>
        </p:nvSpPr>
        <p:spPr>
          <a:xfrm>
            <a:off x="459482" y="0"/>
            <a:ext cx="30909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538C3F"/>
              </a:buClr>
              <a:buSzPts val="2000"/>
              <a:buFont typeface="Century Gothic"/>
              <a:buNone/>
            </a:pPr>
            <a:r>
              <a:rPr lang="en" b="1"/>
              <a:t>Customer / Supplier</a:t>
            </a:r>
            <a:endParaRPr b="1"/>
          </a:p>
        </p:txBody>
      </p:sp>
      <p:sp>
        <p:nvSpPr>
          <p:cNvPr id="1011" name="Google Shape;1011;p82"/>
          <p:cNvSpPr/>
          <p:nvPr/>
        </p:nvSpPr>
        <p:spPr>
          <a:xfrm>
            <a:off x="7432925" y="225750"/>
            <a:ext cx="1598700" cy="13902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Shared Kernel</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280"/>
              </a:spcBef>
              <a:spcAft>
                <a:spcPts val="0"/>
              </a:spcAft>
              <a:buClr>
                <a:srgbClr val="000000"/>
              </a:buClr>
              <a:buSzPts val="1000"/>
              <a:buFont typeface="Arial"/>
              <a:buNone/>
            </a:pPr>
            <a:r>
              <a:rPr lang="en" sz="1000" b="1" i="0" u="none" strike="noStrike" cap="none">
                <a:solidFill>
                  <a:schemeClr val="dk1"/>
                </a:solidFill>
                <a:latin typeface="Arial"/>
                <a:ea typeface="Arial"/>
                <a:cs typeface="Arial"/>
                <a:sym typeface="Arial"/>
              </a:rPr>
              <a:t>Customer/Supplier</a:t>
            </a:r>
            <a:endParaRPr sz="1000" b="1" i="0" u="none" strike="noStrike" cap="none">
              <a:solidFill>
                <a:schemeClr val="dk1"/>
              </a:solidFill>
              <a:latin typeface="Arial"/>
              <a:ea typeface="Arial"/>
              <a:cs typeface="Arial"/>
              <a:sym typeface="Arial"/>
            </a:endParaRPr>
          </a:p>
          <a:p>
            <a:pPr marL="0" marR="0" lvl="0" indent="0" algn="l" rtl="0">
              <a:lnSpc>
                <a:spcPct val="100000"/>
              </a:lnSpc>
              <a:spcBef>
                <a:spcPts val="280"/>
              </a:spcBef>
              <a:spcAft>
                <a:spcPts val="0"/>
              </a:spcAft>
              <a:buClr>
                <a:srgbClr val="000000"/>
              </a:buClr>
              <a:buSzPts val="1000"/>
              <a:buFont typeface="Arial"/>
              <a:buNone/>
            </a:pPr>
            <a:r>
              <a:rPr lang="en" sz="1000" b="0" i="0" u="none" strike="noStrike" cap="none">
                <a:solidFill>
                  <a:schemeClr val="dk1"/>
                </a:solidFill>
                <a:latin typeface="Arial"/>
                <a:ea typeface="Arial"/>
                <a:cs typeface="Arial"/>
                <a:sym typeface="Arial"/>
              </a:rPr>
              <a:t>Conformist</a:t>
            </a: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280"/>
              </a:spcBef>
              <a:spcAft>
                <a:spcPts val="0"/>
              </a:spcAft>
              <a:buClr>
                <a:srgbClr val="000000"/>
              </a:buClr>
              <a:buSzPts val="1000"/>
              <a:buFont typeface="Arial"/>
              <a:buNone/>
            </a:pPr>
            <a:r>
              <a:rPr lang="en" sz="1000" b="0" i="0" u="none" strike="noStrike" cap="none">
                <a:solidFill>
                  <a:schemeClr val="dk1"/>
                </a:solidFill>
                <a:latin typeface="Arial"/>
                <a:ea typeface="Arial"/>
                <a:cs typeface="Arial"/>
                <a:sym typeface="Arial"/>
              </a:rPr>
              <a:t>Anticorruption Layer</a:t>
            </a: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280"/>
              </a:spcBef>
              <a:spcAft>
                <a:spcPts val="0"/>
              </a:spcAft>
              <a:buClr>
                <a:srgbClr val="000000"/>
              </a:buClr>
              <a:buSzPts val="1000"/>
              <a:buFont typeface="Arial"/>
              <a:buNone/>
            </a:pPr>
            <a:r>
              <a:rPr lang="en" sz="1000" b="0" i="0" u="none" strike="noStrike" cap="none">
                <a:solidFill>
                  <a:schemeClr val="dk1"/>
                </a:solidFill>
                <a:latin typeface="Arial"/>
                <a:ea typeface="Arial"/>
                <a:cs typeface="Arial"/>
                <a:sym typeface="Arial"/>
              </a:rPr>
              <a:t>Separate Ways</a:t>
            </a: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280"/>
              </a:spcBef>
              <a:spcAft>
                <a:spcPts val="0"/>
              </a:spcAft>
              <a:buClr>
                <a:srgbClr val="000000"/>
              </a:buClr>
              <a:buSzPts val="1000"/>
              <a:buFont typeface="Arial"/>
              <a:buNone/>
            </a:pPr>
            <a:r>
              <a:rPr lang="en" sz="1000" b="0" i="0" u="none" strike="noStrike" cap="none">
                <a:solidFill>
                  <a:schemeClr val="dk1"/>
                </a:solidFill>
                <a:latin typeface="Arial"/>
                <a:ea typeface="Arial"/>
                <a:cs typeface="Arial"/>
                <a:sym typeface="Arial"/>
              </a:rPr>
              <a:t>Open Host Service</a:t>
            </a: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12" name="Google Shape;1012;p82"/>
          <p:cNvCxnSpPr/>
          <p:nvPr/>
        </p:nvCxnSpPr>
        <p:spPr>
          <a:xfrm>
            <a:off x="6573850" y="662575"/>
            <a:ext cx="828300" cy="0"/>
          </a:xfrm>
          <a:prstGeom prst="straightConnector1">
            <a:avLst/>
          </a:prstGeom>
          <a:noFill/>
          <a:ln w="9525" cap="flat" cmpd="sng">
            <a:solidFill>
              <a:srgbClr val="000000"/>
            </a:solidFill>
            <a:prstDash val="solid"/>
            <a:round/>
            <a:headEnd type="none" w="sm" len="sm"/>
            <a:tailEnd type="triangle" w="med" len="med"/>
          </a:ln>
        </p:spPr>
      </p:cxnSp>
      <p:sp>
        <p:nvSpPr>
          <p:cNvPr id="1013" name="Google Shape;1013;p82"/>
          <p:cNvSpPr/>
          <p:nvPr/>
        </p:nvSpPr>
        <p:spPr>
          <a:xfrm>
            <a:off x="352675" y="1656450"/>
            <a:ext cx="3090900" cy="2130600"/>
          </a:xfrm>
          <a:prstGeom prst="ellipse">
            <a:avLst/>
          </a:prstGeom>
          <a:solidFill>
            <a:schemeClr val="lt1"/>
          </a:soli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82"/>
          <p:cNvSpPr/>
          <p:nvPr/>
        </p:nvSpPr>
        <p:spPr>
          <a:xfrm>
            <a:off x="1107125" y="877338"/>
            <a:ext cx="1675200" cy="675600"/>
          </a:xfrm>
          <a:prstGeom prst="roundRect">
            <a:avLst>
              <a:gd name="adj" fmla="val 16667"/>
            </a:avLst>
          </a:prstGeom>
          <a:gradFill>
            <a:gsLst>
              <a:gs pos="0">
                <a:srgbClr val="A2C39A"/>
              </a:gs>
              <a:gs pos="50000">
                <a:srgbClr val="C6D9C1"/>
              </a:gs>
              <a:gs pos="100000">
                <a:srgbClr val="E2ECE0"/>
              </a:gs>
            </a:gsLst>
            <a:lin ang="16200000" scaled="0"/>
          </a:gra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Finance</a:t>
            </a:r>
            <a:r>
              <a:rPr lang="en" sz="1400" b="0" i="0" u="none" strike="noStrike" cap="none">
                <a:solidFill>
                  <a:srgbClr val="000000"/>
                </a:solidFill>
                <a:latin typeface="Arial"/>
                <a:ea typeface="Arial"/>
                <a:cs typeface="Arial"/>
                <a:sym typeface="Arial"/>
              </a:rPr>
              <a:t> </a:t>
            </a:r>
            <a:r>
              <a:rPr lang="en" sz="1400" b="1" i="0" u="none" strike="noStrike" cap="none">
                <a:solidFill>
                  <a:srgbClr val="000000"/>
                </a:solidFill>
                <a:latin typeface="Arial"/>
                <a:ea typeface="Arial"/>
                <a:cs typeface="Arial"/>
                <a:sym typeface="Arial"/>
              </a:rPr>
              <a:t>Context</a:t>
            </a:r>
            <a:endParaRPr sz="1400" b="1" i="0" u="none" strike="noStrike" cap="none">
              <a:solidFill>
                <a:srgbClr val="000000"/>
              </a:solidFill>
              <a:latin typeface="Arial"/>
              <a:ea typeface="Arial"/>
              <a:cs typeface="Arial"/>
              <a:sym typeface="Arial"/>
            </a:endParaRPr>
          </a:p>
        </p:txBody>
      </p:sp>
      <p:sp>
        <p:nvSpPr>
          <p:cNvPr id="1015" name="Google Shape;1015;p82"/>
          <p:cNvSpPr/>
          <p:nvPr/>
        </p:nvSpPr>
        <p:spPr>
          <a:xfrm>
            <a:off x="555550" y="2383938"/>
            <a:ext cx="1450500" cy="675600"/>
          </a:xfrm>
          <a:prstGeom prst="roundRect">
            <a:avLst>
              <a:gd name="adj" fmla="val 16667"/>
            </a:avLst>
          </a:prstGeom>
          <a:gradFill>
            <a:gsLst>
              <a:gs pos="0">
                <a:srgbClr val="A2C39A"/>
              </a:gs>
              <a:gs pos="50000">
                <a:srgbClr val="C6D9C1"/>
              </a:gs>
              <a:gs pos="100000">
                <a:srgbClr val="E2ECE0"/>
              </a:gs>
            </a:gsLst>
            <a:lin ang="16200000" scaled="0"/>
          </a:gra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Transactions</a:t>
            </a:r>
            <a:endParaRPr sz="1400" b="1" i="0" u="none" strike="noStrike" cap="none">
              <a:solidFill>
                <a:srgbClr val="000000"/>
              </a:solidFill>
              <a:latin typeface="Arial"/>
              <a:ea typeface="Arial"/>
              <a:cs typeface="Arial"/>
              <a:sym typeface="Arial"/>
            </a:endParaRPr>
          </a:p>
        </p:txBody>
      </p:sp>
      <p:sp>
        <p:nvSpPr>
          <p:cNvPr id="1016" name="Google Shape;1016;p82"/>
          <p:cNvSpPr/>
          <p:nvPr/>
        </p:nvSpPr>
        <p:spPr>
          <a:xfrm>
            <a:off x="2146643" y="2383951"/>
            <a:ext cx="1156200" cy="675600"/>
          </a:xfrm>
          <a:prstGeom prst="roundRect">
            <a:avLst>
              <a:gd name="adj" fmla="val 16667"/>
            </a:avLst>
          </a:prstGeom>
          <a:gradFill>
            <a:gsLst>
              <a:gs pos="0">
                <a:srgbClr val="A2C39A"/>
              </a:gs>
              <a:gs pos="50000">
                <a:srgbClr val="C6D9C1"/>
              </a:gs>
              <a:gs pos="100000">
                <a:srgbClr val="E2ECE0"/>
              </a:gs>
            </a:gsLst>
            <a:lin ang="16200000" scaled="0"/>
          </a:gra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Customer</a:t>
            </a:r>
            <a:endParaRPr sz="1400" b="1" i="0" u="none" strike="noStrike" cap="none">
              <a:solidFill>
                <a:srgbClr val="000000"/>
              </a:solidFill>
              <a:latin typeface="Arial"/>
              <a:ea typeface="Arial"/>
              <a:cs typeface="Arial"/>
              <a:sym typeface="Arial"/>
            </a:endParaRPr>
          </a:p>
        </p:txBody>
      </p:sp>
      <p:sp>
        <p:nvSpPr>
          <p:cNvPr id="1017" name="Google Shape;1017;p82"/>
          <p:cNvSpPr/>
          <p:nvPr/>
        </p:nvSpPr>
        <p:spPr>
          <a:xfrm>
            <a:off x="4589400" y="1656450"/>
            <a:ext cx="3304500" cy="2130600"/>
          </a:xfrm>
          <a:prstGeom prst="ellipse">
            <a:avLst/>
          </a:prstGeom>
          <a:solidFill>
            <a:schemeClr val="lt1"/>
          </a:soli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82"/>
          <p:cNvSpPr/>
          <p:nvPr/>
        </p:nvSpPr>
        <p:spPr>
          <a:xfrm>
            <a:off x="5366249" y="821713"/>
            <a:ext cx="1750800" cy="675600"/>
          </a:xfrm>
          <a:prstGeom prst="roundRect">
            <a:avLst>
              <a:gd name="adj" fmla="val 16667"/>
            </a:avLst>
          </a:prstGeom>
          <a:gradFill>
            <a:gsLst>
              <a:gs pos="0">
                <a:srgbClr val="FFBC7E"/>
              </a:gs>
              <a:gs pos="50000">
                <a:srgbClr val="FFD4B1"/>
              </a:gs>
              <a:gs pos="100000">
                <a:srgbClr val="FFE9D9"/>
              </a:gs>
            </a:gsLst>
            <a:lin ang="16200000" scaled="0"/>
          </a:gra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Analytics Context</a:t>
            </a:r>
            <a:endParaRPr sz="1400" b="1" i="0" u="none" strike="noStrike" cap="none">
              <a:solidFill>
                <a:srgbClr val="000000"/>
              </a:solidFill>
              <a:latin typeface="Arial"/>
              <a:ea typeface="Arial"/>
              <a:cs typeface="Arial"/>
              <a:sym typeface="Arial"/>
            </a:endParaRPr>
          </a:p>
        </p:txBody>
      </p:sp>
      <p:sp>
        <p:nvSpPr>
          <p:cNvPr id="1019" name="Google Shape;1019;p82"/>
          <p:cNvSpPr/>
          <p:nvPr/>
        </p:nvSpPr>
        <p:spPr>
          <a:xfrm>
            <a:off x="5922274" y="2383952"/>
            <a:ext cx="1750800" cy="675600"/>
          </a:xfrm>
          <a:prstGeom prst="roundRect">
            <a:avLst>
              <a:gd name="adj" fmla="val 16667"/>
            </a:avLst>
          </a:prstGeom>
          <a:gradFill>
            <a:gsLst>
              <a:gs pos="0">
                <a:srgbClr val="FFBC7E"/>
              </a:gs>
              <a:gs pos="50000">
                <a:srgbClr val="FFD4B1"/>
              </a:gs>
              <a:gs pos="100000">
                <a:srgbClr val="FFE9D9"/>
              </a:gs>
            </a:gsLst>
            <a:lin ang="16200000" scaled="0"/>
          </a:gra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Recommendation</a:t>
            </a:r>
            <a:endParaRPr sz="1400" b="1" i="0" u="none" strike="noStrike" cap="none">
              <a:solidFill>
                <a:srgbClr val="000000"/>
              </a:solidFill>
              <a:latin typeface="Arial"/>
              <a:ea typeface="Arial"/>
              <a:cs typeface="Arial"/>
              <a:sym typeface="Arial"/>
            </a:endParaRPr>
          </a:p>
        </p:txBody>
      </p:sp>
      <p:sp>
        <p:nvSpPr>
          <p:cNvPr id="1020" name="Google Shape;1020;p82"/>
          <p:cNvSpPr/>
          <p:nvPr/>
        </p:nvSpPr>
        <p:spPr>
          <a:xfrm>
            <a:off x="4777990" y="2383950"/>
            <a:ext cx="931800" cy="675600"/>
          </a:xfrm>
          <a:prstGeom prst="roundRect">
            <a:avLst>
              <a:gd name="adj" fmla="val 16667"/>
            </a:avLst>
          </a:prstGeom>
          <a:gradFill>
            <a:gsLst>
              <a:gs pos="0">
                <a:srgbClr val="FFBC7E"/>
              </a:gs>
              <a:gs pos="50000">
                <a:srgbClr val="FFD4B1"/>
              </a:gs>
              <a:gs pos="100000">
                <a:srgbClr val="FFE9D9"/>
              </a:gs>
            </a:gsLst>
            <a:lin ang="16200000" scaled="0"/>
          </a:gra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Trends</a:t>
            </a:r>
            <a:endParaRPr sz="1400" b="1" i="0" u="none" strike="noStrike" cap="none">
              <a:solidFill>
                <a:srgbClr val="000000"/>
              </a:solidFill>
              <a:latin typeface="Arial"/>
              <a:ea typeface="Arial"/>
              <a:cs typeface="Arial"/>
              <a:sym typeface="Arial"/>
            </a:endParaRPr>
          </a:p>
        </p:txBody>
      </p:sp>
      <p:sp>
        <p:nvSpPr>
          <p:cNvPr id="1021" name="Google Shape;1021;p82"/>
          <p:cNvSpPr/>
          <p:nvPr/>
        </p:nvSpPr>
        <p:spPr>
          <a:xfrm>
            <a:off x="1023725" y="3972900"/>
            <a:ext cx="1842000" cy="675600"/>
          </a:xfrm>
          <a:prstGeom prst="roundRect">
            <a:avLst>
              <a:gd name="adj" fmla="val 16667"/>
            </a:avLst>
          </a:prstGeom>
          <a:gradFill>
            <a:gsLst>
              <a:gs pos="0">
                <a:srgbClr val="7EFFFF"/>
              </a:gs>
              <a:gs pos="50000">
                <a:srgbClr val="B1FFFF"/>
              </a:gs>
              <a:gs pos="100000">
                <a:srgbClr val="D9FFFF"/>
              </a:gs>
            </a:gsLst>
            <a:lin ang="16200000" scaled="0"/>
          </a:gra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Supplier/Upstream</a:t>
            </a:r>
            <a:endParaRPr sz="1400" b="1" i="0" u="none" strike="noStrike" cap="none">
              <a:solidFill>
                <a:srgbClr val="000000"/>
              </a:solidFill>
              <a:latin typeface="Arial"/>
              <a:ea typeface="Arial"/>
              <a:cs typeface="Arial"/>
              <a:sym typeface="Arial"/>
            </a:endParaRPr>
          </a:p>
        </p:txBody>
      </p:sp>
      <p:sp>
        <p:nvSpPr>
          <p:cNvPr id="1022" name="Google Shape;1022;p82"/>
          <p:cNvSpPr/>
          <p:nvPr/>
        </p:nvSpPr>
        <p:spPr>
          <a:xfrm>
            <a:off x="5128050" y="3972900"/>
            <a:ext cx="2227200" cy="675600"/>
          </a:xfrm>
          <a:prstGeom prst="roundRect">
            <a:avLst>
              <a:gd name="adj" fmla="val 16667"/>
            </a:avLst>
          </a:prstGeom>
          <a:gradFill>
            <a:gsLst>
              <a:gs pos="0">
                <a:srgbClr val="7EFFFF"/>
              </a:gs>
              <a:gs pos="50000">
                <a:srgbClr val="B1FFFF"/>
              </a:gs>
              <a:gs pos="100000">
                <a:srgbClr val="D9FFFF"/>
              </a:gs>
            </a:gsLst>
            <a:lin ang="16200000" scaled="0"/>
          </a:gra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Customer/Downstream</a:t>
            </a:r>
            <a:endParaRPr sz="1400" b="1" i="0" u="none" strike="noStrike" cap="none">
              <a:solidFill>
                <a:srgbClr val="000000"/>
              </a:solidFill>
              <a:latin typeface="Arial"/>
              <a:ea typeface="Arial"/>
              <a:cs typeface="Arial"/>
              <a:sym typeface="Arial"/>
            </a:endParaRPr>
          </a:p>
        </p:txBody>
      </p:sp>
      <p:sp>
        <p:nvSpPr>
          <p:cNvPr id="1023" name="Google Shape;1023;p82"/>
          <p:cNvSpPr/>
          <p:nvPr/>
        </p:nvSpPr>
        <p:spPr>
          <a:xfrm>
            <a:off x="3876025" y="1726500"/>
            <a:ext cx="297000" cy="1990500"/>
          </a:xfrm>
          <a:prstGeom prst="roundRect">
            <a:avLst>
              <a:gd name="adj" fmla="val 16667"/>
            </a:avLst>
          </a:prstGeom>
          <a:gradFill>
            <a:gsLst>
              <a:gs pos="0">
                <a:srgbClr val="C4BAE6"/>
              </a:gs>
              <a:gs pos="50000">
                <a:srgbClr val="D9D4ED"/>
              </a:gs>
              <a:gs pos="100000">
                <a:srgbClr val="EBE9F6"/>
              </a:gs>
            </a:gsLst>
            <a:lin ang="16200000" scaled="0"/>
          </a:gra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INTERFACE</a:t>
            </a:r>
            <a:endParaRPr sz="1400" b="0" i="0" u="none" strike="noStrike" cap="none">
              <a:solidFill>
                <a:srgbClr val="000000"/>
              </a:solidFill>
              <a:latin typeface="Arial"/>
              <a:ea typeface="Arial"/>
              <a:cs typeface="Arial"/>
              <a:sym typeface="Arial"/>
            </a:endParaRPr>
          </a:p>
        </p:txBody>
      </p:sp>
      <p:cxnSp>
        <p:nvCxnSpPr>
          <p:cNvPr id="1024" name="Google Shape;1024;p82"/>
          <p:cNvCxnSpPr>
            <a:stCxn id="1023" idx="3"/>
            <a:endCxn id="1017" idx="2"/>
          </p:cNvCxnSpPr>
          <p:nvPr/>
        </p:nvCxnSpPr>
        <p:spPr>
          <a:xfrm>
            <a:off x="4173025" y="2721750"/>
            <a:ext cx="416400" cy="0"/>
          </a:xfrm>
          <a:prstGeom prst="straightConnector1">
            <a:avLst/>
          </a:prstGeom>
          <a:noFill/>
          <a:ln w="9525" cap="flat" cmpd="sng">
            <a:solidFill>
              <a:schemeClr val="dk2"/>
            </a:solidFill>
            <a:prstDash val="solid"/>
            <a:round/>
            <a:headEnd type="none" w="sm" len="sm"/>
            <a:tailEnd type="triangle" w="med" len="med"/>
          </a:ln>
        </p:spPr>
      </p:cxnSp>
      <p:cxnSp>
        <p:nvCxnSpPr>
          <p:cNvPr id="1025" name="Google Shape;1025;p82"/>
          <p:cNvCxnSpPr>
            <a:stCxn id="1023" idx="1"/>
            <a:endCxn id="1013" idx="6"/>
          </p:cNvCxnSpPr>
          <p:nvPr/>
        </p:nvCxnSpPr>
        <p:spPr>
          <a:xfrm rot="10800000">
            <a:off x="3443725" y="2721750"/>
            <a:ext cx="432300" cy="0"/>
          </a:xfrm>
          <a:prstGeom prst="straightConnector1">
            <a:avLst/>
          </a:prstGeom>
          <a:noFill/>
          <a:ln w="9525" cap="flat" cmpd="sng">
            <a:solidFill>
              <a:schemeClr val="dk2"/>
            </a:solidFill>
            <a:prstDash val="solid"/>
            <a:round/>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15"/>
                                        </p:tgtEl>
                                        <p:attrNameLst>
                                          <p:attrName>style.visibility</p:attrName>
                                        </p:attrNameLst>
                                      </p:cBhvr>
                                      <p:to>
                                        <p:strVal val="visible"/>
                                      </p:to>
                                    </p:set>
                                    <p:anim calcmode="lin" valueType="num">
                                      <p:cBhvr additive="base">
                                        <p:cTn id="7" dur="1000"/>
                                        <p:tgtEl>
                                          <p:spTgt spid="101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016"/>
                                        </p:tgtEl>
                                        <p:attrNameLst>
                                          <p:attrName>style.visibility</p:attrName>
                                        </p:attrNameLst>
                                      </p:cBhvr>
                                      <p:to>
                                        <p:strVal val="visible"/>
                                      </p:to>
                                    </p:set>
                                    <p:anim calcmode="lin" valueType="num">
                                      <p:cBhvr additive="base">
                                        <p:cTn id="10" dur="1000"/>
                                        <p:tgtEl>
                                          <p:spTgt spid="1016"/>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1013"/>
                                        </p:tgtEl>
                                        <p:attrNameLst>
                                          <p:attrName>style.visibility</p:attrName>
                                        </p:attrNameLst>
                                      </p:cBhvr>
                                      <p:to>
                                        <p:strVal val="visible"/>
                                      </p:to>
                                    </p:set>
                                    <p:anim calcmode="lin" valueType="num">
                                      <p:cBhvr additive="base">
                                        <p:cTn id="15" dur="1000"/>
                                        <p:tgtEl>
                                          <p:spTgt spid="1013"/>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1014"/>
                                        </p:tgtEl>
                                        <p:attrNameLst>
                                          <p:attrName>style.visibility</p:attrName>
                                        </p:attrNameLst>
                                      </p:cBhvr>
                                      <p:to>
                                        <p:strVal val="visible"/>
                                      </p:to>
                                    </p:set>
                                    <p:anim calcmode="lin" valueType="num">
                                      <p:cBhvr additive="base">
                                        <p:cTn id="18" dur="1000"/>
                                        <p:tgtEl>
                                          <p:spTgt spid="1014"/>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020"/>
                                        </p:tgtEl>
                                        <p:attrNameLst>
                                          <p:attrName>style.visibility</p:attrName>
                                        </p:attrNameLst>
                                      </p:cBhvr>
                                      <p:to>
                                        <p:strVal val="visible"/>
                                      </p:to>
                                    </p:set>
                                    <p:anim calcmode="lin" valueType="num">
                                      <p:cBhvr additive="base">
                                        <p:cTn id="23" dur="1000"/>
                                        <p:tgtEl>
                                          <p:spTgt spid="1020"/>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1019"/>
                                        </p:tgtEl>
                                        <p:attrNameLst>
                                          <p:attrName>style.visibility</p:attrName>
                                        </p:attrNameLst>
                                      </p:cBhvr>
                                      <p:to>
                                        <p:strVal val="visible"/>
                                      </p:to>
                                    </p:set>
                                    <p:anim calcmode="lin" valueType="num">
                                      <p:cBhvr additive="base">
                                        <p:cTn id="26" dur="1000"/>
                                        <p:tgtEl>
                                          <p:spTgt spid="1019"/>
                                        </p:tgtEl>
                                        <p:attrNameLst>
                                          <p:attrName>ppt_x</p:attrName>
                                        </p:attrNameLst>
                                      </p:cBhvr>
                                      <p:tavLst>
                                        <p:tav tm="0">
                                          <p:val>
                                            <p:strVal val="#ppt_x+1"/>
                                          </p:val>
                                        </p:tav>
                                        <p:tav tm="100000">
                                          <p:val>
                                            <p:strVal val="#ppt_x"/>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1017"/>
                                        </p:tgtEl>
                                        <p:attrNameLst>
                                          <p:attrName>style.visibility</p:attrName>
                                        </p:attrNameLst>
                                      </p:cBhvr>
                                      <p:to>
                                        <p:strVal val="visible"/>
                                      </p:to>
                                    </p:set>
                                    <p:anim calcmode="lin" valueType="num">
                                      <p:cBhvr additive="base">
                                        <p:cTn id="31" dur="1000"/>
                                        <p:tgtEl>
                                          <p:spTgt spid="1017"/>
                                        </p:tgtEl>
                                        <p:attrNameLst>
                                          <p:attrName>ppt_x</p:attrName>
                                        </p:attrNameLst>
                                      </p:cBhvr>
                                      <p:tavLst>
                                        <p:tav tm="0">
                                          <p:val>
                                            <p:strVal val="#ppt_x+1"/>
                                          </p:val>
                                        </p:tav>
                                        <p:tav tm="100000">
                                          <p:val>
                                            <p:strVal val="#ppt_x"/>
                                          </p:val>
                                        </p:tav>
                                      </p:tavLst>
                                    </p:anim>
                                  </p:childTnLst>
                                </p:cTn>
                              </p:par>
                              <p:par>
                                <p:cTn id="32" presetID="2" presetClass="entr" presetSubtype="2" fill="hold" nodeType="withEffect">
                                  <p:stCondLst>
                                    <p:cond delay="0"/>
                                  </p:stCondLst>
                                  <p:childTnLst>
                                    <p:set>
                                      <p:cBhvr>
                                        <p:cTn id="33" dur="1" fill="hold">
                                          <p:stCondLst>
                                            <p:cond delay="0"/>
                                          </p:stCondLst>
                                        </p:cTn>
                                        <p:tgtEl>
                                          <p:spTgt spid="1018"/>
                                        </p:tgtEl>
                                        <p:attrNameLst>
                                          <p:attrName>style.visibility</p:attrName>
                                        </p:attrNameLst>
                                      </p:cBhvr>
                                      <p:to>
                                        <p:strVal val="visible"/>
                                      </p:to>
                                    </p:set>
                                    <p:anim calcmode="lin" valueType="num">
                                      <p:cBhvr additive="base">
                                        <p:cTn id="34" dur="1000"/>
                                        <p:tgtEl>
                                          <p:spTgt spid="1018"/>
                                        </p:tgtEl>
                                        <p:attrNameLst>
                                          <p:attrName>ppt_x</p:attrName>
                                        </p:attrNameLst>
                                      </p:cBhvr>
                                      <p:tavLst>
                                        <p:tav tm="0">
                                          <p:val>
                                            <p:strVal val="#ppt_x+1"/>
                                          </p:val>
                                        </p:tav>
                                        <p:tav tm="100000">
                                          <p:val>
                                            <p:strVal val="#ppt_x"/>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nodeType="clickEffect">
                                  <p:stCondLst>
                                    <p:cond delay="0"/>
                                  </p:stCondLst>
                                  <p:childTnLst>
                                    <p:set>
                                      <p:cBhvr>
                                        <p:cTn id="38" dur="1" fill="hold">
                                          <p:stCondLst>
                                            <p:cond delay="0"/>
                                          </p:stCondLst>
                                        </p:cTn>
                                        <p:tgtEl>
                                          <p:spTgt spid="1021"/>
                                        </p:tgtEl>
                                        <p:attrNameLst>
                                          <p:attrName>style.visibility</p:attrName>
                                        </p:attrNameLst>
                                      </p:cBhvr>
                                      <p:to>
                                        <p:strVal val="visible"/>
                                      </p:to>
                                    </p:set>
                                    <p:anim calcmode="lin" valueType="num">
                                      <p:cBhvr additive="base">
                                        <p:cTn id="39" dur="1000"/>
                                        <p:tgtEl>
                                          <p:spTgt spid="1021"/>
                                        </p:tgtEl>
                                        <p:attrNameLst>
                                          <p:attrName>ppt_x</p:attrName>
                                        </p:attrNameLst>
                                      </p:cBhvr>
                                      <p:tavLst>
                                        <p:tav tm="0">
                                          <p:val>
                                            <p:strVal val="#ppt_x-1"/>
                                          </p:val>
                                        </p:tav>
                                        <p:tav tm="100000">
                                          <p:val>
                                            <p:strVal val="#ppt_x"/>
                                          </p:val>
                                        </p:tav>
                                      </p:tavLst>
                                    </p:anim>
                                  </p:childTnLst>
                                </p:cTn>
                              </p:par>
                              <p:par>
                                <p:cTn id="40" presetID="2" presetClass="entr" presetSubtype="2" fill="hold" nodeType="withEffect">
                                  <p:stCondLst>
                                    <p:cond delay="0"/>
                                  </p:stCondLst>
                                  <p:childTnLst>
                                    <p:set>
                                      <p:cBhvr>
                                        <p:cTn id="41" dur="1" fill="hold">
                                          <p:stCondLst>
                                            <p:cond delay="0"/>
                                          </p:stCondLst>
                                        </p:cTn>
                                        <p:tgtEl>
                                          <p:spTgt spid="1022"/>
                                        </p:tgtEl>
                                        <p:attrNameLst>
                                          <p:attrName>style.visibility</p:attrName>
                                        </p:attrNameLst>
                                      </p:cBhvr>
                                      <p:to>
                                        <p:strVal val="visible"/>
                                      </p:to>
                                    </p:set>
                                    <p:anim calcmode="lin" valueType="num">
                                      <p:cBhvr additive="base">
                                        <p:cTn id="42" dur="1000"/>
                                        <p:tgtEl>
                                          <p:spTgt spid="1022"/>
                                        </p:tgtEl>
                                        <p:attrNameLst>
                                          <p:attrName>ppt_x</p:attrName>
                                        </p:attrNameLst>
                                      </p:cBhvr>
                                      <p:tavLst>
                                        <p:tav tm="0">
                                          <p:val>
                                            <p:strVal val="#ppt_x+1"/>
                                          </p:val>
                                        </p:tav>
                                        <p:tav tm="100000">
                                          <p:val>
                                            <p:strVal val="#ppt_x"/>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23"/>
                                        </p:tgtEl>
                                        <p:attrNameLst>
                                          <p:attrName>style.visibility</p:attrName>
                                        </p:attrNameLst>
                                      </p:cBhvr>
                                      <p:to>
                                        <p:strVal val="visible"/>
                                      </p:to>
                                    </p:set>
                                    <p:animEffect transition="in" filter="fade">
                                      <p:cBhvr>
                                        <p:cTn id="47" dur="1000"/>
                                        <p:tgtEl>
                                          <p:spTgt spid="1023"/>
                                        </p:tgtEl>
                                      </p:cBhvr>
                                    </p:animEffect>
                                  </p:childTnLst>
                                </p:cTn>
                              </p:par>
                            </p:childTnLst>
                          </p:cTn>
                        </p:par>
                        <p:par>
                          <p:cTn id="48" fill="hold">
                            <p:stCondLst>
                              <p:cond delay="1000"/>
                            </p:stCondLst>
                            <p:childTnLst>
                              <p:par>
                                <p:cTn id="49" presetID="10" presetClass="entr" presetSubtype="0" fill="hold" nodeType="afterEffect">
                                  <p:stCondLst>
                                    <p:cond delay="0"/>
                                  </p:stCondLst>
                                  <p:childTnLst>
                                    <p:set>
                                      <p:cBhvr>
                                        <p:cTn id="50" dur="1" fill="hold">
                                          <p:stCondLst>
                                            <p:cond delay="0"/>
                                          </p:stCondLst>
                                        </p:cTn>
                                        <p:tgtEl>
                                          <p:spTgt spid="1024"/>
                                        </p:tgtEl>
                                        <p:attrNameLst>
                                          <p:attrName>style.visibility</p:attrName>
                                        </p:attrNameLst>
                                      </p:cBhvr>
                                      <p:to>
                                        <p:strVal val="visible"/>
                                      </p:to>
                                    </p:set>
                                    <p:animEffect transition="in" filter="fade">
                                      <p:cBhvr>
                                        <p:cTn id="51" dur="1000"/>
                                        <p:tgtEl>
                                          <p:spTgt spid="1024"/>
                                        </p:tgtEl>
                                      </p:cBhvr>
                                    </p:animEffect>
                                  </p:childTnLst>
                                </p:cTn>
                              </p:par>
                              <p:par>
                                <p:cTn id="52" presetID="10" presetClass="entr" presetSubtype="0" fill="hold" nodeType="withEffect">
                                  <p:stCondLst>
                                    <p:cond delay="0"/>
                                  </p:stCondLst>
                                  <p:childTnLst>
                                    <p:set>
                                      <p:cBhvr>
                                        <p:cTn id="53" dur="1" fill="hold">
                                          <p:stCondLst>
                                            <p:cond delay="0"/>
                                          </p:stCondLst>
                                        </p:cTn>
                                        <p:tgtEl>
                                          <p:spTgt spid="1025"/>
                                        </p:tgtEl>
                                        <p:attrNameLst>
                                          <p:attrName>style.visibility</p:attrName>
                                        </p:attrNameLst>
                                      </p:cBhvr>
                                      <p:to>
                                        <p:strVal val="visible"/>
                                      </p:to>
                                    </p:set>
                                    <p:animEffect transition="in" filter="fade">
                                      <p:cBhvr>
                                        <p:cTn id="54" dur="1000"/>
                                        <p:tgtEl>
                                          <p:spTgt spid="10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83"/>
          <p:cNvSpPr txBox="1">
            <a:spLocks noGrp="1"/>
          </p:cNvSpPr>
          <p:nvPr>
            <p:ph type="sldNum" idx="12"/>
          </p:nvPr>
        </p:nvSpPr>
        <p:spPr>
          <a:xfrm>
            <a:off x="8158690" y="4828032"/>
            <a:ext cx="5250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83</a:t>
            </a:fld>
            <a:endParaRPr/>
          </a:p>
        </p:txBody>
      </p:sp>
      <p:sp>
        <p:nvSpPr>
          <p:cNvPr id="1031" name="Google Shape;1031;p83"/>
          <p:cNvSpPr txBox="1">
            <a:spLocks noGrp="1"/>
          </p:cNvSpPr>
          <p:nvPr>
            <p:ph type="title"/>
          </p:nvPr>
        </p:nvSpPr>
        <p:spPr>
          <a:xfrm>
            <a:off x="459481" y="0"/>
            <a:ext cx="4112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538C3F"/>
              </a:buClr>
              <a:buSzPts val="2000"/>
              <a:buFont typeface="Century Gothic"/>
              <a:buNone/>
            </a:pPr>
            <a:r>
              <a:rPr lang="en" b="1"/>
              <a:t>Conformist</a:t>
            </a:r>
            <a:endParaRPr b="1"/>
          </a:p>
        </p:txBody>
      </p:sp>
      <p:sp>
        <p:nvSpPr>
          <p:cNvPr id="1032" name="Google Shape;1032;p83"/>
          <p:cNvSpPr/>
          <p:nvPr/>
        </p:nvSpPr>
        <p:spPr>
          <a:xfrm>
            <a:off x="7432925" y="225750"/>
            <a:ext cx="1598700" cy="13902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Shared Kernel</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280"/>
              </a:spcBef>
              <a:spcAft>
                <a:spcPts val="0"/>
              </a:spcAft>
              <a:buClr>
                <a:srgbClr val="000000"/>
              </a:buClr>
              <a:buSzPts val="1000"/>
              <a:buFont typeface="Arial"/>
              <a:buNone/>
            </a:pPr>
            <a:r>
              <a:rPr lang="en" sz="1000" b="0" i="0" u="none" strike="noStrike" cap="none">
                <a:solidFill>
                  <a:schemeClr val="dk1"/>
                </a:solidFill>
                <a:latin typeface="Arial"/>
                <a:ea typeface="Arial"/>
                <a:cs typeface="Arial"/>
                <a:sym typeface="Arial"/>
              </a:rPr>
              <a:t>Customer/Supplier</a:t>
            </a: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280"/>
              </a:spcBef>
              <a:spcAft>
                <a:spcPts val="0"/>
              </a:spcAft>
              <a:buClr>
                <a:srgbClr val="000000"/>
              </a:buClr>
              <a:buSzPts val="1000"/>
              <a:buFont typeface="Arial"/>
              <a:buNone/>
            </a:pPr>
            <a:r>
              <a:rPr lang="en" sz="1000" b="1" i="0" u="none" strike="noStrike" cap="none">
                <a:solidFill>
                  <a:schemeClr val="dk1"/>
                </a:solidFill>
                <a:latin typeface="Arial"/>
                <a:ea typeface="Arial"/>
                <a:cs typeface="Arial"/>
                <a:sym typeface="Arial"/>
              </a:rPr>
              <a:t>Conformist</a:t>
            </a:r>
            <a:endParaRPr sz="1000" b="1" i="0" u="none" strike="noStrike" cap="none">
              <a:solidFill>
                <a:schemeClr val="dk1"/>
              </a:solidFill>
              <a:latin typeface="Arial"/>
              <a:ea typeface="Arial"/>
              <a:cs typeface="Arial"/>
              <a:sym typeface="Arial"/>
            </a:endParaRPr>
          </a:p>
          <a:p>
            <a:pPr marL="0" marR="0" lvl="0" indent="0" algn="l" rtl="0">
              <a:lnSpc>
                <a:spcPct val="100000"/>
              </a:lnSpc>
              <a:spcBef>
                <a:spcPts val="280"/>
              </a:spcBef>
              <a:spcAft>
                <a:spcPts val="0"/>
              </a:spcAft>
              <a:buClr>
                <a:srgbClr val="000000"/>
              </a:buClr>
              <a:buSzPts val="1000"/>
              <a:buFont typeface="Arial"/>
              <a:buNone/>
            </a:pPr>
            <a:r>
              <a:rPr lang="en" sz="1000" b="0" i="0" u="none" strike="noStrike" cap="none">
                <a:solidFill>
                  <a:schemeClr val="dk1"/>
                </a:solidFill>
                <a:latin typeface="Arial"/>
                <a:ea typeface="Arial"/>
                <a:cs typeface="Arial"/>
                <a:sym typeface="Arial"/>
              </a:rPr>
              <a:t>Anticorruption Layer</a:t>
            </a: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280"/>
              </a:spcBef>
              <a:spcAft>
                <a:spcPts val="0"/>
              </a:spcAft>
              <a:buClr>
                <a:srgbClr val="000000"/>
              </a:buClr>
              <a:buSzPts val="1000"/>
              <a:buFont typeface="Arial"/>
              <a:buNone/>
            </a:pPr>
            <a:r>
              <a:rPr lang="en" sz="1000" b="0" i="0" u="none" strike="noStrike" cap="none">
                <a:solidFill>
                  <a:schemeClr val="dk1"/>
                </a:solidFill>
                <a:latin typeface="Arial"/>
                <a:ea typeface="Arial"/>
                <a:cs typeface="Arial"/>
                <a:sym typeface="Arial"/>
              </a:rPr>
              <a:t>Separate Ways</a:t>
            </a: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280"/>
              </a:spcBef>
              <a:spcAft>
                <a:spcPts val="0"/>
              </a:spcAft>
              <a:buClr>
                <a:srgbClr val="000000"/>
              </a:buClr>
              <a:buSzPts val="1000"/>
              <a:buFont typeface="Arial"/>
              <a:buNone/>
            </a:pPr>
            <a:r>
              <a:rPr lang="en" sz="1000" b="0" i="0" u="none" strike="noStrike" cap="none">
                <a:solidFill>
                  <a:schemeClr val="dk1"/>
                </a:solidFill>
                <a:latin typeface="Arial"/>
                <a:ea typeface="Arial"/>
                <a:cs typeface="Arial"/>
                <a:sym typeface="Arial"/>
              </a:rPr>
              <a:t>Open Host Service</a:t>
            </a: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33" name="Google Shape;1033;p83"/>
          <p:cNvCxnSpPr/>
          <p:nvPr/>
        </p:nvCxnSpPr>
        <p:spPr>
          <a:xfrm>
            <a:off x="6573850" y="855550"/>
            <a:ext cx="828300" cy="0"/>
          </a:xfrm>
          <a:prstGeom prst="straightConnector1">
            <a:avLst/>
          </a:prstGeom>
          <a:noFill/>
          <a:ln w="9525" cap="flat" cmpd="sng">
            <a:solidFill>
              <a:srgbClr val="000000"/>
            </a:solidFill>
            <a:prstDash val="solid"/>
            <a:round/>
            <a:headEnd type="none" w="sm" len="sm"/>
            <a:tailEnd type="triangle" w="med" len="med"/>
          </a:ln>
        </p:spPr>
      </p:cxnSp>
      <p:sp>
        <p:nvSpPr>
          <p:cNvPr id="1034" name="Google Shape;1034;p83"/>
          <p:cNvSpPr/>
          <p:nvPr/>
        </p:nvSpPr>
        <p:spPr>
          <a:xfrm>
            <a:off x="329375" y="1833275"/>
            <a:ext cx="2745000" cy="2130600"/>
          </a:xfrm>
          <a:prstGeom prst="ellipse">
            <a:avLst/>
          </a:prstGeom>
          <a:solidFill>
            <a:schemeClr val="lt1"/>
          </a:soli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83"/>
          <p:cNvSpPr/>
          <p:nvPr/>
        </p:nvSpPr>
        <p:spPr>
          <a:xfrm>
            <a:off x="512675" y="1036750"/>
            <a:ext cx="2702100" cy="675600"/>
          </a:xfrm>
          <a:prstGeom prst="roundRect">
            <a:avLst>
              <a:gd name="adj" fmla="val 16667"/>
            </a:avLst>
          </a:prstGeom>
          <a:gradFill>
            <a:gsLst>
              <a:gs pos="0">
                <a:srgbClr val="A2C39A"/>
              </a:gs>
              <a:gs pos="50000">
                <a:srgbClr val="C6D9C1"/>
              </a:gs>
              <a:gs pos="100000">
                <a:srgbClr val="E2ECE0"/>
              </a:gs>
            </a:gsLst>
            <a:lin ang="16200000" scaled="0"/>
          </a:gra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3rd Party Delivery Context</a:t>
            </a:r>
            <a:endParaRPr sz="1400" b="1" i="0" u="none" strike="noStrike" cap="none">
              <a:solidFill>
                <a:srgbClr val="000000"/>
              </a:solidFill>
              <a:latin typeface="Arial"/>
              <a:ea typeface="Arial"/>
              <a:cs typeface="Arial"/>
              <a:sym typeface="Arial"/>
            </a:endParaRPr>
          </a:p>
        </p:txBody>
      </p:sp>
      <p:sp>
        <p:nvSpPr>
          <p:cNvPr id="1036" name="Google Shape;1036;p83"/>
          <p:cNvSpPr/>
          <p:nvPr/>
        </p:nvSpPr>
        <p:spPr>
          <a:xfrm>
            <a:off x="1123768" y="2560764"/>
            <a:ext cx="1156200" cy="675600"/>
          </a:xfrm>
          <a:prstGeom prst="roundRect">
            <a:avLst>
              <a:gd name="adj" fmla="val 16667"/>
            </a:avLst>
          </a:prstGeom>
          <a:gradFill>
            <a:gsLst>
              <a:gs pos="0">
                <a:srgbClr val="A2C39A"/>
              </a:gs>
              <a:gs pos="50000">
                <a:srgbClr val="C6D9C1"/>
              </a:gs>
              <a:gs pos="100000">
                <a:srgbClr val="E2ECE0"/>
              </a:gs>
            </a:gsLst>
            <a:lin ang="16200000" scaled="0"/>
          </a:gra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Delivery</a:t>
            </a:r>
            <a:endParaRPr sz="1400" b="1" i="0" u="none" strike="noStrike" cap="none">
              <a:solidFill>
                <a:srgbClr val="000000"/>
              </a:solidFill>
              <a:latin typeface="Arial"/>
              <a:ea typeface="Arial"/>
              <a:cs typeface="Arial"/>
              <a:sym typeface="Arial"/>
            </a:endParaRPr>
          </a:p>
        </p:txBody>
      </p:sp>
      <p:sp>
        <p:nvSpPr>
          <p:cNvPr id="1037" name="Google Shape;1037;p83"/>
          <p:cNvSpPr/>
          <p:nvPr/>
        </p:nvSpPr>
        <p:spPr>
          <a:xfrm>
            <a:off x="5424775" y="1006600"/>
            <a:ext cx="1598700" cy="675600"/>
          </a:xfrm>
          <a:prstGeom prst="roundRect">
            <a:avLst>
              <a:gd name="adj" fmla="val 16667"/>
            </a:avLst>
          </a:prstGeom>
          <a:gradFill>
            <a:gsLst>
              <a:gs pos="0">
                <a:srgbClr val="FFBC7E"/>
              </a:gs>
              <a:gs pos="50000">
                <a:srgbClr val="FFD4B1"/>
              </a:gs>
              <a:gs pos="100000">
                <a:srgbClr val="FFE9D9"/>
              </a:gs>
            </a:gsLst>
            <a:lin ang="16200000" scaled="0"/>
          </a:gra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Order Context</a:t>
            </a:r>
            <a:endParaRPr sz="1400" b="1" i="0" u="none" strike="noStrike" cap="none">
              <a:solidFill>
                <a:srgbClr val="000000"/>
              </a:solidFill>
              <a:latin typeface="Arial"/>
              <a:ea typeface="Arial"/>
              <a:cs typeface="Arial"/>
              <a:sym typeface="Arial"/>
            </a:endParaRPr>
          </a:p>
        </p:txBody>
      </p:sp>
      <p:sp>
        <p:nvSpPr>
          <p:cNvPr id="1038" name="Google Shape;1038;p83"/>
          <p:cNvSpPr/>
          <p:nvPr/>
        </p:nvSpPr>
        <p:spPr>
          <a:xfrm>
            <a:off x="4571876" y="1833283"/>
            <a:ext cx="3304500" cy="2130600"/>
          </a:xfrm>
          <a:prstGeom prst="ellipse">
            <a:avLst/>
          </a:prstGeom>
          <a:solidFill>
            <a:schemeClr val="lt1"/>
          </a:soli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83"/>
          <p:cNvSpPr/>
          <p:nvPr/>
        </p:nvSpPr>
        <p:spPr>
          <a:xfrm>
            <a:off x="4973826" y="2632225"/>
            <a:ext cx="1156200" cy="675600"/>
          </a:xfrm>
          <a:prstGeom prst="roundRect">
            <a:avLst>
              <a:gd name="adj" fmla="val 16667"/>
            </a:avLst>
          </a:prstGeom>
          <a:gradFill>
            <a:gsLst>
              <a:gs pos="0">
                <a:srgbClr val="FFBC7E"/>
              </a:gs>
              <a:gs pos="50000">
                <a:srgbClr val="FFD4B1"/>
              </a:gs>
              <a:gs pos="100000">
                <a:srgbClr val="FFE9D9"/>
              </a:gs>
            </a:gsLst>
            <a:lin ang="16200000" scaled="0"/>
          </a:gra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Order</a:t>
            </a:r>
            <a:endParaRPr sz="1400" b="1" i="0" u="none" strike="noStrike" cap="none">
              <a:solidFill>
                <a:srgbClr val="000000"/>
              </a:solidFill>
              <a:latin typeface="Arial"/>
              <a:ea typeface="Arial"/>
              <a:cs typeface="Arial"/>
              <a:sym typeface="Arial"/>
            </a:endParaRPr>
          </a:p>
        </p:txBody>
      </p:sp>
      <p:sp>
        <p:nvSpPr>
          <p:cNvPr id="1040" name="Google Shape;1040;p83"/>
          <p:cNvSpPr/>
          <p:nvPr/>
        </p:nvSpPr>
        <p:spPr>
          <a:xfrm>
            <a:off x="6409900" y="2632213"/>
            <a:ext cx="1156200" cy="675600"/>
          </a:xfrm>
          <a:prstGeom prst="roundRect">
            <a:avLst>
              <a:gd name="adj" fmla="val 16667"/>
            </a:avLst>
          </a:prstGeom>
          <a:gradFill>
            <a:gsLst>
              <a:gs pos="0">
                <a:srgbClr val="FFBC7E"/>
              </a:gs>
              <a:gs pos="50000">
                <a:srgbClr val="FFD4B1"/>
              </a:gs>
              <a:gs pos="100000">
                <a:srgbClr val="FFE9D9"/>
              </a:gs>
            </a:gsLst>
            <a:lin ang="16200000" scaled="0"/>
          </a:gra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Customer</a:t>
            </a:r>
            <a:endParaRPr sz="1400" b="1" i="0" u="none" strike="noStrike" cap="none">
              <a:solidFill>
                <a:srgbClr val="000000"/>
              </a:solidFill>
              <a:latin typeface="Arial"/>
              <a:ea typeface="Arial"/>
              <a:cs typeface="Arial"/>
              <a:sym typeface="Arial"/>
            </a:endParaRPr>
          </a:p>
        </p:txBody>
      </p:sp>
      <p:sp>
        <p:nvSpPr>
          <p:cNvPr id="1041" name="Google Shape;1041;p83"/>
          <p:cNvSpPr/>
          <p:nvPr/>
        </p:nvSpPr>
        <p:spPr>
          <a:xfrm>
            <a:off x="3601163" y="1903325"/>
            <a:ext cx="297000" cy="1990500"/>
          </a:xfrm>
          <a:prstGeom prst="roundRect">
            <a:avLst>
              <a:gd name="adj" fmla="val 16667"/>
            </a:avLst>
          </a:prstGeom>
          <a:gradFill>
            <a:gsLst>
              <a:gs pos="0">
                <a:srgbClr val="C4BAE6"/>
              </a:gs>
              <a:gs pos="50000">
                <a:srgbClr val="D9D4ED"/>
              </a:gs>
              <a:gs pos="100000">
                <a:srgbClr val="EBE9F6"/>
              </a:gs>
            </a:gsLst>
            <a:lin ang="16200000" scaled="0"/>
          </a:gra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INTERFACE</a:t>
            </a:r>
            <a:endParaRPr sz="1400" b="0" i="0" u="none" strike="noStrike" cap="none">
              <a:solidFill>
                <a:srgbClr val="000000"/>
              </a:solidFill>
              <a:latin typeface="Arial"/>
              <a:ea typeface="Arial"/>
              <a:cs typeface="Arial"/>
              <a:sym typeface="Arial"/>
            </a:endParaRPr>
          </a:p>
        </p:txBody>
      </p:sp>
      <p:cxnSp>
        <p:nvCxnSpPr>
          <p:cNvPr id="1042" name="Google Shape;1042;p83"/>
          <p:cNvCxnSpPr>
            <a:stCxn id="1034" idx="6"/>
            <a:endCxn id="1041" idx="1"/>
          </p:cNvCxnSpPr>
          <p:nvPr/>
        </p:nvCxnSpPr>
        <p:spPr>
          <a:xfrm>
            <a:off x="3074375" y="2898575"/>
            <a:ext cx="526800" cy="0"/>
          </a:xfrm>
          <a:prstGeom prst="straightConnector1">
            <a:avLst/>
          </a:prstGeom>
          <a:noFill/>
          <a:ln w="9525" cap="flat" cmpd="sng">
            <a:solidFill>
              <a:schemeClr val="dk2"/>
            </a:solidFill>
            <a:prstDash val="solid"/>
            <a:round/>
            <a:headEnd type="none" w="sm" len="sm"/>
            <a:tailEnd type="triangle" w="med" len="med"/>
          </a:ln>
        </p:spPr>
      </p:cxnSp>
      <p:sp>
        <p:nvSpPr>
          <p:cNvPr id="1043" name="Google Shape;1043;p83"/>
          <p:cNvSpPr/>
          <p:nvPr/>
        </p:nvSpPr>
        <p:spPr>
          <a:xfrm>
            <a:off x="756795" y="4097221"/>
            <a:ext cx="1890146" cy="675600"/>
          </a:xfrm>
          <a:prstGeom prst="roundRect">
            <a:avLst>
              <a:gd name="adj" fmla="val 16667"/>
            </a:avLst>
          </a:prstGeom>
          <a:gradFill>
            <a:gsLst>
              <a:gs pos="0">
                <a:srgbClr val="7EFFFF"/>
              </a:gs>
              <a:gs pos="50000">
                <a:srgbClr val="B1FFFF"/>
              </a:gs>
              <a:gs pos="100000">
                <a:srgbClr val="D9FFFF"/>
              </a:gs>
            </a:gsLst>
            <a:lin ang="16200000" scaled="0"/>
          </a:gra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dirty="0">
                <a:solidFill>
                  <a:srgbClr val="000000"/>
                </a:solidFill>
                <a:latin typeface="Arial"/>
                <a:ea typeface="Arial"/>
                <a:cs typeface="Arial"/>
                <a:sym typeface="Arial"/>
              </a:rPr>
              <a:t>Supplier/Upstream</a:t>
            </a:r>
            <a:endParaRPr sz="1400" b="1" i="0" u="none" strike="noStrike" cap="none" dirty="0">
              <a:solidFill>
                <a:srgbClr val="000000"/>
              </a:solidFill>
              <a:latin typeface="Arial"/>
              <a:ea typeface="Arial"/>
              <a:cs typeface="Arial"/>
              <a:sym typeface="Arial"/>
            </a:endParaRPr>
          </a:p>
        </p:txBody>
      </p:sp>
      <p:sp>
        <p:nvSpPr>
          <p:cNvPr id="1044" name="Google Shape;1044;p83"/>
          <p:cNvSpPr/>
          <p:nvPr/>
        </p:nvSpPr>
        <p:spPr>
          <a:xfrm>
            <a:off x="5110622" y="4106743"/>
            <a:ext cx="2227006" cy="675600"/>
          </a:xfrm>
          <a:prstGeom prst="roundRect">
            <a:avLst>
              <a:gd name="adj" fmla="val 16667"/>
            </a:avLst>
          </a:prstGeom>
          <a:gradFill>
            <a:gsLst>
              <a:gs pos="0">
                <a:srgbClr val="7EFFFF"/>
              </a:gs>
              <a:gs pos="50000">
                <a:srgbClr val="B1FFFF"/>
              </a:gs>
              <a:gs pos="100000">
                <a:srgbClr val="D9FFFF"/>
              </a:gs>
            </a:gsLst>
            <a:lin ang="16200000" scaled="0"/>
          </a:gra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dirty="0">
                <a:solidFill>
                  <a:srgbClr val="000000"/>
                </a:solidFill>
                <a:latin typeface="Arial"/>
                <a:ea typeface="Arial"/>
                <a:cs typeface="Arial"/>
                <a:sym typeface="Arial"/>
              </a:rPr>
              <a:t>Customer/Downstream</a:t>
            </a:r>
            <a:endParaRPr sz="1400" b="1"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additive="base">
                                        <p:cTn id="7" dur="1000"/>
                                        <p:tgtEl>
                                          <p:spTgt spid="1036"/>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034"/>
                                        </p:tgtEl>
                                        <p:attrNameLst>
                                          <p:attrName>style.visibility</p:attrName>
                                        </p:attrNameLst>
                                      </p:cBhvr>
                                      <p:to>
                                        <p:strVal val="visible"/>
                                      </p:to>
                                    </p:set>
                                    <p:anim calcmode="lin" valueType="num">
                                      <p:cBhvr additive="base">
                                        <p:cTn id="12" dur="1000"/>
                                        <p:tgtEl>
                                          <p:spTgt spid="1034"/>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035"/>
                                        </p:tgtEl>
                                        <p:attrNameLst>
                                          <p:attrName>style.visibility</p:attrName>
                                        </p:attrNameLst>
                                      </p:cBhvr>
                                      <p:to>
                                        <p:strVal val="visible"/>
                                      </p:to>
                                    </p:set>
                                    <p:anim calcmode="lin" valueType="num">
                                      <p:cBhvr additive="base">
                                        <p:cTn id="15" dur="1000"/>
                                        <p:tgtEl>
                                          <p:spTgt spid="1035"/>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1039"/>
                                        </p:tgtEl>
                                        <p:attrNameLst>
                                          <p:attrName>style.visibility</p:attrName>
                                        </p:attrNameLst>
                                      </p:cBhvr>
                                      <p:to>
                                        <p:strVal val="visible"/>
                                      </p:to>
                                    </p:set>
                                    <p:anim calcmode="lin" valueType="num">
                                      <p:cBhvr additive="base">
                                        <p:cTn id="20" dur="1000"/>
                                        <p:tgtEl>
                                          <p:spTgt spid="1039"/>
                                        </p:tgtEl>
                                        <p:attrNameLst>
                                          <p:attrName>ppt_x</p:attrName>
                                        </p:attrNameLst>
                                      </p:cBhvr>
                                      <p:tavLst>
                                        <p:tav tm="0">
                                          <p:val>
                                            <p:strVal val="#ppt_x+1"/>
                                          </p:val>
                                        </p:tav>
                                        <p:tav tm="100000">
                                          <p:val>
                                            <p:strVal val="#ppt_x"/>
                                          </p:val>
                                        </p:tav>
                                      </p:tavLst>
                                    </p:anim>
                                  </p:childTnLst>
                                </p:cTn>
                              </p:par>
                              <p:par>
                                <p:cTn id="21" presetID="2" presetClass="entr" presetSubtype="2" fill="hold" nodeType="withEffect">
                                  <p:stCondLst>
                                    <p:cond delay="0"/>
                                  </p:stCondLst>
                                  <p:childTnLst>
                                    <p:set>
                                      <p:cBhvr>
                                        <p:cTn id="22" dur="1" fill="hold">
                                          <p:stCondLst>
                                            <p:cond delay="0"/>
                                          </p:stCondLst>
                                        </p:cTn>
                                        <p:tgtEl>
                                          <p:spTgt spid="1040"/>
                                        </p:tgtEl>
                                        <p:attrNameLst>
                                          <p:attrName>style.visibility</p:attrName>
                                        </p:attrNameLst>
                                      </p:cBhvr>
                                      <p:to>
                                        <p:strVal val="visible"/>
                                      </p:to>
                                    </p:set>
                                    <p:anim calcmode="lin" valueType="num">
                                      <p:cBhvr additive="base">
                                        <p:cTn id="23" dur="1000"/>
                                        <p:tgtEl>
                                          <p:spTgt spid="1040"/>
                                        </p:tgtEl>
                                        <p:attrNameLst>
                                          <p:attrName>ppt_x</p:attrName>
                                        </p:attrNameLst>
                                      </p:cBhvr>
                                      <p:tavLst>
                                        <p:tav tm="0">
                                          <p:val>
                                            <p:strVal val="#ppt_x+1"/>
                                          </p:val>
                                        </p:tav>
                                        <p:tav tm="100000">
                                          <p:val>
                                            <p:strVal val="#ppt_x"/>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nodeType="clickEffect">
                                  <p:stCondLst>
                                    <p:cond delay="0"/>
                                  </p:stCondLst>
                                  <p:childTnLst>
                                    <p:set>
                                      <p:cBhvr>
                                        <p:cTn id="27" dur="1" fill="hold">
                                          <p:stCondLst>
                                            <p:cond delay="0"/>
                                          </p:stCondLst>
                                        </p:cTn>
                                        <p:tgtEl>
                                          <p:spTgt spid="1038"/>
                                        </p:tgtEl>
                                        <p:attrNameLst>
                                          <p:attrName>style.visibility</p:attrName>
                                        </p:attrNameLst>
                                      </p:cBhvr>
                                      <p:to>
                                        <p:strVal val="visible"/>
                                      </p:to>
                                    </p:set>
                                    <p:anim calcmode="lin" valueType="num">
                                      <p:cBhvr additive="base">
                                        <p:cTn id="28" dur="1000"/>
                                        <p:tgtEl>
                                          <p:spTgt spid="1038"/>
                                        </p:tgtEl>
                                        <p:attrNameLst>
                                          <p:attrName>ppt_x</p:attrName>
                                        </p:attrNameLst>
                                      </p:cBhvr>
                                      <p:tavLst>
                                        <p:tav tm="0">
                                          <p:val>
                                            <p:strVal val="#ppt_x+1"/>
                                          </p:val>
                                        </p:tav>
                                        <p:tav tm="100000">
                                          <p:val>
                                            <p:strVal val="#ppt_x"/>
                                          </p:val>
                                        </p:tav>
                                      </p:tavLst>
                                    </p:anim>
                                  </p:childTnLst>
                                </p:cTn>
                              </p:par>
                              <p:par>
                                <p:cTn id="29" presetID="2" presetClass="entr" presetSubtype="2" fill="hold" nodeType="withEffect">
                                  <p:stCondLst>
                                    <p:cond delay="0"/>
                                  </p:stCondLst>
                                  <p:childTnLst>
                                    <p:set>
                                      <p:cBhvr>
                                        <p:cTn id="30" dur="1" fill="hold">
                                          <p:stCondLst>
                                            <p:cond delay="0"/>
                                          </p:stCondLst>
                                        </p:cTn>
                                        <p:tgtEl>
                                          <p:spTgt spid="1037"/>
                                        </p:tgtEl>
                                        <p:attrNameLst>
                                          <p:attrName>style.visibility</p:attrName>
                                        </p:attrNameLst>
                                      </p:cBhvr>
                                      <p:to>
                                        <p:strVal val="visible"/>
                                      </p:to>
                                    </p:set>
                                    <p:anim calcmode="lin" valueType="num">
                                      <p:cBhvr additive="base">
                                        <p:cTn id="31" dur="1"/>
                                        <p:tgtEl>
                                          <p:spTgt spid="1037"/>
                                        </p:tgtEl>
                                        <p:attrNameLst>
                                          <p:attrName>ppt_x</p:attrName>
                                        </p:attrNameLst>
                                      </p:cBhvr>
                                      <p:tavLst>
                                        <p:tav tm="0">
                                          <p:val>
                                            <p:strVal val="#ppt_x+1"/>
                                          </p:val>
                                        </p:tav>
                                        <p:tav tm="100000">
                                          <p:val>
                                            <p:strVal val="#ppt_x"/>
                                          </p:val>
                                        </p:tav>
                                      </p:tavLst>
                                    </p:anim>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043"/>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04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041"/>
                                        </p:tgtEl>
                                        <p:attrNameLst>
                                          <p:attrName>style.visibility</p:attrName>
                                        </p:attrNameLst>
                                      </p:cBhvr>
                                      <p:to>
                                        <p:strVal val="visible"/>
                                      </p:to>
                                    </p:set>
                                    <p:anim calcmode="lin" valueType="num">
                                      <p:cBhvr additive="base">
                                        <p:cTn id="42" dur="1000"/>
                                        <p:tgtEl>
                                          <p:spTgt spid="1041"/>
                                        </p:tgtEl>
                                        <p:attrNameLst>
                                          <p:attrName>ppt_y</p:attrName>
                                        </p:attrNameLst>
                                      </p:cBhvr>
                                      <p:tavLst>
                                        <p:tav tm="0">
                                          <p:val>
                                            <p:strVal val="#ppt_y+1"/>
                                          </p:val>
                                        </p:tav>
                                        <p:tav tm="100000">
                                          <p:val>
                                            <p:strVal val="#ppt_y"/>
                                          </p:val>
                                        </p:tav>
                                      </p:tavLst>
                                    </p:anim>
                                  </p:childTnLst>
                                </p:cTn>
                              </p:par>
                              <p:par>
                                <p:cTn id="43" presetID="10" presetClass="entr" presetSubtype="0" fill="hold" nodeType="withEffect">
                                  <p:stCondLst>
                                    <p:cond delay="0"/>
                                  </p:stCondLst>
                                  <p:childTnLst>
                                    <p:set>
                                      <p:cBhvr>
                                        <p:cTn id="44" dur="1" fill="hold">
                                          <p:stCondLst>
                                            <p:cond delay="0"/>
                                          </p:stCondLst>
                                        </p:cTn>
                                        <p:tgtEl>
                                          <p:spTgt spid="1042"/>
                                        </p:tgtEl>
                                        <p:attrNameLst>
                                          <p:attrName>style.visibility</p:attrName>
                                        </p:attrNameLst>
                                      </p:cBhvr>
                                      <p:to>
                                        <p:strVal val="visible"/>
                                      </p:to>
                                    </p:set>
                                    <p:animEffect transition="in" filter="fade">
                                      <p:cBhvr>
                                        <p:cTn id="45" dur="1000"/>
                                        <p:tgtEl>
                                          <p:spTgt spid="10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84"/>
          <p:cNvSpPr txBox="1">
            <a:spLocks noGrp="1"/>
          </p:cNvSpPr>
          <p:nvPr>
            <p:ph type="sldNum" idx="12"/>
          </p:nvPr>
        </p:nvSpPr>
        <p:spPr>
          <a:xfrm>
            <a:off x="8158690" y="4828032"/>
            <a:ext cx="5250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84</a:t>
            </a:fld>
            <a:endParaRPr/>
          </a:p>
        </p:txBody>
      </p:sp>
      <p:sp>
        <p:nvSpPr>
          <p:cNvPr id="1050" name="Google Shape;1050;p84"/>
          <p:cNvSpPr txBox="1">
            <a:spLocks noGrp="1"/>
          </p:cNvSpPr>
          <p:nvPr>
            <p:ph type="title"/>
          </p:nvPr>
        </p:nvSpPr>
        <p:spPr>
          <a:xfrm>
            <a:off x="459480" y="0"/>
            <a:ext cx="4112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538C3F"/>
              </a:buClr>
              <a:buSzPts val="2000"/>
              <a:buFont typeface="Century Gothic"/>
              <a:buNone/>
            </a:pPr>
            <a:r>
              <a:rPr lang="en" b="1"/>
              <a:t>Anticorruption Layer (ACL)</a:t>
            </a:r>
            <a:endParaRPr b="1"/>
          </a:p>
        </p:txBody>
      </p:sp>
      <p:sp>
        <p:nvSpPr>
          <p:cNvPr id="1051" name="Google Shape;1051;p84"/>
          <p:cNvSpPr/>
          <p:nvPr/>
        </p:nvSpPr>
        <p:spPr>
          <a:xfrm>
            <a:off x="7257975" y="50700"/>
            <a:ext cx="1756200" cy="12840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Shared Kernel</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280"/>
              </a:spcBef>
              <a:spcAft>
                <a:spcPts val="0"/>
              </a:spcAft>
              <a:buClr>
                <a:srgbClr val="000000"/>
              </a:buClr>
              <a:buSzPts val="1000"/>
              <a:buFont typeface="Arial"/>
              <a:buNone/>
            </a:pPr>
            <a:r>
              <a:rPr lang="en" sz="1000" b="0" i="0" u="none" strike="noStrike" cap="none">
                <a:solidFill>
                  <a:schemeClr val="dk1"/>
                </a:solidFill>
                <a:latin typeface="Arial"/>
                <a:ea typeface="Arial"/>
                <a:cs typeface="Arial"/>
                <a:sym typeface="Arial"/>
              </a:rPr>
              <a:t>Customer/Supplier</a:t>
            </a: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280"/>
              </a:spcBef>
              <a:spcAft>
                <a:spcPts val="0"/>
              </a:spcAft>
              <a:buClr>
                <a:srgbClr val="000000"/>
              </a:buClr>
              <a:buSzPts val="1000"/>
              <a:buFont typeface="Arial"/>
              <a:buNone/>
            </a:pPr>
            <a:r>
              <a:rPr lang="en" sz="1000" b="0" i="0" u="none" strike="noStrike" cap="none">
                <a:solidFill>
                  <a:schemeClr val="dk1"/>
                </a:solidFill>
                <a:latin typeface="Arial"/>
                <a:ea typeface="Arial"/>
                <a:cs typeface="Arial"/>
                <a:sym typeface="Arial"/>
              </a:rPr>
              <a:t>Conformist</a:t>
            </a: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280"/>
              </a:spcBef>
              <a:spcAft>
                <a:spcPts val="0"/>
              </a:spcAft>
              <a:buClr>
                <a:srgbClr val="000000"/>
              </a:buClr>
              <a:buSzPts val="1000"/>
              <a:buFont typeface="Arial"/>
              <a:buNone/>
            </a:pPr>
            <a:r>
              <a:rPr lang="en" sz="1000" b="1" i="0" u="none" strike="noStrike" cap="none">
                <a:solidFill>
                  <a:schemeClr val="dk1"/>
                </a:solidFill>
                <a:latin typeface="Arial"/>
                <a:ea typeface="Arial"/>
                <a:cs typeface="Arial"/>
                <a:sym typeface="Arial"/>
              </a:rPr>
              <a:t>Anticorruption Layer</a:t>
            </a:r>
            <a:endParaRPr sz="1000" b="1" i="0" u="none" strike="noStrike" cap="none">
              <a:solidFill>
                <a:schemeClr val="dk1"/>
              </a:solidFill>
              <a:latin typeface="Arial"/>
              <a:ea typeface="Arial"/>
              <a:cs typeface="Arial"/>
              <a:sym typeface="Arial"/>
            </a:endParaRPr>
          </a:p>
          <a:p>
            <a:pPr marL="0" marR="0" lvl="0" indent="0" algn="l" rtl="0">
              <a:lnSpc>
                <a:spcPct val="100000"/>
              </a:lnSpc>
              <a:spcBef>
                <a:spcPts val="280"/>
              </a:spcBef>
              <a:spcAft>
                <a:spcPts val="0"/>
              </a:spcAft>
              <a:buClr>
                <a:srgbClr val="000000"/>
              </a:buClr>
              <a:buSzPts val="1000"/>
              <a:buFont typeface="Arial"/>
              <a:buNone/>
            </a:pPr>
            <a:r>
              <a:rPr lang="en" sz="1000" b="0" i="0" u="none" strike="noStrike" cap="none">
                <a:solidFill>
                  <a:schemeClr val="dk1"/>
                </a:solidFill>
                <a:latin typeface="Arial"/>
                <a:ea typeface="Arial"/>
                <a:cs typeface="Arial"/>
                <a:sym typeface="Arial"/>
              </a:rPr>
              <a:t>Separate Ways</a:t>
            </a: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280"/>
              </a:spcBef>
              <a:spcAft>
                <a:spcPts val="0"/>
              </a:spcAft>
              <a:buClr>
                <a:srgbClr val="000000"/>
              </a:buClr>
              <a:buSzPts val="1000"/>
              <a:buFont typeface="Arial"/>
              <a:buNone/>
            </a:pPr>
            <a:r>
              <a:rPr lang="en" sz="1000" b="0" i="0" u="none" strike="noStrike" cap="none">
                <a:solidFill>
                  <a:schemeClr val="dk1"/>
                </a:solidFill>
                <a:latin typeface="Arial"/>
                <a:ea typeface="Arial"/>
                <a:cs typeface="Arial"/>
                <a:sym typeface="Arial"/>
              </a:rPr>
              <a:t>Open Host Service</a:t>
            </a: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52" name="Google Shape;1052;p84"/>
          <p:cNvCxnSpPr/>
          <p:nvPr/>
        </p:nvCxnSpPr>
        <p:spPr>
          <a:xfrm>
            <a:off x="6429675" y="844050"/>
            <a:ext cx="828300" cy="0"/>
          </a:xfrm>
          <a:prstGeom prst="straightConnector1">
            <a:avLst/>
          </a:prstGeom>
          <a:noFill/>
          <a:ln w="9525" cap="flat" cmpd="sng">
            <a:solidFill>
              <a:srgbClr val="000000"/>
            </a:solidFill>
            <a:prstDash val="solid"/>
            <a:round/>
            <a:headEnd type="none" w="sm" len="sm"/>
            <a:tailEnd type="triangle" w="med" len="med"/>
          </a:ln>
        </p:spPr>
      </p:cxnSp>
      <p:sp>
        <p:nvSpPr>
          <p:cNvPr id="1053" name="Google Shape;1053;p84"/>
          <p:cNvSpPr/>
          <p:nvPr/>
        </p:nvSpPr>
        <p:spPr>
          <a:xfrm>
            <a:off x="266075" y="2217300"/>
            <a:ext cx="3090900" cy="2130600"/>
          </a:xfrm>
          <a:prstGeom prst="ellipse">
            <a:avLst/>
          </a:prstGeom>
          <a:solidFill>
            <a:schemeClr val="lt1"/>
          </a:soli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p84"/>
          <p:cNvSpPr/>
          <p:nvPr/>
        </p:nvSpPr>
        <p:spPr>
          <a:xfrm>
            <a:off x="347725" y="1438200"/>
            <a:ext cx="3194100" cy="675600"/>
          </a:xfrm>
          <a:prstGeom prst="roundRect">
            <a:avLst>
              <a:gd name="adj" fmla="val 16667"/>
            </a:avLst>
          </a:prstGeom>
          <a:gradFill>
            <a:gsLst>
              <a:gs pos="0">
                <a:srgbClr val="A2C39A"/>
              </a:gs>
              <a:gs pos="50000">
                <a:srgbClr val="C6D9C1"/>
              </a:gs>
              <a:gs pos="100000">
                <a:srgbClr val="E2ECE0"/>
              </a:gs>
            </a:gsLst>
            <a:lin ang="16200000" scaled="0"/>
          </a:gra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Offline Customer Loyalty Context</a:t>
            </a:r>
            <a:endParaRPr sz="1400" b="1" i="0" u="none" strike="noStrike" cap="none">
              <a:solidFill>
                <a:srgbClr val="000000"/>
              </a:solidFill>
              <a:latin typeface="Arial"/>
              <a:ea typeface="Arial"/>
              <a:cs typeface="Arial"/>
              <a:sym typeface="Arial"/>
            </a:endParaRPr>
          </a:p>
        </p:txBody>
      </p:sp>
      <p:sp>
        <p:nvSpPr>
          <p:cNvPr id="1055" name="Google Shape;1055;p84"/>
          <p:cNvSpPr/>
          <p:nvPr/>
        </p:nvSpPr>
        <p:spPr>
          <a:xfrm>
            <a:off x="468950" y="2944800"/>
            <a:ext cx="1228200" cy="675600"/>
          </a:xfrm>
          <a:prstGeom prst="roundRect">
            <a:avLst>
              <a:gd name="adj" fmla="val 16667"/>
            </a:avLst>
          </a:prstGeom>
          <a:gradFill>
            <a:gsLst>
              <a:gs pos="0">
                <a:srgbClr val="A2C39A"/>
              </a:gs>
              <a:gs pos="50000">
                <a:srgbClr val="C6D9C1"/>
              </a:gs>
              <a:gs pos="100000">
                <a:srgbClr val="E2ECE0"/>
              </a:gs>
            </a:gsLst>
            <a:lin ang="16200000" scaled="0"/>
          </a:gra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Loyalty Programs</a:t>
            </a:r>
            <a:endParaRPr sz="1400" b="1" i="0" u="none" strike="noStrike" cap="none">
              <a:solidFill>
                <a:srgbClr val="000000"/>
              </a:solidFill>
              <a:latin typeface="Arial"/>
              <a:ea typeface="Arial"/>
              <a:cs typeface="Arial"/>
              <a:sym typeface="Arial"/>
            </a:endParaRPr>
          </a:p>
        </p:txBody>
      </p:sp>
      <p:sp>
        <p:nvSpPr>
          <p:cNvPr id="1056" name="Google Shape;1056;p84"/>
          <p:cNvSpPr/>
          <p:nvPr/>
        </p:nvSpPr>
        <p:spPr>
          <a:xfrm>
            <a:off x="1987305" y="2944801"/>
            <a:ext cx="1156200" cy="675600"/>
          </a:xfrm>
          <a:prstGeom prst="roundRect">
            <a:avLst>
              <a:gd name="adj" fmla="val 16667"/>
            </a:avLst>
          </a:prstGeom>
          <a:gradFill>
            <a:gsLst>
              <a:gs pos="0">
                <a:srgbClr val="A2C39A"/>
              </a:gs>
              <a:gs pos="50000">
                <a:srgbClr val="C6D9C1"/>
              </a:gs>
              <a:gs pos="100000">
                <a:srgbClr val="E2ECE0"/>
              </a:gs>
            </a:gsLst>
            <a:lin ang="16200000" scaled="0"/>
          </a:gra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Customer</a:t>
            </a:r>
            <a:endParaRPr sz="1400" b="1" i="0" u="none" strike="noStrike" cap="none">
              <a:solidFill>
                <a:srgbClr val="000000"/>
              </a:solidFill>
              <a:latin typeface="Arial"/>
              <a:ea typeface="Arial"/>
              <a:cs typeface="Arial"/>
              <a:sym typeface="Arial"/>
            </a:endParaRPr>
          </a:p>
        </p:txBody>
      </p:sp>
      <p:sp>
        <p:nvSpPr>
          <p:cNvPr id="1057" name="Google Shape;1057;p84"/>
          <p:cNvSpPr/>
          <p:nvPr/>
        </p:nvSpPr>
        <p:spPr>
          <a:xfrm>
            <a:off x="4998600" y="2217300"/>
            <a:ext cx="3090900" cy="2130600"/>
          </a:xfrm>
          <a:prstGeom prst="ellipse">
            <a:avLst/>
          </a:prstGeom>
          <a:solidFill>
            <a:schemeClr val="lt1"/>
          </a:soli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p84"/>
          <p:cNvSpPr/>
          <p:nvPr/>
        </p:nvSpPr>
        <p:spPr>
          <a:xfrm>
            <a:off x="4976800" y="1438200"/>
            <a:ext cx="3194100" cy="675600"/>
          </a:xfrm>
          <a:prstGeom prst="roundRect">
            <a:avLst>
              <a:gd name="adj" fmla="val 16667"/>
            </a:avLst>
          </a:prstGeom>
          <a:gradFill>
            <a:gsLst>
              <a:gs pos="0">
                <a:srgbClr val="FFBC7E"/>
              </a:gs>
              <a:gs pos="50000">
                <a:srgbClr val="FFD4B1"/>
              </a:gs>
              <a:gs pos="100000">
                <a:srgbClr val="FFE9D9"/>
              </a:gs>
            </a:gsLst>
            <a:lin ang="16200000" scaled="0"/>
          </a:gra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Online Customer Loyalty Context</a:t>
            </a:r>
            <a:endParaRPr sz="1400" b="1" i="0" u="none" strike="noStrike" cap="none">
              <a:solidFill>
                <a:srgbClr val="000000"/>
              </a:solidFill>
              <a:latin typeface="Arial"/>
              <a:ea typeface="Arial"/>
              <a:cs typeface="Arial"/>
              <a:sym typeface="Arial"/>
            </a:endParaRPr>
          </a:p>
        </p:txBody>
      </p:sp>
      <p:sp>
        <p:nvSpPr>
          <p:cNvPr id="1059" name="Google Shape;1059;p84"/>
          <p:cNvSpPr/>
          <p:nvPr/>
        </p:nvSpPr>
        <p:spPr>
          <a:xfrm>
            <a:off x="6581725" y="2944800"/>
            <a:ext cx="1228200" cy="675600"/>
          </a:xfrm>
          <a:prstGeom prst="roundRect">
            <a:avLst>
              <a:gd name="adj" fmla="val 16667"/>
            </a:avLst>
          </a:prstGeom>
          <a:gradFill>
            <a:gsLst>
              <a:gs pos="0">
                <a:srgbClr val="FFBC7E"/>
              </a:gs>
              <a:gs pos="50000">
                <a:srgbClr val="FFD4B1"/>
              </a:gs>
              <a:gs pos="100000">
                <a:srgbClr val="FFE9D9"/>
              </a:gs>
            </a:gsLst>
            <a:lin ang="16200000" scaled="0"/>
          </a:gra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Loyalty Programs</a:t>
            </a:r>
            <a:endParaRPr sz="1400" b="1" i="0" u="none" strike="noStrike" cap="none">
              <a:solidFill>
                <a:srgbClr val="000000"/>
              </a:solidFill>
              <a:latin typeface="Arial"/>
              <a:ea typeface="Arial"/>
              <a:cs typeface="Arial"/>
              <a:sym typeface="Arial"/>
            </a:endParaRPr>
          </a:p>
        </p:txBody>
      </p:sp>
      <p:sp>
        <p:nvSpPr>
          <p:cNvPr id="1060" name="Google Shape;1060;p84"/>
          <p:cNvSpPr/>
          <p:nvPr/>
        </p:nvSpPr>
        <p:spPr>
          <a:xfrm>
            <a:off x="5212055" y="2944801"/>
            <a:ext cx="1156200" cy="675600"/>
          </a:xfrm>
          <a:prstGeom prst="roundRect">
            <a:avLst>
              <a:gd name="adj" fmla="val 16667"/>
            </a:avLst>
          </a:prstGeom>
          <a:gradFill>
            <a:gsLst>
              <a:gs pos="0">
                <a:srgbClr val="FFBC7E"/>
              </a:gs>
              <a:gs pos="50000">
                <a:srgbClr val="FFD4B1"/>
              </a:gs>
              <a:gs pos="100000">
                <a:srgbClr val="FFE9D9"/>
              </a:gs>
            </a:gsLst>
            <a:lin ang="16200000" scaled="0"/>
          </a:gra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Customer</a:t>
            </a:r>
            <a:endParaRPr sz="1400" b="1" i="0" u="none" strike="noStrike" cap="none">
              <a:solidFill>
                <a:srgbClr val="000000"/>
              </a:solidFill>
              <a:latin typeface="Arial"/>
              <a:ea typeface="Arial"/>
              <a:cs typeface="Arial"/>
              <a:sym typeface="Arial"/>
            </a:endParaRPr>
          </a:p>
        </p:txBody>
      </p:sp>
      <p:sp>
        <p:nvSpPr>
          <p:cNvPr id="1061" name="Google Shape;1061;p84"/>
          <p:cNvSpPr/>
          <p:nvPr/>
        </p:nvSpPr>
        <p:spPr>
          <a:xfrm>
            <a:off x="3823787" y="3035400"/>
            <a:ext cx="708000" cy="494400"/>
          </a:xfrm>
          <a:prstGeom prst="roundRect">
            <a:avLst>
              <a:gd name="adj" fmla="val 16667"/>
            </a:avLst>
          </a:prstGeom>
          <a:gradFill>
            <a:gsLst>
              <a:gs pos="0">
                <a:srgbClr val="7EFFFF"/>
              </a:gs>
              <a:gs pos="50000">
                <a:srgbClr val="B1FFFF"/>
              </a:gs>
              <a:gs pos="100000">
                <a:srgbClr val="D9FFFF"/>
              </a:gs>
            </a:gsLst>
            <a:lin ang="16200000" scaled="0"/>
          </a:gra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ACL</a:t>
            </a:r>
            <a:endParaRPr sz="1400" b="1" i="0" u="none" strike="noStrike" cap="none">
              <a:solidFill>
                <a:srgbClr val="000000"/>
              </a:solidFill>
              <a:latin typeface="Arial"/>
              <a:ea typeface="Arial"/>
              <a:cs typeface="Arial"/>
              <a:sym typeface="Arial"/>
            </a:endParaRPr>
          </a:p>
        </p:txBody>
      </p:sp>
      <p:cxnSp>
        <p:nvCxnSpPr>
          <p:cNvPr id="1062" name="Google Shape;1062;p84"/>
          <p:cNvCxnSpPr>
            <a:stCxn id="1061" idx="3"/>
            <a:endCxn id="1057" idx="2"/>
          </p:cNvCxnSpPr>
          <p:nvPr/>
        </p:nvCxnSpPr>
        <p:spPr>
          <a:xfrm>
            <a:off x="4531787" y="3282600"/>
            <a:ext cx="466800" cy="0"/>
          </a:xfrm>
          <a:prstGeom prst="straightConnector1">
            <a:avLst/>
          </a:prstGeom>
          <a:noFill/>
          <a:ln w="9525" cap="flat" cmpd="sng">
            <a:solidFill>
              <a:schemeClr val="dk2"/>
            </a:solidFill>
            <a:prstDash val="solid"/>
            <a:round/>
            <a:headEnd type="none" w="sm" len="sm"/>
            <a:tailEnd type="triangle" w="med" len="med"/>
          </a:ln>
        </p:spPr>
      </p:cxnSp>
      <p:cxnSp>
        <p:nvCxnSpPr>
          <p:cNvPr id="1063" name="Google Shape;1063;p84"/>
          <p:cNvCxnSpPr>
            <a:stCxn id="1061" idx="1"/>
            <a:endCxn id="1053" idx="6"/>
          </p:cNvCxnSpPr>
          <p:nvPr/>
        </p:nvCxnSpPr>
        <p:spPr>
          <a:xfrm rot="10800000">
            <a:off x="3356987" y="3282600"/>
            <a:ext cx="466800" cy="0"/>
          </a:xfrm>
          <a:prstGeom prst="straightConnector1">
            <a:avLst/>
          </a:prstGeom>
          <a:noFill/>
          <a:ln w="9525" cap="flat" cmpd="sng">
            <a:solidFill>
              <a:schemeClr val="dk2"/>
            </a:solidFill>
            <a:prstDash val="solid"/>
            <a:round/>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55"/>
                                        </p:tgtEl>
                                        <p:attrNameLst>
                                          <p:attrName>style.visibility</p:attrName>
                                        </p:attrNameLst>
                                      </p:cBhvr>
                                      <p:to>
                                        <p:strVal val="visible"/>
                                      </p:to>
                                    </p:set>
                                    <p:anim calcmode="lin" valueType="num">
                                      <p:cBhvr additive="base">
                                        <p:cTn id="7" dur="1000"/>
                                        <p:tgtEl>
                                          <p:spTgt spid="105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056"/>
                                        </p:tgtEl>
                                        <p:attrNameLst>
                                          <p:attrName>style.visibility</p:attrName>
                                        </p:attrNameLst>
                                      </p:cBhvr>
                                      <p:to>
                                        <p:strVal val="visible"/>
                                      </p:to>
                                    </p:set>
                                    <p:anim calcmode="lin" valueType="num">
                                      <p:cBhvr additive="base">
                                        <p:cTn id="10" dur="1000"/>
                                        <p:tgtEl>
                                          <p:spTgt spid="1056"/>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1053"/>
                                        </p:tgtEl>
                                        <p:attrNameLst>
                                          <p:attrName>style.visibility</p:attrName>
                                        </p:attrNameLst>
                                      </p:cBhvr>
                                      <p:to>
                                        <p:strVal val="visible"/>
                                      </p:to>
                                    </p:set>
                                    <p:anim calcmode="lin" valueType="num">
                                      <p:cBhvr additive="base">
                                        <p:cTn id="15" dur="1000"/>
                                        <p:tgtEl>
                                          <p:spTgt spid="1053"/>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1054"/>
                                        </p:tgtEl>
                                        <p:attrNameLst>
                                          <p:attrName>style.visibility</p:attrName>
                                        </p:attrNameLst>
                                      </p:cBhvr>
                                      <p:to>
                                        <p:strVal val="visible"/>
                                      </p:to>
                                    </p:set>
                                    <p:anim calcmode="lin" valueType="num">
                                      <p:cBhvr additive="base">
                                        <p:cTn id="18" dur="1000"/>
                                        <p:tgtEl>
                                          <p:spTgt spid="1054"/>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059"/>
                                        </p:tgtEl>
                                        <p:attrNameLst>
                                          <p:attrName>style.visibility</p:attrName>
                                        </p:attrNameLst>
                                      </p:cBhvr>
                                      <p:to>
                                        <p:strVal val="visible"/>
                                      </p:to>
                                    </p:set>
                                    <p:anim calcmode="lin" valueType="num">
                                      <p:cBhvr additive="base">
                                        <p:cTn id="23" dur="1000"/>
                                        <p:tgtEl>
                                          <p:spTgt spid="1059"/>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1060"/>
                                        </p:tgtEl>
                                        <p:attrNameLst>
                                          <p:attrName>style.visibility</p:attrName>
                                        </p:attrNameLst>
                                      </p:cBhvr>
                                      <p:to>
                                        <p:strVal val="visible"/>
                                      </p:to>
                                    </p:set>
                                    <p:anim calcmode="lin" valueType="num">
                                      <p:cBhvr additive="base">
                                        <p:cTn id="26" dur="1000"/>
                                        <p:tgtEl>
                                          <p:spTgt spid="1060"/>
                                        </p:tgtEl>
                                        <p:attrNameLst>
                                          <p:attrName>ppt_x</p:attrName>
                                        </p:attrNameLst>
                                      </p:cBhvr>
                                      <p:tavLst>
                                        <p:tav tm="0">
                                          <p:val>
                                            <p:strVal val="#ppt_x+1"/>
                                          </p:val>
                                        </p:tav>
                                        <p:tav tm="100000">
                                          <p:val>
                                            <p:strVal val="#ppt_x"/>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1057"/>
                                        </p:tgtEl>
                                        <p:attrNameLst>
                                          <p:attrName>style.visibility</p:attrName>
                                        </p:attrNameLst>
                                      </p:cBhvr>
                                      <p:to>
                                        <p:strVal val="visible"/>
                                      </p:to>
                                    </p:set>
                                    <p:anim calcmode="lin" valueType="num">
                                      <p:cBhvr additive="base">
                                        <p:cTn id="31" dur="1000"/>
                                        <p:tgtEl>
                                          <p:spTgt spid="1057"/>
                                        </p:tgtEl>
                                        <p:attrNameLst>
                                          <p:attrName>ppt_x</p:attrName>
                                        </p:attrNameLst>
                                      </p:cBhvr>
                                      <p:tavLst>
                                        <p:tav tm="0">
                                          <p:val>
                                            <p:strVal val="#ppt_x+1"/>
                                          </p:val>
                                        </p:tav>
                                        <p:tav tm="100000">
                                          <p:val>
                                            <p:strVal val="#ppt_x"/>
                                          </p:val>
                                        </p:tav>
                                      </p:tavLst>
                                    </p:anim>
                                  </p:childTnLst>
                                </p:cTn>
                              </p:par>
                              <p:par>
                                <p:cTn id="32" presetID="2" presetClass="entr" presetSubtype="2" fill="hold" nodeType="withEffect">
                                  <p:stCondLst>
                                    <p:cond delay="0"/>
                                  </p:stCondLst>
                                  <p:childTnLst>
                                    <p:set>
                                      <p:cBhvr>
                                        <p:cTn id="33" dur="1" fill="hold">
                                          <p:stCondLst>
                                            <p:cond delay="0"/>
                                          </p:stCondLst>
                                        </p:cTn>
                                        <p:tgtEl>
                                          <p:spTgt spid="1058"/>
                                        </p:tgtEl>
                                        <p:attrNameLst>
                                          <p:attrName>style.visibility</p:attrName>
                                        </p:attrNameLst>
                                      </p:cBhvr>
                                      <p:to>
                                        <p:strVal val="visible"/>
                                      </p:to>
                                    </p:set>
                                    <p:anim calcmode="lin" valueType="num">
                                      <p:cBhvr additive="base">
                                        <p:cTn id="34" dur="1000"/>
                                        <p:tgtEl>
                                          <p:spTgt spid="1058"/>
                                        </p:tgtEl>
                                        <p:attrNameLst>
                                          <p:attrName>ppt_x</p:attrName>
                                        </p:attrNameLst>
                                      </p:cBhvr>
                                      <p:tavLst>
                                        <p:tav tm="0">
                                          <p:val>
                                            <p:strVal val="#ppt_x+1"/>
                                          </p:val>
                                        </p:tav>
                                        <p:tav tm="100000">
                                          <p:val>
                                            <p:strVal val="#ppt_x"/>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61"/>
                                        </p:tgtEl>
                                        <p:attrNameLst>
                                          <p:attrName>style.visibility</p:attrName>
                                        </p:attrNameLst>
                                      </p:cBhvr>
                                      <p:to>
                                        <p:strVal val="visible"/>
                                      </p:to>
                                    </p:set>
                                    <p:animEffect transition="in" filter="fade">
                                      <p:cBhvr>
                                        <p:cTn id="39" dur="1000"/>
                                        <p:tgtEl>
                                          <p:spTgt spid="1061"/>
                                        </p:tgtEl>
                                      </p:cBhvr>
                                    </p:animEffect>
                                  </p:childTnLst>
                                </p:cTn>
                              </p:par>
                              <p:par>
                                <p:cTn id="40" presetID="10" presetClass="entr" presetSubtype="0" fill="hold" nodeType="withEffect">
                                  <p:stCondLst>
                                    <p:cond delay="0"/>
                                  </p:stCondLst>
                                  <p:childTnLst>
                                    <p:set>
                                      <p:cBhvr>
                                        <p:cTn id="41" dur="1" fill="hold">
                                          <p:stCondLst>
                                            <p:cond delay="0"/>
                                          </p:stCondLst>
                                        </p:cTn>
                                        <p:tgtEl>
                                          <p:spTgt spid="1063"/>
                                        </p:tgtEl>
                                        <p:attrNameLst>
                                          <p:attrName>style.visibility</p:attrName>
                                        </p:attrNameLst>
                                      </p:cBhvr>
                                      <p:to>
                                        <p:strVal val="visible"/>
                                      </p:to>
                                    </p:set>
                                    <p:animEffect transition="in" filter="fade">
                                      <p:cBhvr>
                                        <p:cTn id="42" dur="1000"/>
                                        <p:tgtEl>
                                          <p:spTgt spid="1063"/>
                                        </p:tgtEl>
                                      </p:cBhvr>
                                    </p:animEffect>
                                  </p:childTnLst>
                                </p:cTn>
                              </p:par>
                              <p:par>
                                <p:cTn id="43" presetID="10" presetClass="entr" presetSubtype="0" fill="hold" nodeType="withEffect">
                                  <p:stCondLst>
                                    <p:cond delay="0"/>
                                  </p:stCondLst>
                                  <p:childTnLst>
                                    <p:set>
                                      <p:cBhvr>
                                        <p:cTn id="44" dur="1" fill="hold">
                                          <p:stCondLst>
                                            <p:cond delay="0"/>
                                          </p:stCondLst>
                                        </p:cTn>
                                        <p:tgtEl>
                                          <p:spTgt spid="1062"/>
                                        </p:tgtEl>
                                        <p:attrNameLst>
                                          <p:attrName>style.visibility</p:attrName>
                                        </p:attrNameLst>
                                      </p:cBhvr>
                                      <p:to>
                                        <p:strVal val="visible"/>
                                      </p:to>
                                    </p:set>
                                    <p:animEffect transition="in" filter="fade">
                                      <p:cBhvr>
                                        <p:cTn id="45" dur="1000"/>
                                        <p:tgtEl>
                                          <p:spTgt spid="10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067"/>
        <p:cNvGrpSpPr/>
        <p:nvPr/>
      </p:nvGrpSpPr>
      <p:grpSpPr>
        <a:xfrm>
          <a:off x="0" y="0"/>
          <a:ext cx="0" cy="0"/>
          <a:chOff x="0" y="0"/>
          <a:chExt cx="0" cy="0"/>
        </a:xfrm>
      </p:grpSpPr>
      <p:sp>
        <p:nvSpPr>
          <p:cNvPr id="1068" name="Google Shape;1068;p85"/>
          <p:cNvSpPr txBox="1">
            <a:spLocks noGrp="1"/>
          </p:cNvSpPr>
          <p:nvPr>
            <p:ph type="sldNum" idx="12"/>
          </p:nvPr>
        </p:nvSpPr>
        <p:spPr>
          <a:xfrm>
            <a:off x="8158690" y="4828032"/>
            <a:ext cx="5250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85</a:t>
            </a:fld>
            <a:endParaRPr/>
          </a:p>
        </p:txBody>
      </p:sp>
      <p:sp>
        <p:nvSpPr>
          <p:cNvPr id="1069" name="Google Shape;1069;p85"/>
          <p:cNvSpPr txBox="1">
            <a:spLocks noGrp="1"/>
          </p:cNvSpPr>
          <p:nvPr>
            <p:ph type="title"/>
          </p:nvPr>
        </p:nvSpPr>
        <p:spPr>
          <a:xfrm>
            <a:off x="459481" y="0"/>
            <a:ext cx="4112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538C3F"/>
              </a:buClr>
              <a:buSzPts val="2000"/>
              <a:buFont typeface="Century Gothic"/>
              <a:buNone/>
            </a:pPr>
            <a:r>
              <a:rPr lang="en" b="1"/>
              <a:t>Separate Ways</a:t>
            </a:r>
            <a:endParaRPr b="1"/>
          </a:p>
        </p:txBody>
      </p:sp>
      <p:sp>
        <p:nvSpPr>
          <p:cNvPr id="1070" name="Google Shape;1070;p85"/>
          <p:cNvSpPr/>
          <p:nvPr/>
        </p:nvSpPr>
        <p:spPr>
          <a:xfrm>
            <a:off x="7257975" y="50700"/>
            <a:ext cx="1756200" cy="12840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Shared Kernel</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280"/>
              </a:spcBef>
              <a:spcAft>
                <a:spcPts val="0"/>
              </a:spcAft>
              <a:buClr>
                <a:srgbClr val="000000"/>
              </a:buClr>
              <a:buSzPts val="1000"/>
              <a:buFont typeface="Arial"/>
              <a:buNone/>
            </a:pPr>
            <a:r>
              <a:rPr lang="en" sz="1000" b="0" i="0" u="none" strike="noStrike" cap="none">
                <a:solidFill>
                  <a:schemeClr val="dk1"/>
                </a:solidFill>
                <a:latin typeface="Arial"/>
                <a:ea typeface="Arial"/>
                <a:cs typeface="Arial"/>
                <a:sym typeface="Arial"/>
              </a:rPr>
              <a:t>Customer/Supplier</a:t>
            </a: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280"/>
              </a:spcBef>
              <a:spcAft>
                <a:spcPts val="0"/>
              </a:spcAft>
              <a:buClr>
                <a:srgbClr val="000000"/>
              </a:buClr>
              <a:buSzPts val="1000"/>
              <a:buFont typeface="Arial"/>
              <a:buNone/>
            </a:pPr>
            <a:r>
              <a:rPr lang="en" sz="1000" b="0" i="0" u="none" strike="noStrike" cap="none">
                <a:solidFill>
                  <a:schemeClr val="dk1"/>
                </a:solidFill>
                <a:latin typeface="Arial"/>
                <a:ea typeface="Arial"/>
                <a:cs typeface="Arial"/>
                <a:sym typeface="Arial"/>
              </a:rPr>
              <a:t>Conformist</a:t>
            </a: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280"/>
              </a:spcBef>
              <a:spcAft>
                <a:spcPts val="0"/>
              </a:spcAft>
              <a:buClr>
                <a:srgbClr val="000000"/>
              </a:buClr>
              <a:buSzPts val="1000"/>
              <a:buFont typeface="Arial"/>
              <a:buNone/>
            </a:pPr>
            <a:r>
              <a:rPr lang="en" sz="1000" b="0" i="0" u="none" strike="noStrike" cap="none">
                <a:solidFill>
                  <a:schemeClr val="dk1"/>
                </a:solidFill>
                <a:latin typeface="Arial"/>
                <a:ea typeface="Arial"/>
                <a:cs typeface="Arial"/>
                <a:sym typeface="Arial"/>
              </a:rPr>
              <a:t>Anticorruption Layer</a:t>
            </a: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280"/>
              </a:spcBef>
              <a:spcAft>
                <a:spcPts val="0"/>
              </a:spcAft>
              <a:buClr>
                <a:srgbClr val="000000"/>
              </a:buClr>
              <a:buSzPts val="1000"/>
              <a:buFont typeface="Arial"/>
              <a:buNone/>
            </a:pPr>
            <a:r>
              <a:rPr lang="en" sz="1000" b="1" i="0" u="none" strike="noStrike" cap="none">
                <a:solidFill>
                  <a:schemeClr val="dk1"/>
                </a:solidFill>
                <a:latin typeface="Arial"/>
                <a:ea typeface="Arial"/>
                <a:cs typeface="Arial"/>
                <a:sym typeface="Arial"/>
              </a:rPr>
              <a:t>Separate Way</a:t>
            </a:r>
            <a:r>
              <a:rPr lang="en" sz="1000" b="0" i="0" u="none" strike="noStrike" cap="none">
                <a:solidFill>
                  <a:schemeClr val="dk1"/>
                </a:solidFill>
                <a:latin typeface="Arial"/>
                <a:ea typeface="Arial"/>
                <a:cs typeface="Arial"/>
                <a:sym typeface="Arial"/>
              </a:rPr>
              <a:t>s</a:t>
            </a: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280"/>
              </a:spcBef>
              <a:spcAft>
                <a:spcPts val="0"/>
              </a:spcAft>
              <a:buClr>
                <a:srgbClr val="000000"/>
              </a:buClr>
              <a:buSzPts val="1000"/>
              <a:buFont typeface="Arial"/>
              <a:buNone/>
            </a:pPr>
            <a:r>
              <a:rPr lang="en" sz="1000" b="0" i="0" u="none" strike="noStrike" cap="none">
                <a:solidFill>
                  <a:schemeClr val="dk1"/>
                </a:solidFill>
                <a:latin typeface="Arial"/>
                <a:ea typeface="Arial"/>
                <a:cs typeface="Arial"/>
                <a:sym typeface="Arial"/>
              </a:rPr>
              <a:t>Open Host Service</a:t>
            </a: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71" name="Google Shape;1071;p85"/>
          <p:cNvCxnSpPr/>
          <p:nvPr/>
        </p:nvCxnSpPr>
        <p:spPr>
          <a:xfrm>
            <a:off x="6447225" y="1032275"/>
            <a:ext cx="828300" cy="0"/>
          </a:xfrm>
          <a:prstGeom prst="straightConnector1">
            <a:avLst/>
          </a:prstGeom>
          <a:noFill/>
          <a:ln w="9525" cap="flat" cmpd="sng">
            <a:solidFill>
              <a:srgbClr val="000000"/>
            </a:solidFill>
            <a:prstDash val="solid"/>
            <a:round/>
            <a:headEnd type="none" w="sm" len="sm"/>
            <a:tailEnd type="triangle" w="med" len="med"/>
          </a:ln>
        </p:spPr>
      </p:cxnSp>
      <p:sp>
        <p:nvSpPr>
          <p:cNvPr id="1072" name="Google Shape;1072;p85"/>
          <p:cNvSpPr/>
          <p:nvPr/>
        </p:nvSpPr>
        <p:spPr>
          <a:xfrm>
            <a:off x="4915175" y="2229450"/>
            <a:ext cx="3090900" cy="2130600"/>
          </a:xfrm>
          <a:prstGeom prst="ellipse">
            <a:avLst/>
          </a:prstGeom>
          <a:solidFill>
            <a:schemeClr val="lt1"/>
          </a:soli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85"/>
          <p:cNvSpPr/>
          <p:nvPr/>
        </p:nvSpPr>
        <p:spPr>
          <a:xfrm>
            <a:off x="5623025" y="1444263"/>
            <a:ext cx="1675200" cy="675600"/>
          </a:xfrm>
          <a:prstGeom prst="roundRect">
            <a:avLst>
              <a:gd name="adj" fmla="val 16667"/>
            </a:avLst>
          </a:prstGeom>
          <a:gradFill>
            <a:gsLst>
              <a:gs pos="0">
                <a:srgbClr val="FFBC7E"/>
              </a:gs>
              <a:gs pos="50000">
                <a:srgbClr val="FFD4B1"/>
              </a:gs>
              <a:gs pos="100000">
                <a:srgbClr val="FFE9D9"/>
              </a:gs>
            </a:gsLst>
            <a:lin ang="16200000" scaled="0"/>
          </a:gra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New Finance</a:t>
            </a:r>
            <a:r>
              <a:rPr lang="en" sz="1400" b="0" i="0" u="none" strike="noStrike" cap="none">
                <a:solidFill>
                  <a:srgbClr val="000000"/>
                </a:solidFill>
                <a:latin typeface="Arial"/>
                <a:ea typeface="Arial"/>
                <a:cs typeface="Arial"/>
                <a:sym typeface="Arial"/>
              </a:rPr>
              <a:t> </a:t>
            </a:r>
            <a:r>
              <a:rPr lang="en" sz="1400" b="1" i="0" u="none" strike="noStrike" cap="none">
                <a:solidFill>
                  <a:srgbClr val="000000"/>
                </a:solidFill>
                <a:latin typeface="Arial"/>
                <a:ea typeface="Arial"/>
                <a:cs typeface="Arial"/>
                <a:sym typeface="Arial"/>
              </a:rPr>
              <a:t>Context</a:t>
            </a:r>
            <a:endParaRPr sz="1400" b="1" i="0" u="none" strike="noStrike" cap="none">
              <a:solidFill>
                <a:srgbClr val="000000"/>
              </a:solidFill>
              <a:latin typeface="Arial"/>
              <a:ea typeface="Arial"/>
              <a:cs typeface="Arial"/>
              <a:sym typeface="Arial"/>
            </a:endParaRPr>
          </a:p>
        </p:txBody>
      </p:sp>
      <p:sp>
        <p:nvSpPr>
          <p:cNvPr id="1074" name="Google Shape;1074;p85"/>
          <p:cNvSpPr/>
          <p:nvPr/>
        </p:nvSpPr>
        <p:spPr>
          <a:xfrm>
            <a:off x="5118050" y="2956938"/>
            <a:ext cx="1450500" cy="675600"/>
          </a:xfrm>
          <a:prstGeom prst="roundRect">
            <a:avLst>
              <a:gd name="adj" fmla="val 16667"/>
            </a:avLst>
          </a:prstGeom>
          <a:gradFill>
            <a:gsLst>
              <a:gs pos="0">
                <a:srgbClr val="FFBC7E"/>
              </a:gs>
              <a:gs pos="50000">
                <a:srgbClr val="FFD4B1"/>
              </a:gs>
              <a:gs pos="100000">
                <a:srgbClr val="FFE9D9"/>
              </a:gs>
            </a:gsLst>
            <a:lin ang="16200000" scaled="0"/>
          </a:gra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Transactions</a:t>
            </a:r>
            <a:endParaRPr sz="1400" b="1" i="0" u="none" strike="noStrike" cap="none">
              <a:solidFill>
                <a:srgbClr val="000000"/>
              </a:solidFill>
              <a:latin typeface="Arial"/>
              <a:ea typeface="Arial"/>
              <a:cs typeface="Arial"/>
              <a:sym typeface="Arial"/>
            </a:endParaRPr>
          </a:p>
        </p:txBody>
      </p:sp>
      <p:sp>
        <p:nvSpPr>
          <p:cNvPr id="1075" name="Google Shape;1075;p85"/>
          <p:cNvSpPr/>
          <p:nvPr/>
        </p:nvSpPr>
        <p:spPr>
          <a:xfrm>
            <a:off x="6697430" y="2956951"/>
            <a:ext cx="1156200" cy="675600"/>
          </a:xfrm>
          <a:prstGeom prst="roundRect">
            <a:avLst>
              <a:gd name="adj" fmla="val 16667"/>
            </a:avLst>
          </a:prstGeom>
          <a:gradFill>
            <a:gsLst>
              <a:gs pos="0">
                <a:srgbClr val="FFBC7E"/>
              </a:gs>
              <a:gs pos="50000">
                <a:srgbClr val="FFD4B1"/>
              </a:gs>
              <a:gs pos="100000">
                <a:srgbClr val="FFE9D9"/>
              </a:gs>
            </a:gsLst>
            <a:lin ang="16200000" scaled="0"/>
          </a:gra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Customer</a:t>
            </a:r>
            <a:endParaRPr sz="1400" b="1" i="0" u="none" strike="noStrike" cap="none">
              <a:solidFill>
                <a:srgbClr val="000000"/>
              </a:solidFill>
              <a:latin typeface="Arial"/>
              <a:ea typeface="Arial"/>
              <a:cs typeface="Arial"/>
              <a:sym typeface="Arial"/>
            </a:endParaRPr>
          </a:p>
        </p:txBody>
      </p:sp>
      <p:sp>
        <p:nvSpPr>
          <p:cNvPr id="1076" name="Google Shape;1076;p85"/>
          <p:cNvSpPr/>
          <p:nvPr/>
        </p:nvSpPr>
        <p:spPr>
          <a:xfrm>
            <a:off x="3035775" y="1107925"/>
            <a:ext cx="1044900" cy="1053900"/>
          </a:xfrm>
          <a:prstGeom prst="foldedCorner">
            <a:avLst>
              <a:gd name="adj" fmla="val 16667"/>
            </a:avLst>
          </a:prstGeom>
          <a:solidFill>
            <a:schemeClr val="lt1"/>
          </a:soli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85"/>
          <p:cNvSpPr/>
          <p:nvPr/>
        </p:nvSpPr>
        <p:spPr>
          <a:xfrm>
            <a:off x="3188175" y="1260325"/>
            <a:ext cx="1044900" cy="1053900"/>
          </a:xfrm>
          <a:prstGeom prst="foldedCorner">
            <a:avLst>
              <a:gd name="adj" fmla="val 16667"/>
            </a:avLst>
          </a:prstGeom>
          <a:solidFill>
            <a:schemeClr val="lt1"/>
          </a:soli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p85"/>
          <p:cNvSpPr/>
          <p:nvPr/>
        </p:nvSpPr>
        <p:spPr>
          <a:xfrm>
            <a:off x="3340575" y="1412725"/>
            <a:ext cx="1044900" cy="1053900"/>
          </a:xfrm>
          <a:prstGeom prst="foldedCorner">
            <a:avLst>
              <a:gd name="adj" fmla="val 16667"/>
            </a:avLst>
          </a:prstGeom>
          <a:solidFill>
            <a:schemeClr val="lt1"/>
          </a:soli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CSV</a:t>
            </a:r>
            <a:endParaRPr sz="1400" b="1" i="0" u="none" strike="noStrike" cap="none">
              <a:solidFill>
                <a:srgbClr val="000000"/>
              </a:solidFill>
              <a:latin typeface="Arial"/>
              <a:ea typeface="Arial"/>
              <a:cs typeface="Arial"/>
              <a:sym typeface="Arial"/>
            </a:endParaRPr>
          </a:p>
        </p:txBody>
      </p:sp>
      <p:cxnSp>
        <p:nvCxnSpPr>
          <p:cNvPr id="1079" name="Google Shape;1079;p85"/>
          <p:cNvCxnSpPr>
            <a:stCxn id="1072" idx="1"/>
          </p:cNvCxnSpPr>
          <p:nvPr/>
        </p:nvCxnSpPr>
        <p:spPr>
          <a:xfrm rot="10800000">
            <a:off x="4343627" y="2289469"/>
            <a:ext cx="1024200" cy="252000"/>
          </a:xfrm>
          <a:prstGeom prst="straightConnector1">
            <a:avLst/>
          </a:prstGeom>
          <a:noFill/>
          <a:ln w="9525" cap="flat" cmpd="sng">
            <a:solidFill>
              <a:schemeClr val="dk2"/>
            </a:solidFill>
            <a:prstDash val="solid"/>
            <a:round/>
            <a:headEnd type="none" w="sm" len="sm"/>
            <a:tailEnd type="triangle" w="med" len="med"/>
          </a:ln>
        </p:spPr>
      </p:cxnSp>
      <p:sp>
        <p:nvSpPr>
          <p:cNvPr id="1080" name="Google Shape;1080;p85"/>
          <p:cNvSpPr/>
          <p:nvPr/>
        </p:nvSpPr>
        <p:spPr>
          <a:xfrm>
            <a:off x="345900" y="2956950"/>
            <a:ext cx="2702100" cy="675600"/>
          </a:xfrm>
          <a:prstGeom prst="roundRect">
            <a:avLst>
              <a:gd name="adj" fmla="val 16667"/>
            </a:avLst>
          </a:prstGeom>
          <a:gradFill>
            <a:gsLst>
              <a:gs pos="0">
                <a:srgbClr val="A2C39A"/>
              </a:gs>
              <a:gs pos="50000">
                <a:srgbClr val="C6D9C1"/>
              </a:gs>
              <a:gs pos="100000">
                <a:srgbClr val="E2ECE0"/>
              </a:gs>
            </a:gsLst>
            <a:lin ang="16200000" scaled="0"/>
          </a:gra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Existing Finance Context</a:t>
            </a:r>
            <a:endParaRPr sz="1400" b="1"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80"/>
                                        </p:tgtEl>
                                        <p:attrNameLst>
                                          <p:attrName>style.visibility</p:attrName>
                                        </p:attrNameLst>
                                      </p:cBhvr>
                                      <p:to>
                                        <p:strVal val="visible"/>
                                      </p:to>
                                    </p:set>
                                    <p:anim calcmode="lin" valueType="num">
                                      <p:cBhvr additive="base">
                                        <p:cTn id="7" dur="1000"/>
                                        <p:tgtEl>
                                          <p:spTgt spid="108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074"/>
                                        </p:tgtEl>
                                        <p:attrNameLst>
                                          <p:attrName>style.visibility</p:attrName>
                                        </p:attrNameLst>
                                      </p:cBhvr>
                                      <p:to>
                                        <p:strVal val="visible"/>
                                      </p:to>
                                    </p:set>
                                    <p:anim calcmode="lin" valueType="num">
                                      <p:cBhvr additive="base">
                                        <p:cTn id="12" dur="1000"/>
                                        <p:tgtEl>
                                          <p:spTgt spid="1074"/>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1075"/>
                                        </p:tgtEl>
                                        <p:attrNameLst>
                                          <p:attrName>style.visibility</p:attrName>
                                        </p:attrNameLst>
                                      </p:cBhvr>
                                      <p:to>
                                        <p:strVal val="visible"/>
                                      </p:to>
                                    </p:set>
                                    <p:anim calcmode="lin" valueType="num">
                                      <p:cBhvr additive="base">
                                        <p:cTn id="15" dur="1000"/>
                                        <p:tgtEl>
                                          <p:spTgt spid="1075"/>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1072"/>
                                        </p:tgtEl>
                                        <p:attrNameLst>
                                          <p:attrName>style.visibility</p:attrName>
                                        </p:attrNameLst>
                                      </p:cBhvr>
                                      <p:to>
                                        <p:strVal val="visible"/>
                                      </p:to>
                                    </p:set>
                                    <p:anim calcmode="lin" valueType="num">
                                      <p:cBhvr additive="base">
                                        <p:cTn id="20" dur="1000"/>
                                        <p:tgtEl>
                                          <p:spTgt spid="1072"/>
                                        </p:tgtEl>
                                        <p:attrNameLst>
                                          <p:attrName>ppt_x</p:attrName>
                                        </p:attrNameLst>
                                      </p:cBhvr>
                                      <p:tavLst>
                                        <p:tav tm="0">
                                          <p:val>
                                            <p:strVal val="#ppt_x+1"/>
                                          </p:val>
                                        </p:tav>
                                        <p:tav tm="100000">
                                          <p:val>
                                            <p:strVal val="#ppt_x"/>
                                          </p:val>
                                        </p:tav>
                                      </p:tavLst>
                                    </p:anim>
                                  </p:childTnLst>
                                </p:cTn>
                              </p:par>
                              <p:par>
                                <p:cTn id="21" presetID="2" presetClass="entr" presetSubtype="2" fill="hold" nodeType="withEffect">
                                  <p:stCondLst>
                                    <p:cond delay="0"/>
                                  </p:stCondLst>
                                  <p:childTnLst>
                                    <p:set>
                                      <p:cBhvr>
                                        <p:cTn id="22" dur="1" fill="hold">
                                          <p:stCondLst>
                                            <p:cond delay="0"/>
                                          </p:stCondLst>
                                        </p:cTn>
                                        <p:tgtEl>
                                          <p:spTgt spid="1073"/>
                                        </p:tgtEl>
                                        <p:attrNameLst>
                                          <p:attrName>style.visibility</p:attrName>
                                        </p:attrNameLst>
                                      </p:cBhvr>
                                      <p:to>
                                        <p:strVal val="visible"/>
                                      </p:to>
                                    </p:set>
                                    <p:anim calcmode="lin" valueType="num">
                                      <p:cBhvr additive="base">
                                        <p:cTn id="23" dur="1000"/>
                                        <p:tgtEl>
                                          <p:spTgt spid="1073"/>
                                        </p:tgtEl>
                                        <p:attrNameLst>
                                          <p:attrName>ppt_x</p:attrName>
                                        </p:attrNameLst>
                                      </p:cBhvr>
                                      <p:tavLst>
                                        <p:tav tm="0">
                                          <p:val>
                                            <p:strVal val="#ppt_x+1"/>
                                          </p:val>
                                        </p:tav>
                                        <p:tav tm="100000">
                                          <p:val>
                                            <p:strVal val="#ppt_x"/>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1" fill="hold" nodeType="clickEffect">
                                  <p:stCondLst>
                                    <p:cond delay="0"/>
                                  </p:stCondLst>
                                  <p:childTnLst>
                                    <p:set>
                                      <p:cBhvr>
                                        <p:cTn id="27" dur="1" fill="hold">
                                          <p:stCondLst>
                                            <p:cond delay="0"/>
                                          </p:stCondLst>
                                        </p:cTn>
                                        <p:tgtEl>
                                          <p:spTgt spid="1078"/>
                                        </p:tgtEl>
                                        <p:attrNameLst>
                                          <p:attrName>style.visibility</p:attrName>
                                        </p:attrNameLst>
                                      </p:cBhvr>
                                      <p:to>
                                        <p:strVal val="visible"/>
                                      </p:to>
                                    </p:set>
                                    <p:anim calcmode="lin" valueType="num">
                                      <p:cBhvr additive="base">
                                        <p:cTn id="28" dur="1000"/>
                                        <p:tgtEl>
                                          <p:spTgt spid="1078"/>
                                        </p:tgtEl>
                                        <p:attrNameLst>
                                          <p:attrName>ppt_y</p:attrName>
                                        </p:attrNameLst>
                                      </p:cBhvr>
                                      <p:tavLst>
                                        <p:tav tm="0">
                                          <p:val>
                                            <p:strVal val="#ppt_y-1"/>
                                          </p:val>
                                        </p:tav>
                                        <p:tav tm="100000">
                                          <p:val>
                                            <p:strVal val="#ppt_y"/>
                                          </p:val>
                                        </p:tav>
                                      </p:tavLst>
                                    </p:anim>
                                  </p:childTnLst>
                                </p:cTn>
                              </p:par>
                              <p:par>
                                <p:cTn id="29" presetID="2" presetClass="entr" presetSubtype="1" fill="hold" nodeType="withEffect">
                                  <p:stCondLst>
                                    <p:cond delay="0"/>
                                  </p:stCondLst>
                                  <p:childTnLst>
                                    <p:set>
                                      <p:cBhvr>
                                        <p:cTn id="30" dur="1" fill="hold">
                                          <p:stCondLst>
                                            <p:cond delay="0"/>
                                          </p:stCondLst>
                                        </p:cTn>
                                        <p:tgtEl>
                                          <p:spTgt spid="1076"/>
                                        </p:tgtEl>
                                        <p:attrNameLst>
                                          <p:attrName>style.visibility</p:attrName>
                                        </p:attrNameLst>
                                      </p:cBhvr>
                                      <p:to>
                                        <p:strVal val="visible"/>
                                      </p:to>
                                    </p:set>
                                    <p:anim calcmode="lin" valueType="num">
                                      <p:cBhvr additive="base">
                                        <p:cTn id="31" dur="1000"/>
                                        <p:tgtEl>
                                          <p:spTgt spid="1076"/>
                                        </p:tgtEl>
                                        <p:attrNameLst>
                                          <p:attrName>ppt_y</p:attrName>
                                        </p:attrNameLst>
                                      </p:cBhvr>
                                      <p:tavLst>
                                        <p:tav tm="0">
                                          <p:val>
                                            <p:strVal val="#ppt_y-1"/>
                                          </p:val>
                                        </p:tav>
                                        <p:tav tm="100000">
                                          <p:val>
                                            <p:strVal val="#ppt_y"/>
                                          </p:val>
                                        </p:tav>
                                      </p:tavLst>
                                    </p:anim>
                                  </p:childTnLst>
                                </p:cTn>
                              </p:par>
                              <p:par>
                                <p:cTn id="32" presetID="2" presetClass="entr" presetSubtype="1" fill="hold" nodeType="withEffect">
                                  <p:stCondLst>
                                    <p:cond delay="0"/>
                                  </p:stCondLst>
                                  <p:childTnLst>
                                    <p:set>
                                      <p:cBhvr>
                                        <p:cTn id="33" dur="1" fill="hold">
                                          <p:stCondLst>
                                            <p:cond delay="0"/>
                                          </p:stCondLst>
                                        </p:cTn>
                                        <p:tgtEl>
                                          <p:spTgt spid="1077"/>
                                        </p:tgtEl>
                                        <p:attrNameLst>
                                          <p:attrName>style.visibility</p:attrName>
                                        </p:attrNameLst>
                                      </p:cBhvr>
                                      <p:to>
                                        <p:strVal val="visible"/>
                                      </p:to>
                                    </p:set>
                                    <p:anim calcmode="lin" valueType="num">
                                      <p:cBhvr additive="base">
                                        <p:cTn id="34" dur="1000"/>
                                        <p:tgtEl>
                                          <p:spTgt spid="1077"/>
                                        </p:tgtEl>
                                        <p:attrNameLst>
                                          <p:attrName>ppt_y</p:attrName>
                                        </p:attrNameLst>
                                      </p:cBhvr>
                                      <p:tavLst>
                                        <p:tav tm="0">
                                          <p:val>
                                            <p:strVal val="#ppt_y-1"/>
                                          </p:val>
                                        </p:tav>
                                        <p:tav tm="100000">
                                          <p:val>
                                            <p:strVal val="#ppt_y"/>
                                          </p:val>
                                        </p:tav>
                                      </p:tavLst>
                                    </p:anim>
                                  </p:childTnLst>
                                </p:cTn>
                              </p:par>
                              <p:par>
                                <p:cTn id="35" presetID="1" presetClass="entr" presetSubtype="0" fill="hold" nodeType="withEffect">
                                  <p:stCondLst>
                                    <p:cond delay="0"/>
                                  </p:stCondLst>
                                  <p:childTnLst>
                                    <p:set>
                                      <p:cBhvr>
                                        <p:cTn id="36" dur="1" fill="hold">
                                          <p:stCondLst>
                                            <p:cond delay="0"/>
                                          </p:stCondLst>
                                        </p:cTn>
                                        <p:tgtEl>
                                          <p:spTgt spid="10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86"/>
          <p:cNvSpPr txBox="1">
            <a:spLocks noGrp="1"/>
          </p:cNvSpPr>
          <p:nvPr>
            <p:ph type="sldNum" idx="12"/>
          </p:nvPr>
        </p:nvSpPr>
        <p:spPr>
          <a:xfrm>
            <a:off x="8158690" y="4828032"/>
            <a:ext cx="5250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86</a:t>
            </a:fld>
            <a:endParaRPr/>
          </a:p>
        </p:txBody>
      </p:sp>
      <p:sp>
        <p:nvSpPr>
          <p:cNvPr id="1086" name="Google Shape;1086;p86"/>
          <p:cNvSpPr txBox="1">
            <a:spLocks noGrp="1"/>
          </p:cNvSpPr>
          <p:nvPr>
            <p:ph type="title"/>
          </p:nvPr>
        </p:nvSpPr>
        <p:spPr>
          <a:xfrm>
            <a:off x="509206" y="0"/>
            <a:ext cx="4112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538C3F"/>
              </a:buClr>
              <a:buSzPts val="2000"/>
              <a:buFont typeface="Century Gothic"/>
              <a:buNone/>
            </a:pPr>
            <a:r>
              <a:rPr lang="en" b="1"/>
              <a:t>Open Host Service (OHS)</a:t>
            </a:r>
            <a:endParaRPr b="1"/>
          </a:p>
        </p:txBody>
      </p:sp>
      <p:sp>
        <p:nvSpPr>
          <p:cNvPr id="1087" name="Google Shape;1087;p86"/>
          <p:cNvSpPr/>
          <p:nvPr/>
        </p:nvSpPr>
        <p:spPr>
          <a:xfrm>
            <a:off x="7257975" y="50700"/>
            <a:ext cx="1756200" cy="12840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Shared Kernel</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280"/>
              </a:spcBef>
              <a:spcAft>
                <a:spcPts val="0"/>
              </a:spcAft>
              <a:buClr>
                <a:srgbClr val="000000"/>
              </a:buClr>
              <a:buSzPts val="1000"/>
              <a:buFont typeface="Arial"/>
              <a:buNone/>
            </a:pPr>
            <a:r>
              <a:rPr lang="en" sz="1000" b="0" i="0" u="none" strike="noStrike" cap="none">
                <a:solidFill>
                  <a:schemeClr val="dk1"/>
                </a:solidFill>
                <a:latin typeface="Arial"/>
                <a:ea typeface="Arial"/>
                <a:cs typeface="Arial"/>
                <a:sym typeface="Arial"/>
              </a:rPr>
              <a:t>Customer/Supplier</a:t>
            </a: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280"/>
              </a:spcBef>
              <a:spcAft>
                <a:spcPts val="0"/>
              </a:spcAft>
              <a:buClr>
                <a:srgbClr val="000000"/>
              </a:buClr>
              <a:buSzPts val="1000"/>
              <a:buFont typeface="Arial"/>
              <a:buNone/>
            </a:pPr>
            <a:r>
              <a:rPr lang="en" sz="1000" b="0" i="0" u="none" strike="noStrike" cap="none">
                <a:solidFill>
                  <a:schemeClr val="dk1"/>
                </a:solidFill>
                <a:latin typeface="Arial"/>
                <a:ea typeface="Arial"/>
                <a:cs typeface="Arial"/>
                <a:sym typeface="Arial"/>
              </a:rPr>
              <a:t>Conformist</a:t>
            </a: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280"/>
              </a:spcBef>
              <a:spcAft>
                <a:spcPts val="0"/>
              </a:spcAft>
              <a:buClr>
                <a:srgbClr val="000000"/>
              </a:buClr>
              <a:buSzPts val="1000"/>
              <a:buFont typeface="Arial"/>
              <a:buNone/>
            </a:pPr>
            <a:r>
              <a:rPr lang="en" sz="1000" b="0" i="0" u="none" strike="noStrike" cap="none">
                <a:solidFill>
                  <a:schemeClr val="dk1"/>
                </a:solidFill>
                <a:latin typeface="Arial"/>
                <a:ea typeface="Arial"/>
                <a:cs typeface="Arial"/>
                <a:sym typeface="Arial"/>
              </a:rPr>
              <a:t>Anticorruption Layer</a:t>
            </a: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280"/>
              </a:spcBef>
              <a:spcAft>
                <a:spcPts val="0"/>
              </a:spcAft>
              <a:buClr>
                <a:srgbClr val="000000"/>
              </a:buClr>
              <a:buSzPts val="1000"/>
              <a:buFont typeface="Arial"/>
              <a:buNone/>
            </a:pPr>
            <a:r>
              <a:rPr lang="en" sz="1000" b="0" i="0" u="none" strike="noStrike" cap="none">
                <a:solidFill>
                  <a:schemeClr val="dk1"/>
                </a:solidFill>
                <a:latin typeface="Arial"/>
                <a:ea typeface="Arial"/>
                <a:cs typeface="Arial"/>
                <a:sym typeface="Arial"/>
              </a:rPr>
              <a:t>Separate Ways</a:t>
            </a: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280"/>
              </a:spcBef>
              <a:spcAft>
                <a:spcPts val="0"/>
              </a:spcAft>
              <a:buClr>
                <a:srgbClr val="000000"/>
              </a:buClr>
              <a:buSzPts val="1000"/>
              <a:buFont typeface="Arial"/>
              <a:buNone/>
            </a:pPr>
            <a:r>
              <a:rPr lang="en" sz="1000" b="1" i="0" u="none" strike="noStrike" cap="none">
                <a:solidFill>
                  <a:schemeClr val="dk1"/>
                </a:solidFill>
                <a:latin typeface="Arial"/>
                <a:ea typeface="Arial"/>
                <a:cs typeface="Arial"/>
                <a:sym typeface="Arial"/>
              </a:rPr>
              <a:t>Open Host Service</a:t>
            </a:r>
            <a:endParaRPr sz="10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88" name="Google Shape;1088;p86"/>
          <p:cNvCxnSpPr/>
          <p:nvPr/>
        </p:nvCxnSpPr>
        <p:spPr>
          <a:xfrm>
            <a:off x="6447225" y="1221600"/>
            <a:ext cx="828300" cy="0"/>
          </a:xfrm>
          <a:prstGeom prst="straightConnector1">
            <a:avLst/>
          </a:prstGeom>
          <a:noFill/>
          <a:ln w="9525" cap="flat" cmpd="sng">
            <a:solidFill>
              <a:srgbClr val="000000"/>
            </a:solidFill>
            <a:prstDash val="solid"/>
            <a:round/>
            <a:headEnd type="none" w="sm" len="sm"/>
            <a:tailEnd type="triangle" w="med" len="med"/>
          </a:ln>
        </p:spPr>
      </p:cxnSp>
      <p:sp>
        <p:nvSpPr>
          <p:cNvPr id="1089" name="Google Shape;1089;p86"/>
          <p:cNvSpPr/>
          <p:nvPr/>
        </p:nvSpPr>
        <p:spPr>
          <a:xfrm>
            <a:off x="266075" y="2217300"/>
            <a:ext cx="3090900" cy="2130600"/>
          </a:xfrm>
          <a:prstGeom prst="ellipse">
            <a:avLst/>
          </a:prstGeom>
          <a:solidFill>
            <a:schemeClr val="lt1"/>
          </a:soli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86"/>
          <p:cNvSpPr/>
          <p:nvPr/>
        </p:nvSpPr>
        <p:spPr>
          <a:xfrm>
            <a:off x="565475" y="1433100"/>
            <a:ext cx="2492100" cy="675600"/>
          </a:xfrm>
          <a:prstGeom prst="roundRect">
            <a:avLst>
              <a:gd name="adj" fmla="val 16667"/>
            </a:avLst>
          </a:prstGeom>
          <a:gradFill>
            <a:gsLst>
              <a:gs pos="0">
                <a:srgbClr val="C4BAE6"/>
              </a:gs>
              <a:gs pos="50000">
                <a:srgbClr val="D9D4ED"/>
              </a:gs>
              <a:gs pos="100000">
                <a:srgbClr val="EBE9F6"/>
              </a:gs>
            </a:gsLst>
            <a:lin ang="16200000" scaled="0"/>
          </a:gra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Special Services Context</a:t>
            </a:r>
            <a:endParaRPr sz="1400" b="1" i="0" u="none" strike="noStrike" cap="none">
              <a:solidFill>
                <a:srgbClr val="000000"/>
              </a:solidFill>
              <a:latin typeface="Arial"/>
              <a:ea typeface="Arial"/>
              <a:cs typeface="Arial"/>
              <a:sym typeface="Arial"/>
            </a:endParaRPr>
          </a:p>
        </p:txBody>
      </p:sp>
      <p:sp>
        <p:nvSpPr>
          <p:cNvPr id="1091" name="Google Shape;1091;p86"/>
          <p:cNvSpPr/>
          <p:nvPr/>
        </p:nvSpPr>
        <p:spPr>
          <a:xfrm>
            <a:off x="1987301" y="2944800"/>
            <a:ext cx="931500" cy="675600"/>
          </a:xfrm>
          <a:prstGeom prst="roundRect">
            <a:avLst>
              <a:gd name="adj" fmla="val 16667"/>
            </a:avLst>
          </a:prstGeom>
          <a:gradFill>
            <a:gsLst>
              <a:gs pos="0">
                <a:srgbClr val="FF7E7E"/>
              </a:gs>
              <a:gs pos="50000">
                <a:srgbClr val="FFB1B1"/>
              </a:gs>
              <a:gs pos="100000">
                <a:srgbClr val="FFD9D9"/>
              </a:gs>
            </a:gsLst>
            <a:lin ang="16200000" scaled="0"/>
          </a:gra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OHS</a:t>
            </a:r>
            <a:endParaRPr sz="1400" b="1" i="0" u="none" strike="noStrike" cap="none">
              <a:solidFill>
                <a:srgbClr val="000000"/>
              </a:solidFill>
              <a:latin typeface="Arial"/>
              <a:ea typeface="Arial"/>
              <a:cs typeface="Arial"/>
              <a:sym typeface="Arial"/>
            </a:endParaRPr>
          </a:p>
        </p:txBody>
      </p:sp>
      <p:sp>
        <p:nvSpPr>
          <p:cNvPr id="1092" name="Google Shape;1092;p86"/>
          <p:cNvSpPr/>
          <p:nvPr/>
        </p:nvSpPr>
        <p:spPr>
          <a:xfrm>
            <a:off x="5759491" y="1716825"/>
            <a:ext cx="1628700" cy="675600"/>
          </a:xfrm>
          <a:prstGeom prst="roundRect">
            <a:avLst>
              <a:gd name="adj" fmla="val 16667"/>
            </a:avLst>
          </a:prstGeom>
          <a:gradFill>
            <a:gsLst>
              <a:gs pos="0">
                <a:srgbClr val="A2C39A"/>
              </a:gs>
              <a:gs pos="50000">
                <a:srgbClr val="C6D9C1"/>
              </a:gs>
              <a:gs pos="100000">
                <a:srgbClr val="E2ECE0"/>
              </a:gs>
            </a:gsLst>
            <a:lin ang="16200000" scaled="0"/>
          </a:gra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Inventory</a:t>
            </a:r>
            <a:r>
              <a:rPr lang="en" sz="1400" b="0" i="0" u="none" strike="noStrike" cap="none">
                <a:solidFill>
                  <a:srgbClr val="000000"/>
                </a:solidFill>
                <a:latin typeface="Arial"/>
                <a:ea typeface="Arial"/>
                <a:cs typeface="Arial"/>
                <a:sym typeface="Arial"/>
              </a:rPr>
              <a:t> </a:t>
            </a:r>
            <a:r>
              <a:rPr lang="en" sz="1400" b="1" i="0" u="none" strike="noStrike" cap="none">
                <a:solidFill>
                  <a:srgbClr val="000000"/>
                </a:solidFill>
                <a:latin typeface="Arial"/>
                <a:ea typeface="Arial"/>
                <a:cs typeface="Arial"/>
                <a:sym typeface="Arial"/>
              </a:rPr>
              <a:t>Application</a:t>
            </a:r>
            <a:endParaRPr sz="1400" b="1" i="0" u="none" strike="noStrike" cap="none">
              <a:solidFill>
                <a:srgbClr val="000000"/>
              </a:solidFill>
              <a:latin typeface="Arial"/>
              <a:ea typeface="Arial"/>
              <a:cs typeface="Arial"/>
              <a:sym typeface="Arial"/>
            </a:endParaRPr>
          </a:p>
        </p:txBody>
      </p:sp>
      <p:sp>
        <p:nvSpPr>
          <p:cNvPr id="1093" name="Google Shape;1093;p86"/>
          <p:cNvSpPr/>
          <p:nvPr/>
        </p:nvSpPr>
        <p:spPr>
          <a:xfrm>
            <a:off x="5774500" y="2693388"/>
            <a:ext cx="1598700" cy="675600"/>
          </a:xfrm>
          <a:prstGeom prst="roundRect">
            <a:avLst>
              <a:gd name="adj" fmla="val 16667"/>
            </a:avLst>
          </a:prstGeom>
          <a:gradFill>
            <a:gsLst>
              <a:gs pos="0">
                <a:srgbClr val="FFBC7E"/>
              </a:gs>
              <a:gs pos="50000">
                <a:srgbClr val="FFD4B1"/>
              </a:gs>
              <a:gs pos="100000">
                <a:srgbClr val="FFE9D9"/>
              </a:gs>
            </a:gsLst>
            <a:lin ang="16200000" scaled="0"/>
          </a:gra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Order Fulfilling Application</a:t>
            </a:r>
            <a:endParaRPr sz="1400" b="1" i="0" u="none" strike="noStrike" cap="none">
              <a:solidFill>
                <a:srgbClr val="000000"/>
              </a:solidFill>
              <a:latin typeface="Arial"/>
              <a:ea typeface="Arial"/>
              <a:cs typeface="Arial"/>
              <a:sym typeface="Arial"/>
            </a:endParaRPr>
          </a:p>
        </p:txBody>
      </p:sp>
      <p:sp>
        <p:nvSpPr>
          <p:cNvPr id="1094" name="Google Shape;1094;p86"/>
          <p:cNvSpPr/>
          <p:nvPr/>
        </p:nvSpPr>
        <p:spPr>
          <a:xfrm>
            <a:off x="5774500" y="3780413"/>
            <a:ext cx="1675200" cy="675600"/>
          </a:xfrm>
          <a:prstGeom prst="roundRect">
            <a:avLst>
              <a:gd name="adj" fmla="val 16667"/>
            </a:avLst>
          </a:prstGeom>
          <a:gradFill>
            <a:gsLst>
              <a:gs pos="0">
                <a:srgbClr val="7EFFFF"/>
              </a:gs>
              <a:gs pos="50000">
                <a:srgbClr val="B1FFFF"/>
              </a:gs>
              <a:gs pos="100000">
                <a:srgbClr val="D9FFFF"/>
              </a:gs>
            </a:gsLst>
            <a:lin ang="16200000" scaled="0"/>
          </a:gra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Financial Application</a:t>
            </a:r>
            <a:endParaRPr sz="1400" b="1" i="0" u="none" strike="noStrike" cap="none">
              <a:solidFill>
                <a:srgbClr val="000000"/>
              </a:solidFill>
              <a:latin typeface="Arial"/>
              <a:ea typeface="Arial"/>
              <a:cs typeface="Arial"/>
              <a:sym typeface="Arial"/>
            </a:endParaRPr>
          </a:p>
        </p:txBody>
      </p:sp>
      <p:sp>
        <p:nvSpPr>
          <p:cNvPr id="1095" name="Google Shape;1095;p86"/>
          <p:cNvSpPr txBox="1"/>
          <p:nvPr/>
        </p:nvSpPr>
        <p:spPr>
          <a:xfrm>
            <a:off x="5816500" y="1294013"/>
            <a:ext cx="1514700" cy="35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Existing Apps</a:t>
            </a:r>
            <a:endParaRPr sz="1400" b="1" i="0" u="none" strike="noStrike" cap="none">
              <a:solidFill>
                <a:srgbClr val="000000"/>
              </a:solidFill>
              <a:latin typeface="Arial"/>
              <a:ea typeface="Arial"/>
              <a:cs typeface="Arial"/>
              <a:sym typeface="Arial"/>
            </a:endParaRPr>
          </a:p>
        </p:txBody>
      </p:sp>
      <p:cxnSp>
        <p:nvCxnSpPr>
          <p:cNvPr id="1096" name="Google Shape;1096;p86"/>
          <p:cNvCxnSpPr>
            <a:stCxn id="1091" idx="3"/>
            <a:endCxn id="1092" idx="1"/>
          </p:cNvCxnSpPr>
          <p:nvPr/>
        </p:nvCxnSpPr>
        <p:spPr>
          <a:xfrm rot="10800000" flipH="1">
            <a:off x="2918801" y="2054700"/>
            <a:ext cx="2840700" cy="1227900"/>
          </a:xfrm>
          <a:prstGeom prst="straightConnector1">
            <a:avLst/>
          </a:prstGeom>
          <a:noFill/>
          <a:ln w="9525" cap="flat" cmpd="sng">
            <a:solidFill>
              <a:schemeClr val="dk2"/>
            </a:solidFill>
            <a:prstDash val="solid"/>
            <a:round/>
            <a:headEnd type="none" w="sm" len="sm"/>
            <a:tailEnd type="none" w="sm" len="sm"/>
          </a:ln>
        </p:spPr>
      </p:cxnSp>
      <p:cxnSp>
        <p:nvCxnSpPr>
          <p:cNvPr id="1097" name="Google Shape;1097;p86"/>
          <p:cNvCxnSpPr>
            <a:stCxn id="1091" idx="3"/>
            <a:endCxn id="1093" idx="1"/>
          </p:cNvCxnSpPr>
          <p:nvPr/>
        </p:nvCxnSpPr>
        <p:spPr>
          <a:xfrm rot="10800000" flipH="1">
            <a:off x="2918801" y="3031200"/>
            <a:ext cx="2855700" cy="251400"/>
          </a:xfrm>
          <a:prstGeom prst="straightConnector1">
            <a:avLst/>
          </a:prstGeom>
          <a:noFill/>
          <a:ln w="9525" cap="flat" cmpd="sng">
            <a:solidFill>
              <a:schemeClr val="dk2"/>
            </a:solidFill>
            <a:prstDash val="solid"/>
            <a:round/>
            <a:headEnd type="none" w="sm" len="sm"/>
            <a:tailEnd type="none" w="sm" len="sm"/>
          </a:ln>
        </p:spPr>
      </p:cxnSp>
      <p:cxnSp>
        <p:nvCxnSpPr>
          <p:cNvPr id="1098" name="Google Shape;1098;p86"/>
          <p:cNvCxnSpPr>
            <a:stCxn id="1091" idx="3"/>
            <a:endCxn id="1094" idx="1"/>
          </p:cNvCxnSpPr>
          <p:nvPr/>
        </p:nvCxnSpPr>
        <p:spPr>
          <a:xfrm>
            <a:off x="2918801" y="3282600"/>
            <a:ext cx="2855700" cy="835500"/>
          </a:xfrm>
          <a:prstGeom prst="straightConnector1">
            <a:avLst/>
          </a:prstGeom>
          <a:noFill/>
          <a:ln w="9525" cap="flat" cmpd="sng">
            <a:solidFill>
              <a:schemeClr val="dk2"/>
            </a:solidFill>
            <a:prstDash val="solid"/>
            <a:round/>
            <a:headEnd type="none" w="sm" len="sm"/>
            <a:tailEnd type="none" w="sm" len="sm"/>
          </a:ln>
        </p:spPr>
      </p:cxnSp>
      <p:sp>
        <p:nvSpPr>
          <p:cNvPr id="1099" name="Google Shape;1099;p86"/>
          <p:cNvSpPr txBox="1"/>
          <p:nvPr/>
        </p:nvSpPr>
        <p:spPr>
          <a:xfrm>
            <a:off x="3211650" y="3033750"/>
            <a:ext cx="2492100" cy="497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No Translation Required</a:t>
            </a:r>
            <a:endParaRPr sz="1400" b="1"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95"/>
                                        </p:tgtEl>
                                        <p:attrNameLst>
                                          <p:attrName>style.visibility</p:attrName>
                                        </p:attrNameLst>
                                      </p:cBhvr>
                                      <p:to>
                                        <p:strVal val="visible"/>
                                      </p:to>
                                    </p:set>
                                    <p:anim calcmode="lin" valueType="num">
                                      <p:cBhvr additive="base">
                                        <p:cTn id="7" dur="1000"/>
                                        <p:tgtEl>
                                          <p:spTgt spid="1095"/>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092"/>
                                        </p:tgtEl>
                                        <p:attrNameLst>
                                          <p:attrName>style.visibility</p:attrName>
                                        </p:attrNameLst>
                                      </p:cBhvr>
                                      <p:to>
                                        <p:strVal val="visible"/>
                                      </p:to>
                                    </p:set>
                                    <p:anim calcmode="lin" valueType="num">
                                      <p:cBhvr additive="base">
                                        <p:cTn id="10" dur="1000"/>
                                        <p:tgtEl>
                                          <p:spTgt spid="1092"/>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093"/>
                                        </p:tgtEl>
                                        <p:attrNameLst>
                                          <p:attrName>style.visibility</p:attrName>
                                        </p:attrNameLst>
                                      </p:cBhvr>
                                      <p:to>
                                        <p:strVal val="visible"/>
                                      </p:to>
                                    </p:set>
                                    <p:anim calcmode="lin" valueType="num">
                                      <p:cBhvr additive="base">
                                        <p:cTn id="13" dur="1000"/>
                                        <p:tgtEl>
                                          <p:spTgt spid="1093"/>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1094"/>
                                        </p:tgtEl>
                                        <p:attrNameLst>
                                          <p:attrName>style.visibility</p:attrName>
                                        </p:attrNameLst>
                                      </p:cBhvr>
                                      <p:to>
                                        <p:strVal val="visible"/>
                                      </p:to>
                                    </p:set>
                                    <p:anim calcmode="lin" valueType="num">
                                      <p:cBhvr additive="base">
                                        <p:cTn id="16" dur="1000"/>
                                        <p:tgtEl>
                                          <p:spTgt spid="1094"/>
                                        </p:tgtEl>
                                        <p:attrNameLst>
                                          <p:attrName>ppt_x</p:attrName>
                                        </p:attrNameLst>
                                      </p:cBhvr>
                                      <p:tavLst>
                                        <p:tav tm="0">
                                          <p:val>
                                            <p:strVal val="#ppt_x+1"/>
                                          </p:val>
                                        </p:tav>
                                        <p:tav tm="100000">
                                          <p:val>
                                            <p:strVal val="#ppt_x"/>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1090"/>
                                        </p:tgtEl>
                                        <p:attrNameLst>
                                          <p:attrName>style.visibility</p:attrName>
                                        </p:attrNameLst>
                                      </p:cBhvr>
                                      <p:to>
                                        <p:strVal val="visible"/>
                                      </p:to>
                                    </p:set>
                                    <p:anim calcmode="lin" valueType="num">
                                      <p:cBhvr additive="base">
                                        <p:cTn id="21" dur="1000"/>
                                        <p:tgtEl>
                                          <p:spTgt spid="1090"/>
                                        </p:tgtEl>
                                        <p:attrNameLst>
                                          <p:attrName>ppt_x</p:attrName>
                                        </p:attrNameLst>
                                      </p:cBhvr>
                                      <p:tavLst>
                                        <p:tav tm="0">
                                          <p:val>
                                            <p:strVal val="#ppt_x-1"/>
                                          </p:val>
                                        </p:tav>
                                        <p:tav tm="100000">
                                          <p:val>
                                            <p:strVal val="#ppt_x"/>
                                          </p:val>
                                        </p:tav>
                                      </p:tavLst>
                                    </p:anim>
                                  </p:childTnLst>
                                </p:cTn>
                              </p:par>
                              <p:par>
                                <p:cTn id="22" presetID="10" presetClass="entr" presetSubtype="0" fill="hold" nodeType="withEffect">
                                  <p:stCondLst>
                                    <p:cond delay="0"/>
                                  </p:stCondLst>
                                  <p:childTnLst>
                                    <p:set>
                                      <p:cBhvr>
                                        <p:cTn id="23" dur="1" fill="hold">
                                          <p:stCondLst>
                                            <p:cond delay="0"/>
                                          </p:stCondLst>
                                        </p:cTn>
                                        <p:tgtEl>
                                          <p:spTgt spid="1089"/>
                                        </p:tgtEl>
                                        <p:attrNameLst>
                                          <p:attrName>style.visibility</p:attrName>
                                        </p:attrNameLst>
                                      </p:cBhvr>
                                      <p:to>
                                        <p:strVal val="visible"/>
                                      </p:to>
                                    </p:set>
                                    <p:animEffect transition="in" filter="fade">
                                      <p:cBhvr>
                                        <p:cTn id="24" dur="1000"/>
                                        <p:tgtEl>
                                          <p:spTgt spid="1089"/>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091"/>
                                        </p:tgtEl>
                                        <p:attrNameLst>
                                          <p:attrName>style.visibility</p:attrName>
                                        </p:attrNameLst>
                                      </p:cBhvr>
                                      <p:to>
                                        <p:strVal val="visible"/>
                                      </p:to>
                                    </p:set>
                                    <p:anim calcmode="lin" valueType="num">
                                      <p:cBhvr additive="base">
                                        <p:cTn id="29" dur="1000"/>
                                        <p:tgtEl>
                                          <p:spTgt spid="1091"/>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96"/>
                                        </p:tgtEl>
                                        <p:attrNameLst>
                                          <p:attrName>style.visibility</p:attrName>
                                        </p:attrNameLst>
                                      </p:cBhvr>
                                      <p:to>
                                        <p:strVal val="visible"/>
                                      </p:to>
                                    </p:set>
                                    <p:animEffect transition="in" filter="fade">
                                      <p:cBhvr>
                                        <p:cTn id="34" dur="1000"/>
                                        <p:tgtEl>
                                          <p:spTgt spid="1096"/>
                                        </p:tgtEl>
                                      </p:cBhvr>
                                    </p:animEffect>
                                  </p:childTnLst>
                                </p:cTn>
                              </p:par>
                              <p:par>
                                <p:cTn id="35" presetID="10" presetClass="entr" presetSubtype="0" fill="hold" nodeType="withEffect">
                                  <p:stCondLst>
                                    <p:cond delay="0"/>
                                  </p:stCondLst>
                                  <p:childTnLst>
                                    <p:set>
                                      <p:cBhvr>
                                        <p:cTn id="36" dur="1" fill="hold">
                                          <p:stCondLst>
                                            <p:cond delay="0"/>
                                          </p:stCondLst>
                                        </p:cTn>
                                        <p:tgtEl>
                                          <p:spTgt spid="1098"/>
                                        </p:tgtEl>
                                        <p:attrNameLst>
                                          <p:attrName>style.visibility</p:attrName>
                                        </p:attrNameLst>
                                      </p:cBhvr>
                                      <p:to>
                                        <p:strVal val="visible"/>
                                      </p:to>
                                    </p:set>
                                    <p:animEffect transition="in" filter="fade">
                                      <p:cBhvr>
                                        <p:cTn id="37" dur="1000"/>
                                        <p:tgtEl>
                                          <p:spTgt spid="1098"/>
                                        </p:tgtEl>
                                      </p:cBhvr>
                                    </p:animEffect>
                                  </p:childTnLst>
                                </p:cTn>
                              </p:par>
                              <p:par>
                                <p:cTn id="38" presetID="10" presetClass="entr" presetSubtype="0" fill="hold" nodeType="withEffect">
                                  <p:stCondLst>
                                    <p:cond delay="0"/>
                                  </p:stCondLst>
                                  <p:childTnLst>
                                    <p:set>
                                      <p:cBhvr>
                                        <p:cTn id="39" dur="1" fill="hold">
                                          <p:stCondLst>
                                            <p:cond delay="0"/>
                                          </p:stCondLst>
                                        </p:cTn>
                                        <p:tgtEl>
                                          <p:spTgt spid="1097"/>
                                        </p:tgtEl>
                                        <p:attrNameLst>
                                          <p:attrName>style.visibility</p:attrName>
                                        </p:attrNameLst>
                                      </p:cBhvr>
                                      <p:to>
                                        <p:strVal val="visible"/>
                                      </p:to>
                                    </p:set>
                                    <p:animEffect transition="in" filter="fade">
                                      <p:cBhvr>
                                        <p:cTn id="40" dur="1000"/>
                                        <p:tgtEl>
                                          <p:spTgt spid="1097"/>
                                        </p:tgtEl>
                                      </p:cBhvr>
                                    </p:animEffect>
                                  </p:childTnLst>
                                </p:cTn>
                              </p:par>
                              <p:par>
                                <p:cTn id="41" presetID="10" presetClass="entr" presetSubtype="0" fill="hold" nodeType="withEffect">
                                  <p:stCondLst>
                                    <p:cond delay="0"/>
                                  </p:stCondLst>
                                  <p:childTnLst>
                                    <p:set>
                                      <p:cBhvr>
                                        <p:cTn id="42" dur="1" fill="hold">
                                          <p:stCondLst>
                                            <p:cond delay="0"/>
                                          </p:stCondLst>
                                        </p:cTn>
                                        <p:tgtEl>
                                          <p:spTgt spid="1099"/>
                                        </p:tgtEl>
                                        <p:attrNameLst>
                                          <p:attrName>style.visibility</p:attrName>
                                        </p:attrNameLst>
                                      </p:cBhvr>
                                      <p:to>
                                        <p:strVal val="visible"/>
                                      </p:to>
                                    </p:set>
                                    <p:animEffect transition="in" filter="fade">
                                      <p:cBhvr>
                                        <p:cTn id="43" dur="1000"/>
                                        <p:tgtEl>
                                          <p:spTgt spid="1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03"/>
        <p:cNvGrpSpPr/>
        <p:nvPr/>
      </p:nvGrpSpPr>
      <p:grpSpPr>
        <a:xfrm>
          <a:off x="0" y="0"/>
          <a:ext cx="0" cy="0"/>
          <a:chOff x="0" y="0"/>
          <a:chExt cx="0" cy="0"/>
        </a:xfrm>
      </p:grpSpPr>
      <p:sp>
        <p:nvSpPr>
          <p:cNvPr id="1104" name="Google Shape;1104;p87"/>
          <p:cNvSpPr txBox="1">
            <a:spLocks noGrp="1"/>
          </p:cNvSpPr>
          <p:nvPr>
            <p:ph type="body" idx="1"/>
          </p:nvPr>
        </p:nvSpPr>
        <p:spPr>
          <a:xfrm>
            <a:off x="459475" y="603500"/>
            <a:ext cx="8237400" cy="773100"/>
          </a:xfrm>
          <a:prstGeom prst="rect">
            <a:avLst/>
          </a:prstGeom>
          <a:noFill/>
          <a:ln>
            <a:noFill/>
          </a:ln>
        </p:spPr>
        <p:txBody>
          <a:bodyPr spcFirstLastPara="1" wrap="square" lIns="0" tIns="45700" rIns="0" bIns="45700" anchor="t" anchorCtr="0">
            <a:noAutofit/>
          </a:bodyPr>
          <a:lstStyle/>
          <a:p>
            <a:pPr marL="0" lvl="0" indent="0" algn="ctr" rtl="0">
              <a:lnSpc>
                <a:spcPct val="100000"/>
              </a:lnSpc>
              <a:spcBef>
                <a:spcPts val="480"/>
              </a:spcBef>
              <a:spcAft>
                <a:spcPts val="0"/>
              </a:spcAft>
              <a:buClr>
                <a:schemeClr val="accent1"/>
              </a:buClr>
              <a:buSzPts val="2400"/>
              <a:buNone/>
            </a:pPr>
            <a:r>
              <a:rPr lang="en" sz="3600" b="1">
                <a:solidFill>
                  <a:schemeClr val="accent1"/>
                </a:solidFill>
                <a:latin typeface="Arial"/>
                <a:ea typeface="Arial"/>
                <a:cs typeface="Arial"/>
                <a:sym typeface="Arial"/>
              </a:rPr>
              <a:t>Exercise 2 - Context Mapping</a:t>
            </a:r>
            <a:endParaRPr sz="3600" b="1">
              <a:solidFill>
                <a:schemeClr val="accent1"/>
              </a:solidFill>
              <a:latin typeface="Arial"/>
              <a:ea typeface="Arial"/>
              <a:cs typeface="Arial"/>
              <a:sym typeface="Arial"/>
            </a:endParaRPr>
          </a:p>
          <a:p>
            <a:pPr marL="0" lvl="0" indent="0" algn="l" rtl="0">
              <a:lnSpc>
                <a:spcPct val="100000"/>
              </a:lnSpc>
              <a:spcBef>
                <a:spcPts val="480"/>
              </a:spcBef>
              <a:spcAft>
                <a:spcPts val="0"/>
              </a:spcAft>
              <a:buClr>
                <a:schemeClr val="accent1"/>
              </a:buClr>
              <a:buSzPts val="2400"/>
              <a:buNone/>
            </a:pPr>
            <a:endParaRPr sz="2400">
              <a:solidFill>
                <a:schemeClr val="accent1"/>
              </a:solidFill>
              <a:latin typeface="Arial"/>
              <a:ea typeface="Arial"/>
              <a:cs typeface="Arial"/>
              <a:sym typeface="Arial"/>
            </a:endParaRPr>
          </a:p>
          <a:p>
            <a:pPr marL="0" lvl="0" indent="0" algn="ctr" rtl="0">
              <a:lnSpc>
                <a:spcPct val="100000"/>
              </a:lnSpc>
              <a:spcBef>
                <a:spcPts val="480"/>
              </a:spcBef>
              <a:spcAft>
                <a:spcPts val="0"/>
              </a:spcAft>
              <a:buClr>
                <a:schemeClr val="accent1"/>
              </a:buClr>
              <a:buSzPts val="2400"/>
              <a:buNone/>
            </a:pPr>
            <a:r>
              <a:rPr lang="en" sz="2400" b="1">
                <a:solidFill>
                  <a:schemeClr val="accent1"/>
                </a:solidFill>
                <a:latin typeface="Arial"/>
                <a:ea typeface="Arial"/>
                <a:cs typeface="Arial"/>
                <a:sym typeface="Arial"/>
              </a:rPr>
              <a:t>GOAL</a:t>
            </a:r>
            <a:r>
              <a:rPr lang="en" sz="2400">
                <a:solidFill>
                  <a:schemeClr val="accent1"/>
                </a:solidFill>
                <a:latin typeface="Arial"/>
                <a:ea typeface="Arial"/>
                <a:cs typeface="Arial"/>
                <a:sym typeface="Arial"/>
              </a:rPr>
              <a:t> </a:t>
            </a:r>
            <a:r>
              <a:rPr lang="en" sz="1200">
                <a:solidFill>
                  <a:srgbClr val="24292E"/>
                </a:solidFill>
                <a:highlight>
                  <a:srgbClr val="FFFFFF"/>
                </a:highlight>
                <a:latin typeface="Arial"/>
                <a:ea typeface="Arial"/>
                <a:cs typeface="Arial"/>
                <a:sym typeface="Arial"/>
              </a:rPr>
              <a:t> </a:t>
            </a:r>
            <a:endParaRPr sz="1200">
              <a:solidFill>
                <a:srgbClr val="24292E"/>
              </a:solidFill>
              <a:highlight>
                <a:srgbClr val="FFFFFF"/>
              </a:highlight>
              <a:latin typeface="Arial"/>
              <a:ea typeface="Arial"/>
              <a:cs typeface="Arial"/>
              <a:sym typeface="Arial"/>
            </a:endParaRPr>
          </a:p>
          <a:p>
            <a:pPr marL="0" lvl="0" indent="0" algn="ctr" rtl="0">
              <a:lnSpc>
                <a:spcPct val="100000"/>
              </a:lnSpc>
              <a:spcBef>
                <a:spcPts val="480"/>
              </a:spcBef>
              <a:spcAft>
                <a:spcPts val="0"/>
              </a:spcAft>
              <a:buClr>
                <a:schemeClr val="accent1"/>
              </a:buClr>
              <a:buSzPts val="2400"/>
              <a:buNone/>
            </a:pPr>
            <a:r>
              <a:rPr lang="en" sz="1800">
                <a:solidFill>
                  <a:srgbClr val="24292E"/>
                </a:solidFill>
                <a:highlight>
                  <a:srgbClr val="FFFFFF"/>
                </a:highlight>
                <a:latin typeface="Arial"/>
                <a:ea typeface="Arial"/>
                <a:cs typeface="Arial"/>
                <a:sym typeface="Arial"/>
              </a:rPr>
              <a:t>To practice identifying bounded contexts and apply appropriate context mapping relationships.</a:t>
            </a:r>
            <a:endParaRPr sz="1800">
              <a:solidFill>
                <a:schemeClr val="accent1"/>
              </a:solidFill>
              <a:latin typeface="Arial"/>
              <a:ea typeface="Arial"/>
              <a:cs typeface="Arial"/>
              <a:sym typeface="Arial"/>
            </a:endParaRPr>
          </a:p>
          <a:p>
            <a:pPr marL="0" lvl="0" indent="0" algn="ctr" rtl="0">
              <a:lnSpc>
                <a:spcPct val="100000"/>
              </a:lnSpc>
              <a:spcBef>
                <a:spcPts val="480"/>
              </a:spcBef>
              <a:spcAft>
                <a:spcPts val="0"/>
              </a:spcAft>
              <a:buClr>
                <a:schemeClr val="accent1"/>
              </a:buClr>
              <a:buSzPts val="2400"/>
              <a:buNone/>
            </a:pPr>
            <a:endParaRPr sz="2400">
              <a:solidFill>
                <a:schemeClr val="accent1"/>
              </a:solidFill>
              <a:latin typeface="Arial"/>
              <a:ea typeface="Arial"/>
              <a:cs typeface="Arial"/>
              <a:sym typeface="Arial"/>
            </a:endParaRPr>
          </a:p>
          <a:p>
            <a:pPr marL="0" lvl="0" indent="0" algn="ctr" rtl="0">
              <a:lnSpc>
                <a:spcPct val="100000"/>
              </a:lnSpc>
              <a:spcBef>
                <a:spcPts val="480"/>
              </a:spcBef>
              <a:spcAft>
                <a:spcPts val="0"/>
              </a:spcAft>
              <a:buClr>
                <a:schemeClr val="accent1"/>
              </a:buClr>
              <a:buSzPts val="2400"/>
              <a:buNone/>
            </a:pPr>
            <a:r>
              <a:rPr lang="en" u="sng">
                <a:solidFill>
                  <a:schemeClr val="hlink"/>
                </a:solidFill>
                <a:latin typeface="Arial"/>
                <a:ea typeface="Arial"/>
                <a:cs typeface="Arial"/>
                <a:sym typeface="Arial"/>
                <a:hlinkClick r:id="rId3"/>
              </a:rPr>
              <a:t>https://github.com/DDDDevNexus2020/FirstGrade/blob/master/docs/Section-2-Exercise.md</a:t>
            </a:r>
            <a:endParaRPr>
              <a:solidFill>
                <a:schemeClr val="accent1"/>
              </a:solidFill>
              <a:latin typeface="Arial"/>
              <a:ea typeface="Arial"/>
              <a:cs typeface="Arial"/>
              <a:sym typeface="Arial"/>
            </a:endParaRPr>
          </a:p>
          <a:p>
            <a:pPr marL="0" lvl="0" indent="0" algn="ctr" rtl="0">
              <a:lnSpc>
                <a:spcPct val="100000"/>
              </a:lnSpc>
              <a:spcBef>
                <a:spcPts val="480"/>
              </a:spcBef>
              <a:spcAft>
                <a:spcPts val="0"/>
              </a:spcAft>
              <a:buClr>
                <a:schemeClr val="accent1"/>
              </a:buClr>
              <a:buSzPts val="2400"/>
              <a:buNone/>
            </a:pPr>
            <a:endParaRPr>
              <a:solidFill>
                <a:schemeClr val="accent1"/>
              </a:solidFill>
              <a:latin typeface="Arial"/>
              <a:ea typeface="Arial"/>
              <a:cs typeface="Arial"/>
              <a:sym typeface="Arial"/>
            </a:endParaRPr>
          </a:p>
          <a:p>
            <a:pPr marL="0" lvl="0" indent="0" algn="ctr" rtl="0">
              <a:lnSpc>
                <a:spcPct val="100000"/>
              </a:lnSpc>
              <a:spcBef>
                <a:spcPts val="480"/>
              </a:spcBef>
              <a:spcAft>
                <a:spcPts val="0"/>
              </a:spcAft>
              <a:buClr>
                <a:schemeClr val="accent1"/>
              </a:buClr>
              <a:buSzPts val="2400"/>
              <a:buNone/>
            </a:pPr>
            <a:r>
              <a:rPr lang="en" sz="3600" b="1">
                <a:solidFill>
                  <a:schemeClr val="accent1"/>
                </a:solidFill>
                <a:latin typeface="Arial"/>
                <a:ea typeface="Arial"/>
                <a:cs typeface="Arial"/>
                <a:sym typeface="Arial"/>
              </a:rPr>
              <a:t>45 Minutes</a:t>
            </a:r>
            <a:endParaRPr>
              <a:solidFill>
                <a:schemeClr val="accent1"/>
              </a:solidFill>
              <a:latin typeface="Arial"/>
              <a:ea typeface="Arial"/>
              <a:cs typeface="Arial"/>
              <a:sym typeface="Arial"/>
            </a:endParaRPr>
          </a:p>
        </p:txBody>
      </p:sp>
      <p:sp>
        <p:nvSpPr>
          <p:cNvPr id="1105" name="Google Shape;1105;p87"/>
          <p:cNvSpPr txBox="1">
            <a:spLocks noGrp="1"/>
          </p:cNvSpPr>
          <p:nvPr>
            <p:ph type="sldNum" idx="12"/>
          </p:nvPr>
        </p:nvSpPr>
        <p:spPr>
          <a:xfrm>
            <a:off x="8158690" y="4828032"/>
            <a:ext cx="5250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87</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88"/>
          <p:cNvSpPr txBox="1">
            <a:spLocks noGrp="1"/>
          </p:cNvSpPr>
          <p:nvPr>
            <p:ph type="body" idx="1"/>
          </p:nvPr>
        </p:nvSpPr>
        <p:spPr>
          <a:xfrm>
            <a:off x="459486" y="374904"/>
            <a:ext cx="8237400" cy="1752600"/>
          </a:xfrm>
          <a:prstGeom prst="rect">
            <a:avLst/>
          </a:prstGeom>
          <a:noFill/>
          <a:ln>
            <a:noFill/>
          </a:ln>
        </p:spPr>
        <p:txBody>
          <a:bodyPr spcFirstLastPara="1" wrap="square" lIns="0" tIns="45700" rIns="0" bIns="45700" anchor="t" anchorCtr="0">
            <a:noAutofit/>
          </a:bodyPr>
          <a:lstStyle/>
          <a:p>
            <a:pPr marL="0" lvl="0" indent="0" algn="ctr" rtl="0">
              <a:lnSpc>
                <a:spcPct val="100000"/>
              </a:lnSpc>
              <a:spcBef>
                <a:spcPts val="0"/>
              </a:spcBef>
              <a:spcAft>
                <a:spcPts val="0"/>
              </a:spcAft>
              <a:buClr>
                <a:srgbClr val="181818"/>
              </a:buClr>
              <a:buSzPts val="1600"/>
              <a:buNone/>
            </a:pPr>
            <a:endParaRPr>
              <a:latin typeface="Arial"/>
              <a:ea typeface="Arial"/>
              <a:cs typeface="Arial"/>
              <a:sym typeface="Arial"/>
            </a:endParaRPr>
          </a:p>
          <a:p>
            <a:pPr marL="0" lvl="0" indent="0" algn="ctr" rtl="0">
              <a:lnSpc>
                <a:spcPct val="100000"/>
              </a:lnSpc>
              <a:spcBef>
                <a:spcPts val="480"/>
              </a:spcBef>
              <a:spcAft>
                <a:spcPts val="0"/>
              </a:spcAft>
              <a:buClr>
                <a:schemeClr val="accent1"/>
              </a:buClr>
              <a:buSzPts val="2400"/>
              <a:buNone/>
            </a:pPr>
            <a:r>
              <a:rPr lang="en" sz="3600" b="1">
                <a:solidFill>
                  <a:schemeClr val="accent1"/>
                </a:solidFill>
                <a:latin typeface="Arial"/>
                <a:ea typeface="Arial"/>
                <a:cs typeface="Arial"/>
                <a:sym typeface="Arial"/>
              </a:rPr>
              <a:t>Exercise 2 - Context Mapping</a:t>
            </a:r>
            <a:endParaRPr sz="3600" b="1">
              <a:solidFill>
                <a:schemeClr val="accent1"/>
              </a:solidFill>
              <a:latin typeface="Arial"/>
              <a:ea typeface="Arial"/>
              <a:cs typeface="Arial"/>
              <a:sym typeface="Arial"/>
            </a:endParaRPr>
          </a:p>
          <a:p>
            <a:pPr marL="0" lvl="0" indent="0" algn="ctr" rtl="0">
              <a:lnSpc>
                <a:spcPct val="100000"/>
              </a:lnSpc>
              <a:spcBef>
                <a:spcPts val="480"/>
              </a:spcBef>
              <a:spcAft>
                <a:spcPts val="0"/>
              </a:spcAft>
              <a:buClr>
                <a:schemeClr val="accent1"/>
              </a:buClr>
              <a:buSzPts val="2400"/>
              <a:buNone/>
            </a:pPr>
            <a:endParaRPr sz="3600" b="1">
              <a:solidFill>
                <a:schemeClr val="accent1"/>
              </a:solidFill>
              <a:latin typeface="Arial"/>
              <a:ea typeface="Arial"/>
              <a:cs typeface="Arial"/>
              <a:sym typeface="Arial"/>
            </a:endParaRPr>
          </a:p>
          <a:p>
            <a:pPr marL="0" lvl="0" indent="0" algn="ctr" rtl="0">
              <a:lnSpc>
                <a:spcPct val="100000"/>
              </a:lnSpc>
              <a:spcBef>
                <a:spcPts val="480"/>
              </a:spcBef>
              <a:spcAft>
                <a:spcPts val="0"/>
              </a:spcAft>
              <a:buClr>
                <a:schemeClr val="accent1"/>
              </a:buClr>
              <a:buSzPts val="2400"/>
              <a:buNone/>
            </a:pPr>
            <a:r>
              <a:rPr lang="en" sz="3600">
                <a:solidFill>
                  <a:schemeClr val="accent1"/>
                </a:solidFill>
                <a:latin typeface="Arial"/>
                <a:ea typeface="Arial"/>
                <a:cs typeface="Arial"/>
                <a:sym typeface="Arial"/>
              </a:rPr>
              <a:t> </a:t>
            </a:r>
            <a:endParaRPr sz="3600">
              <a:solidFill>
                <a:schemeClr val="accent1"/>
              </a:solidFill>
              <a:latin typeface="Arial"/>
              <a:ea typeface="Arial"/>
              <a:cs typeface="Arial"/>
              <a:sym typeface="Arial"/>
            </a:endParaRPr>
          </a:p>
          <a:p>
            <a:pPr marL="0" lvl="0" indent="0" algn="ctr" rtl="0">
              <a:lnSpc>
                <a:spcPct val="100000"/>
              </a:lnSpc>
              <a:spcBef>
                <a:spcPts val="480"/>
              </a:spcBef>
              <a:spcAft>
                <a:spcPts val="0"/>
              </a:spcAft>
              <a:buClr>
                <a:schemeClr val="accent1"/>
              </a:buClr>
              <a:buSzPts val="2400"/>
              <a:buNone/>
            </a:pPr>
            <a:endParaRPr sz="3600">
              <a:solidFill>
                <a:schemeClr val="accent1"/>
              </a:solidFill>
              <a:latin typeface="Arial"/>
              <a:ea typeface="Arial"/>
              <a:cs typeface="Arial"/>
              <a:sym typeface="Arial"/>
            </a:endParaRPr>
          </a:p>
          <a:p>
            <a:pPr marL="0" lvl="0" indent="0" algn="ctr" rtl="0">
              <a:lnSpc>
                <a:spcPct val="100000"/>
              </a:lnSpc>
              <a:spcBef>
                <a:spcPts val="480"/>
              </a:spcBef>
              <a:spcAft>
                <a:spcPts val="0"/>
              </a:spcAft>
              <a:buClr>
                <a:schemeClr val="accent1"/>
              </a:buClr>
              <a:buSzPts val="2400"/>
              <a:buNone/>
            </a:pPr>
            <a:endParaRPr sz="3600">
              <a:solidFill>
                <a:schemeClr val="accent1"/>
              </a:solidFill>
              <a:latin typeface="Arial"/>
              <a:ea typeface="Arial"/>
              <a:cs typeface="Arial"/>
              <a:sym typeface="Arial"/>
            </a:endParaRPr>
          </a:p>
          <a:p>
            <a:pPr marL="0" lvl="0" indent="0" algn="ctr" rtl="0">
              <a:lnSpc>
                <a:spcPct val="100000"/>
              </a:lnSpc>
              <a:spcBef>
                <a:spcPts val="480"/>
              </a:spcBef>
              <a:spcAft>
                <a:spcPts val="0"/>
              </a:spcAft>
              <a:buClr>
                <a:schemeClr val="accent1"/>
              </a:buClr>
              <a:buSzPts val="2400"/>
              <a:buNone/>
            </a:pPr>
            <a:r>
              <a:rPr lang="en" sz="3600" b="1">
                <a:solidFill>
                  <a:schemeClr val="accent1"/>
                </a:solidFill>
                <a:latin typeface="Arial"/>
                <a:ea typeface="Arial"/>
                <a:cs typeface="Arial"/>
                <a:sym typeface="Arial"/>
              </a:rPr>
              <a:t>15 Minutes</a:t>
            </a:r>
            <a:endParaRPr sz="3600" b="1">
              <a:solidFill>
                <a:schemeClr val="accent1"/>
              </a:solidFill>
              <a:latin typeface="Arial"/>
              <a:ea typeface="Arial"/>
              <a:cs typeface="Arial"/>
              <a:sym typeface="Arial"/>
            </a:endParaRPr>
          </a:p>
        </p:txBody>
      </p:sp>
      <p:sp>
        <p:nvSpPr>
          <p:cNvPr id="1111" name="Google Shape;1111;p88"/>
          <p:cNvSpPr txBox="1">
            <a:spLocks noGrp="1"/>
          </p:cNvSpPr>
          <p:nvPr>
            <p:ph type="sldNum" idx="12"/>
          </p:nvPr>
        </p:nvSpPr>
        <p:spPr>
          <a:xfrm>
            <a:off x="8158690" y="4828032"/>
            <a:ext cx="5250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88</a:t>
            </a:fld>
            <a:endParaRPr/>
          </a:p>
        </p:txBody>
      </p:sp>
      <p:pic>
        <p:nvPicPr>
          <p:cNvPr id="1112" name="Google Shape;1112;p88"/>
          <p:cNvPicPr preferRelativeResize="0"/>
          <p:nvPr/>
        </p:nvPicPr>
        <p:blipFill rotWithShape="1">
          <a:blip r:embed="rId3">
            <a:alphaModFix/>
          </a:blip>
          <a:srcRect/>
          <a:stretch/>
        </p:blipFill>
        <p:spPr>
          <a:xfrm>
            <a:off x="2327958" y="2043188"/>
            <a:ext cx="4488084" cy="1057124"/>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sp>
        <p:nvSpPr>
          <p:cNvPr id="1117" name="Google Shape;1117;p89"/>
          <p:cNvSpPr txBox="1">
            <a:spLocks noGrp="1"/>
          </p:cNvSpPr>
          <p:nvPr>
            <p:ph type="sldNum" idx="12"/>
          </p:nvPr>
        </p:nvSpPr>
        <p:spPr>
          <a:xfrm>
            <a:off x="8158690" y="4828032"/>
            <a:ext cx="524935"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89</a:t>
            </a:fld>
            <a:endParaRPr/>
          </a:p>
        </p:txBody>
      </p:sp>
      <p:sp>
        <p:nvSpPr>
          <p:cNvPr id="1118" name="Google Shape;1118;p89"/>
          <p:cNvSpPr txBox="1">
            <a:spLocks noGrp="1"/>
          </p:cNvSpPr>
          <p:nvPr>
            <p:ph type="title"/>
          </p:nvPr>
        </p:nvSpPr>
        <p:spPr>
          <a:xfrm>
            <a:off x="453300" y="2026900"/>
            <a:ext cx="8237400" cy="597000"/>
          </a:xfrm>
          <a:prstGeom prst="rect">
            <a:avLst/>
          </a:prstGeom>
          <a:noFill/>
          <a:ln>
            <a:noFill/>
          </a:ln>
        </p:spPr>
        <p:txBody>
          <a:bodyPr spcFirstLastPara="1" wrap="square" lIns="0" tIns="45700" rIns="0" bIns="45700" anchor="ctr" anchorCtr="0">
            <a:noAutofit/>
          </a:bodyPr>
          <a:lstStyle/>
          <a:p>
            <a:pPr marL="0" lvl="0" indent="0" algn="ctr" rtl="0">
              <a:lnSpc>
                <a:spcPct val="100000"/>
              </a:lnSpc>
              <a:spcBef>
                <a:spcPts val="0"/>
              </a:spcBef>
              <a:spcAft>
                <a:spcPts val="0"/>
              </a:spcAft>
              <a:buClr>
                <a:srgbClr val="538C3F"/>
              </a:buClr>
              <a:buSzPts val="2000"/>
              <a:buFont typeface="Century Gothic"/>
              <a:buNone/>
            </a:pPr>
            <a:r>
              <a:rPr lang="en" sz="2400"/>
              <a:t>Section 3</a:t>
            </a:r>
            <a:endParaRPr sz="2400"/>
          </a:p>
          <a:p>
            <a:pPr marL="0" lvl="0" indent="0" algn="ctr" rtl="0">
              <a:lnSpc>
                <a:spcPct val="100000"/>
              </a:lnSpc>
              <a:spcBef>
                <a:spcPts val="0"/>
              </a:spcBef>
              <a:spcAft>
                <a:spcPts val="0"/>
              </a:spcAft>
              <a:buClr>
                <a:srgbClr val="538C3F"/>
              </a:buClr>
              <a:buSzPts val="2000"/>
              <a:buFont typeface="Century Gothic"/>
              <a:buNone/>
            </a:pPr>
            <a:r>
              <a:rPr lang="en" sz="3600" b="1"/>
              <a:t>Tactical Patterns</a:t>
            </a:r>
            <a:endParaRPr sz="3600"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pic>
        <p:nvPicPr>
          <p:cNvPr id="391" name="Google Shape;391;p9"/>
          <p:cNvPicPr preferRelativeResize="0"/>
          <p:nvPr/>
        </p:nvPicPr>
        <p:blipFill rotWithShape="1">
          <a:blip r:embed="rId3">
            <a:alphaModFix/>
          </a:blip>
          <a:srcRect/>
          <a:stretch/>
        </p:blipFill>
        <p:spPr>
          <a:xfrm>
            <a:off x="279175" y="597000"/>
            <a:ext cx="8585648" cy="4196875"/>
          </a:xfrm>
          <a:prstGeom prst="rect">
            <a:avLst/>
          </a:prstGeom>
          <a:noFill/>
          <a:ln>
            <a:noFill/>
          </a:ln>
        </p:spPr>
      </p:pic>
      <p:sp>
        <p:nvSpPr>
          <p:cNvPr id="392" name="Google Shape;392;p9"/>
          <p:cNvSpPr txBox="1">
            <a:spLocks noGrp="1"/>
          </p:cNvSpPr>
          <p:nvPr>
            <p:ph type="title"/>
          </p:nvPr>
        </p:nvSpPr>
        <p:spPr>
          <a:xfrm>
            <a:off x="0" y="1"/>
            <a:ext cx="9144000" cy="597000"/>
          </a:xfrm>
          <a:prstGeom prst="rect">
            <a:avLst/>
          </a:prstGeom>
          <a:noFill/>
          <a:ln>
            <a:noFill/>
          </a:ln>
        </p:spPr>
        <p:txBody>
          <a:bodyPr spcFirstLastPara="1" wrap="square" lIns="457200" tIns="45700" rIns="274300" bIns="45700" anchor="ctr" anchorCtr="0">
            <a:noAutofit/>
          </a:bodyPr>
          <a:lstStyle/>
          <a:p>
            <a:pPr marL="0" lvl="0" indent="0" algn="l" rtl="0">
              <a:lnSpc>
                <a:spcPct val="100000"/>
              </a:lnSpc>
              <a:spcBef>
                <a:spcPts val="0"/>
              </a:spcBef>
              <a:spcAft>
                <a:spcPts val="0"/>
              </a:spcAft>
              <a:buSzPts val="2000"/>
              <a:buNone/>
            </a:pPr>
            <a:r>
              <a:rPr lang="en"/>
              <a:t>After returning from this workshop...</a:t>
            </a:r>
            <a:endParaRPr/>
          </a:p>
        </p:txBody>
      </p:sp>
      <p:sp>
        <p:nvSpPr>
          <p:cNvPr id="393" name="Google Shape;393;p9"/>
          <p:cNvSpPr/>
          <p:nvPr/>
        </p:nvSpPr>
        <p:spPr>
          <a:xfrm>
            <a:off x="5768325" y="196800"/>
            <a:ext cx="3014400" cy="2633400"/>
          </a:xfrm>
          <a:prstGeom prst="wedgeRectCallout">
            <a:avLst>
              <a:gd name="adj1" fmla="val -75561"/>
              <a:gd name="adj2" fmla="val 15292"/>
            </a:avLst>
          </a:prstGeom>
          <a:solidFill>
            <a:srgbClr val="6AA84F"/>
          </a:solidFill>
          <a:ln w="9525" cap="flat" cmpd="sng">
            <a:solidFill>
              <a:srgbClr val="000000"/>
            </a:solidFill>
            <a:prstDash val="solid"/>
            <a:round/>
            <a:headEnd type="none" w="sm" len="sm"/>
            <a:tailEnd type="none" w="sm" len="sm"/>
          </a:ln>
          <a:effectLst>
            <a:outerShdw blurRad="57150" dist="952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000000"/>
                </a:solidFill>
                <a:latin typeface="Arial"/>
                <a:ea typeface="Arial"/>
                <a:cs typeface="Arial"/>
                <a:sym typeface="Arial"/>
              </a:rPr>
              <a:t>Hello, Peter, what’s happening.</a:t>
            </a:r>
            <a:endParaRPr sz="18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000000"/>
                </a:solidFill>
                <a:latin typeface="Arial"/>
                <a:ea typeface="Arial"/>
                <a:cs typeface="Arial"/>
                <a:sym typeface="Arial"/>
              </a:rPr>
              <a:t>Listen, if you could sum up that all day DDD workshop for me in two minutes, that would be great.</a:t>
            </a:r>
            <a:endParaRPr sz="1800" b="1" i="0" u="none" strike="noStrike" cap="none">
              <a:solidFill>
                <a:srgbClr val="000000"/>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90"/>
          <p:cNvSpPr txBox="1">
            <a:spLocks noGrp="1"/>
          </p:cNvSpPr>
          <p:nvPr>
            <p:ph type="sldNum" idx="12"/>
          </p:nvPr>
        </p:nvSpPr>
        <p:spPr>
          <a:xfrm>
            <a:off x="8264674" y="4825521"/>
            <a:ext cx="524935" cy="27384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800"/>
              <a:buNone/>
            </a:pPr>
            <a:fld id="{00000000-1234-1234-1234-123412341234}" type="slidenum">
              <a:rPr lang="en">
                <a:solidFill>
                  <a:srgbClr val="FFFFFF"/>
                </a:solidFill>
              </a:rPr>
              <a:t>90</a:t>
            </a:fld>
            <a:endParaRPr>
              <a:solidFill>
                <a:srgbClr val="FFFFFF"/>
              </a:solidFill>
            </a:endParaRPr>
          </a:p>
        </p:txBody>
      </p:sp>
      <p:pic>
        <p:nvPicPr>
          <p:cNvPr id="1124" name="Google Shape;1124;p90"/>
          <p:cNvPicPr preferRelativeResize="0"/>
          <p:nvPr/>
        </p:nvPicPr>
        <p:blipFill rotWithShape="1">
          <a:blip r:embed="rId3">
            <a:alphaModFix/>
          </a:blip>
          <a:srcRect/>
          <a:stretch/>
        </p:blipFill>
        <p:spPr>
          <a:xfrm>
            <a:off x="1308100" y="298450"/>
            <a:ext cx="3263900" cy="4114800"/>
          </a:xfrm>
          <a:prstGeom prst="rect">
            <a:avLst/>
          </a:prstGeom>
          <a:noFill/>
          <a:ln>
            <a:noFill/>
          </a:ln>
        </p:spPr>
      </p:pic>
      <p:pic>
        <p:nvPicPr>
          <p:cNvPr id="1125" name="Google Shape;1125;p90"/>
          <p:cNvPicPr preferRelativeResize="0"/>
          <p:nvPr/>
        </p:nvPicPr>
        <p:blipFill rotWithShape="1">
          <a:blip r:embed="rId4">
            <a:alphaModFix/>
          </a:blip>
          <a:srcRect/>
          <a:stretch/>
        </p:blipFill>
        <p:spPr>
          <a:xfrm>
            <a:off x="4603225" y="1111250"/>
            <a:ext cx="4186384" cy="262866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5"/>
                                        </p:tgtEl>
                                        <p:attrNameLst>
                                          <p:attrName>style.visibility</p:attrName>
                                        </p:attrNameLst>
                                      </p:cBhvr>
                                      <p:to>
                                        <p:strVal val="visible"/>
                                      </p:to>
                                    </p:set>
                                    <p:animEffect transition="in" filter="fade">
                                      <p:cBhvr>
                                        <p:cTn id="7" dur="500"/>
                                        <p:tgtEl>
                                          <p:spTgt spid="11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25"/>
                                        </p:tgtEl>
                                        <p:attrNameLst>
                                          <p:attrName>style.visibility</p:attrName>
                                        </p:attrNameLst>
                                      </p:cBhvr>
                                      <p:to>
                                        <p:strVal val="visible"/>
                                      </p:to>
                                    </p:set>
                                    <p:animEffect transition="in" filter="fade">
                                      <p:cBhvr>
                                        <p:cTn id="12" dur="500"/>
                                        <p:tgtEl>
                                          <p:spTgt spid="1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pic>
        <p:nvPicPr>
          <p:cNvPr id="1130" name="Google Shape;1130;p91"/>
          <p:cNvPicPr preferRelativeResize="0"/>
          <p:nvPr/>
        </p:nvPicPr>
        <p:blipFill rotWithShape="1">
          <a:blip r:embed="rId3">
            <a:alphaModFix/>
          </a:blip>
          <a:srcRect/>
          <a:stretch/>
        </p:blipFill>
        <p:spPr>
          <a:xfrm>
            <a:off x="4139650" y="1892625"/>
            <a:ext cx="5004350" cy="2905750"/>
          </a:xfrm>
          <a:prstGeom prst="rect">
            <a:avLst/>
          </a:prstGeom>
          <a:noFill/>
          <a:ln>
            <a:noFill/>
          </a:ln>
        </p:spPr>
      </p:pic>
      <p:sp>
        <p:nvSpPr>
          <p:cNvPr id="1131" name="Google Shape;1131;p91"/>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2000"/>
              <a:buNone/>
            </a:pPr>
            <a:r>
              <a:rPr lang="en"/>
              <a:t>Tactical Patterns </a:t>
            </a:r>
            <a:endParaRPr/>
          </a:p>
        </p:txBody>
      </p:sp>
      <p:sp>
        <p:nvSpPr>
          <p:cNvPr id="1132" name="Google Shape;1132;p91"/>
          <p:cNvSpPr/>
          <p:nvPr/>
        </p:nvSpPr>
        <p:spPr>
          <a:xfrm>
            <a:off x="617975" y="836175"/>
            <a:ext cx="1645800" cy="685800"/>
          </a:xfrm>
          <a:prstGeom prst="roundRect">
            <a:avLst>
              <a:gd name="adj" fmla="val 16667"/>
            </a:avLst>
          </a:prstGeom>
          <a:gradFill>
            <a:gsLst>
              <a:gs pos="0">
                <a:srgbClr val="FFF6DB"/>
              </a:gs>
              <a:gs pos="100000">
                <a:srgbClr val="FAD25C"/>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Entities</a:t>
            </a:r>
            <a:endParaRPr sz="1400" b="0" i="0" u="none" strike="noStrike" cap="none">
              <a:solidFill>
                <a:srgbClr val="000000"/>
              </a:solidFill>
              <a:latin typeface="Arial"/>
              <a:ea typeface="Arial"/>
              <a:cs typeface="Arial"/>
              <a:sym typeface="Arial"/>
            </a:endParaRPr>
          </a:p>
        </p:txBody>
      </p:sp>
      <p:sp>
        <p:nvSpPr>
          <p:cNvPr id="1133" name="Google Shape;1133;p91"/>
          <p:cNvSpPr/>
          <p:nvPr/>
        </p:nvSpPr>
        <p:spPr>
          <a:xfrm>
            <a:off x="617975" y="1703950"/>
            <a:ext cx="1645800" cy="685800"/>
          </a:xfrm>
          <a:prstGeom prst="roundRect">
            <a:avLst>
              <a:gd name="adj" fmla="val 16667"/>
            </a:avLst>
          </a:prstGeom>
          <a:gradFill>
            <a:gsLst>
              <a:gs pos="0">
                <a:srgbClr val="FDECDB"/>
              </a:gs>
              <a:gs pos="100000">
                <a:srgbClr val="F0A96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Value Objects</a:t>
            </a:r>
            <a:endParaRPr sz="1400" b="0" i="0" u="none" strike="noStrike" cap="none">
              <a:solidFill>
                <a:srgbClr val="000000"/>
              </a:solidFill>
              <a:latin typeface="Arial"/>
              <a:ea typeface="Arial"/>
              <a:cs typeface="Arial"/>
              <a:sym typeface="Arial"/>
            </a:endParaRPr>
          </a:p>
        </p:txBody>
      </p:sp>
      <p:sp>
        <p:nvSpPr>
          <p:cNvPr id="1134" name="Google Shape;1134;p91"/>
          <p:cNvSpPr/>
          <p:nvPr/>
        </p:nvSpPr>
        <p:spPr>
          <a:xfrm>
            <a:off x="2611500" y="836163"/>
            <a:ext cx="1645800" cy="685800"/>
          </a:xfrm>
          <a:prstGeom prst="roundRect">
            <a:avLst>
              <a:gd name="adj" fmla="val 16667"/>
            </a:avLst>
          </a:prstGeom>
          <a:gradFill>
            <a:gsLst>
              <a:gs pos="0">
                <a:srgbClr val="DFE9FB"/>
              </a:gs>
              <a:gs pos="100000">
                <a:srgbClr val="6E9BE7"/>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Services</a:t>
            </a:r>
            <a:endParaRPr sz="1400" b="0" i="0" u="none" strike="noStrike" cap="none">
              <a:solidFill>
                <a:srgbClr val="000000"/>
              </a:solidFill>
              <a:latin typeface="Arial"/>
              <a:ea typeface="Arial"/>
              <a:cs typeface="Arial"/>
              <a:sym typeface="Arial"/>
            </a:endParaRPr>
          </a:p>
        </p:txBody>
      </p:sp>
      <p:sp>
        <p:nvSpPr>
          <p:cNvPr id="1135" name="Google Shape;1135;p91"/>
          <p:cNvSpPr/>
          <p:nvPr/>
        </p:nvSpPr>
        <p:spPr>
          <a:xfrm>
            <a:off x="2611500" y="1703950"/>
            <a:ext cx="1645800" cy="685800"/>
          </a:xfrm>
          <a:prstGeom prst="roundRect">
            <a:avLst>
              <a:gd name="adj" fmla="val 16667"/>
            </a:avLst>
          </a:prstGeom>
          <a:gradFill>
            <a:gsLst>
              <a:gs pos="0">
                <a:srgbClr val="F5D0D0"/>
              </a:gs>
              <a:gs pos="100000">
                <a:srgbClr val="D96868"/>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Modules</a:t>
            </a:r>
            <a:endParaRPr sz="1400" b="0" i="0" u="none" strike="noStrike" cap="none">
              <a:solidFill>
                <a:srgbClr val="000000"/>
              </a:solidFill>
              <a:latin typeface="Arial"/>
              <a:ea typeface="Arial"/>
              <a:cs typeface="Arial"/>
              <a:sym typeface="Arial"/>
            </a:endParaRPr>
          </a:p>
        </p:txBody>
      </p:sp>
      <p:sp>
        <p:nvSpPr>
          <p:cNvPr id="1136" name="Google Shape;1136;p91"/>
          <p:cNvSpPr/>
          <p:nvPr/>
        </p:nvSpPr>
        <p:spPr>
          <a:xfrm>
            <a:off x="617975" y="2571725"/>
            <a:ext cx="1645800" cy="685800"/>
          </a:xfrm>
          <a:prstGeom prst="roundRect">
            <a:avLst>
              <a:gd name="adj" fmla="val 16667"/>
            </a:avLst>
          </a:prstGeom>
          <a:gradFill>
            <a:gsLst>
              <a:gs pos="0">
                <a:srgbClr val="D4E5F5"/>
              </a:gs>
              <a:gs pos="100000">
                <a:srgbClr val="70A4D5"/>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Aggregates</a:t>
            </a:r>
            <a:endParaRPr sz="1400" b="0" i="0" u="none" strike="noStrike" cap="none">
              <a:solidFill>
                <a:srgbClr val="000000"/>
              </a:solidFill>
              <a:latin typeface="Arial"/>
              <a:ea typeface="Arial"/>
              <a:cs typeface="Arial"/>
              <a:sym typeface="Arial"/>
            </a:endParaRPr>
          </a:p>
        </p:txBody>
      </p:sp>
      <p:sp>
        <p:nvSpPr>
          <p:cNvPr id="1137" name="Google Shape;1137;p91"/>
          <p:cNvSpPr/>
          <p:nvPr/>
        </p:nvSpPr>
        <p:spPr>
          <a:xfrm>
            <a:off x="4605025" y="836175"/>
            <a:ext cx="1645800" cy="685800"/>
          </a:xfrm>
          <a:prstGeom prst="roundRect">
            <a:avLst>
              <a:gd name="adj" fmla="val 16667"/>
            </a:avLst>
          </a:prstGeom>
          <a:gradFill>
            <a:gsLst>
              <a:gs pos="0">
                <a:srgbClr val="DBD4EB"/>
              </a:gs>
              <a:gs pos="100000">
                <a:srgbClr val="9180BB"/>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Factories</a:t>
            </a:r>
            <a:endParaRPr sz="1400" b="0" i="0" u="none" strike="noStrike" cap="none">
              <a:solidFill>
                <a:srgbClr val="000000"/>
              </a:solidFill>
              <a:latin typeface="Arial"/>
              <a:ea typeface="Arial"/>
              <a:cs typeface="Arial"/>
              <a:sym typeface="Arial"/>
            </a:endParaRPr>
          </a:p>
        </p:txBody>
      </p:sp>
      <p:sp>
        <p:nvSpPr>
          <p:cNvPr id="1138" name="Google Shape;1138;p91"/>
          <p:cNvSpPr/>
          <p:nvPr/>
        </p:nvSpPr>
        <p:spPr>
          <a:xfrm>
            <a:off x="6598550" y="836175"/>
            <a:ext cx="1645800" cy="685800"/>
          </a:xfrm>
          <a:prstGeom prst="roundRect">
            <a:avLst>
              <a:gd name="adj" fmla="val 16667"/>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Repositories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p92"/>
          <p:cNvSpPr txBox="1">
            <a:spLocks noGrp="1"/>
          </p:cNvSpPr>
          <p:nvPr>
            <p:ph type="sldNum" idx="12"/>
          </p:nvPr>
        </p:nvSpPr>
        <p:spPr>
          <a:xfrm>
            <a:off x="8158690" y="4828032"/>
            <a:ext cx="5250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92</a:t>
            </a:fld>
            <a:endParaRPr/>
          </a:p>
        </p:txBody>
      </p:sp>
      <p:sp>
        <p:nvSpPr>
          <p:cNvPr id="1144" name="Google Shape;1144;p92"/>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538C3F"/>
              </a:buClr>
              <a:buSzPts val="2000"/>
              <a:buFont typeface="Century Gothic"/>
              <a:buNone/>
            </a:pPr>
            <a:r>
              <a:rPr lang="en"/>
              <a:t>Entities</a:t>
            </a:r>
            <a:endParaRPr/>
          </a:p>
        </p:txBody>
      </p:sp>
      <p:sp>
        <p:nvSpPr>
          <p:cNvPr id="1145" name="Google Shape;1145;p92"/>
          <p:cNvSpPr/>
          <p:nvPr/>
        </p:nvSpPr>
        <p:spPr>
          <a:xfrm>
            <a:off x="5871425" y="722725"/>
            <a:ext cx="1852500" cy="999600"/>
          </a:xfrm>
          <a:prstGeom prst="rect">
            <a:avLst/>
          </a:prstGeom>
          <a:gradFill>
            <a:gsLst>
              <a:gs pos="0">
                <a:srgbClr val="FFF6DB"/>
              </a:gs>
              <a:gs pos="100000">
                <a:srgbClr val="FAD25C"/>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Room ID</a:t>
            </a: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Building Number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Room Number</a:t>
            </a:r>
            <a:endParaRPr sz="1400" b="0" i="0" u="none" strike="noStrike" cap="none">
              <a:solidFill>
                <a:srgbClr val="000000"/>
              </a:solidFill>
              <a:latin typeface="Arial"/>
              <a:ea typeface="Arial"/>
              <a:cs typeface="Arial"/>
              <a:sym typeface="Arial"/>
            </a:endParaRPr>
          </a:p>
        </p:txBody>
      </p:sp>
      <p:cxnSp>
        <p:nvCxnSpPr>
          <p:cNvPr id="1146" name="Google Shape;1146;p92"/>
          <p:cNvCxnSpPr/>
          <p:nvPr/>
        </p:nvCxnSpPr>
        <p:spPr>
          <a:xfrm>
            <a:off x="5871425" y="1084575"/>
            <a:ext cx="1852500" cy="0"/>
          </a:xfrm>
          <a:prstGeom prst="straightConnector1">
            <a:avLst/>
          </a:prstGeom>
          <a:noFill/>
          <a:ln w="9525" cap="flat" cmpd="sng">
            <a:solidFill>
              <a:schemeClr val="dk2"/>
            </a:solidFill>
            <a:prstDash val="solid"/>
            <a:round/>
            <a:headEnd type="none" w="sm" len="sm"/>
            <a:tailEnd type="none" w="sm" len="sm"/>
          </a:ln>
        </p:spPr>
      </p:cxnSp>
      <p:sp>
        <p:nvSpPr>
          <p:cNvPr id="1147" name="Google Shape;1147;p92"/>
          <p:cNvSpPr/>
          <p:nvPr/>
        </p:nvSpPr>
        <p:spPr>
          <a:xfrm>
            <a:off x="5871425" y="2645475"/>
            <a:ext cx="1852500" cy="1439400"/>
          </a:xfrm>
          <a:prstGeom prst="rect">
            <a:avLst/>
          </a:prstGeom>
          <a:gradFill>
            <a:gsLst>
              <a:gs pos="0">
                <a:srgbClr val="FFF6DB"/>
              </a:gs>
              <a:gs pos="100000">
                <a:srgbClr val="FAD25C"/>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Room </a:t>
            </a: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Arial"/>
                <a:ea typeface="Arial"/>
                <a:cs typeface="Arial"/>
                <a:sym typeface="Arial"/>
              </a:rPr>
              <a:t>Room ID</a:t>
            </a:r>
            <a:endParaRPr sz="1400" b="0" i="1"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Chair Count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Color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1" u="none" strike="noStrike" cap="none">
                <a:solidFill>
                  <a:srgbClr val="000000"/>
                </a:solidFill>
                <a:latin typeface="Arial"/>
                <a:ea typeface="Arial"/>
                <a:cs typeface="Arial"/>
                <a:sym typeface="Arial"/>
              </a:rPr>
              <a:t>Teacher ID</a:t>
            </a:r>
            <a:endParaRPr sz="1400" b="0" i="1" u="none" strike="noStrike" cap="none">
              <a:solidFill>
                <a:srgbClr val="000000"/>
              </a:solidFill>
              <a:latin typeface="Arial"/>
              <a:ea typeface="Arial"/>
              <a:cs typeface="Arial"/>
              <a:sym typeface="Arial"/>
            </a:endParaRPr>
          </a:p>
        </p:txBody>
      </p:sp>
      <p:cxnSp>
        <p:nvCxnSpPr>
          <p:cNvPr id="1148" name="Google Shape;1148;p92"/>
          <p:cNvCxnSpPr/>
          <p:nvPr/>
        </p:nvCxnSpPr>
        <p:spPr>
          <a:xfrm>
            <a:off x="5871425" y="3007325"/>
            <a:ext cx="1852500" cy="0"/>
          </a:xfrm>
          <a:prstGeom prst="straightConnector1">
            <a:avLst/>
          </a:prstGeom>
          <a:noFill/>
          <a:ln w="9525" cap="flat" cmpd="sng">
            <a:solidFill>
              <a:schemeClr val="dk2"/>
            </a:solidFill>
            <a:prstDash val="solid"/>
            <a:round/>
            <a:headEnd type="none" w="sm" len="sm"/>
            <a:tailEnd type="none" w="sm" len="sm"/>
          </a:ln>
        </p:spPr>
      </p:cxnSp>
      <p:cxnSp>
        <p:nvCxnSpPr>
          <p:cNvPr id="1149" name="Google Shape;1149;p92"/>
          <p:cNvCxnSpPr>
            <a:stCxn id="1147" idx="0"/>
            <a:endCxn id="1145" idx="2"/>
          </p:cNvCxnSpPr>
          <p:nvPr/>
        </p:nvCxnSpPr>
        <p:spPr>
          <a:xfrm rot="10800000">
            <a:off x="6797675" y="1722375"/>
            <a:ext cx="0" cy="923100"/>
          </a:xfrm>
          <a:prstGeom prst="straightConnector1">
            <a:avLst/>
          </a:prstGeom>
          <a:noFill/>
          <a:ln w="9525" cap="flat" cmpd="sng">
            <a:solidFill>
              <a:schemeClr val="dk2"/>
            </a:solidFill>
            <a:prstDash val="solid"/>
            <a:round/>
            <a:headEnd type="none" w="sm" len="sm"/>
            <a:tailEnd type="triangle" w="med" len="med"/>
          </a:ln>
        </p:spPr>
      </p:cxnSp>
      <p:sp>
        <p:nvSpPr>
          <p:cNvPr id="1150" name="Google Shape;1150;p92"/>
          <p:cNvSpPr txBox="1"/>
          <p:nvPr/>
        </p:nvSpPr>
        <p:spPr>
          <a:xfrm>
            <a:off x="459475" y="597000"/>
            <a:ext cx="5406300" cy="1125300"/>
          </a:xfrm>
          <a:prstGeom prst="rect">
            <a:avLst/>
          </a:prstGeom>
          <a:noFill/>
          <a:ln>
            <a:noFill/>
          </a:ln>
        </p:spPr>
        <p:txBody>
          <a:bodyPr spcFirstLastPara="1" wrap="square" lIns="91425" tIns="91425" rIns="91425" bIns="91425" anchor="t" anchorCtr="0">
            <a:noAutofit/>
          </a:bodyPr>
          <a:lstStyle/>
          <a:p>
            <a:pPr marL="342900" marR="0" lvl="0" indent="-342900" algn="l" rtl="0">
              <a:lnSpc>
                <a:spcPct val="100000"/>
              </a:lnSpc>
              <a:spcBef>
                <a:spcPts val="0"/>
              </a:spcBef>
              <a:spcAft>
                <a:spcPts val="0"/>
              </a:spcAft>
              <a:buClr>
                <a:srgbClr val="181818"/>
              </a:buClr>
              <a:buSzPts val="1600"/>
              <a:buFont typeface="Arial"/>
              <a:buChar char="•"/>
            </a:pPr>
            <a:r>
              <a:rPr lang="en" sz="1600" b="0" i="0" u="none" strike="noStrike" cap="none">
                <a:solidFill>
                  <a:srgbClr val="181818"/>
                </a:solidFill>
                <a:latin typeface="Arial"/>
                <a:ea typeface="Arial"/>
                <a:cs typeface="Arial"/>
                <a:sym typeface="Arial"/>
              </a:rPr>
              <a:t>A </a:t>
            </a:r>
            <a:r>
              <a:rPr lang="en" sz="1600" b="1" i="0" u="none" strike="noStrike" cap="none">
                <a:solidFill>
                  <a:srgbClr val="181818"/>
                </a:solidFill>
                <a:latin typeface="Arial"/>
                <a:ea typeface="Arial"/>
                <a:cs typeface="Arial"/>
                <a:sym typeface="Arial"/>
              </a:rPr>
              <a:t>“Thing”</a:t>
            </a:r>
            <a:r>
              <a:rPr lang="en" sz="1600" b="0" i="0" u="none" strike="noStrike" cap="none">
                <a:solidFill>
                  <a:srgbClr val="181818"/>
                </a:solidFill>
                <a:latin typeface="Arial"/>
                <a:ea typeface="Arial"/>
                <a:cs typeface="Arial"/>
                <a:sym typeface="Arial"/>
              </a:rPr>
              <a:t> in the ubiquitous language of a Domain</a:t>
            </a:r>
            <a:endParaRPr sz="1600" b="0" i="0" u="none" strike="noStrike" cap="none">
              <a:solidFill>
                <a:srgbClr val="181818"/>
              </a:solidFill>
              <a:latin typeface="Arial"/>
              <a:ea typeface="Arial"/>
              <a:cs typeface="Arial"/>
              <a:sym typeface="Arial"/>
            </a:endParaRPr>
          </a:p>
          <a:p>
            <a:pPr marL="742950" marR="0" lvl="1" indent="-285750" algn="l" rtl="0">
              <a:lnSpc>
                <a:spcPct val="100000"/>
              </a:lnSpc>
              <a:spcBef>
                <a:spcPts val="0"/>
              </a:spcBef>
              <a:spcAft>
                <a:spcPts val="0"/>
              </a:spcAft>
              <a:buClr>
                <a:schemeClr val="dk1"/>
              </a:buClr>
              <a:buSzPts val="1800"/>
              <a:buFont typeface="Arial"/>
              <a:buChar char="–"/>
            </a:pPr>
            <a:r>
              <a:rPr lang="en" sz="1400" b="0" i="0" u="none" strike="noStrike" cap="none">
                <a:solidFill>
                  <a:schemeClr val="dk1"/>
                </a:solidFill>
                <a:latin typeface="Arial"/>
                <a:ea typeface="Arial"/>
                <a:cs typeface="Arial"/>
                <a:sym typeface="Arial"/>
              </a:rPr>
              <a:t>No public setters</a:t>
            </a:r>
            <a:endParaRPr sz="1400" b="0" i="0" u="none" strike="noStrike" cap="none">
              <a:solidFill>
                <a:schemeClr val="dk1"/>
              </a:solidFill>
              <a:latin typeface="Arial"/>
              <a:ea typeface="Arial"/>
              <a:cs typeface="Arial"/>
              <a:sym typeface="Arial"/>
            </a:endParaRPr>
          </a:p>
          <a:p>
            <a:pPr marL="742950" marR="0" lvl="1" indent="-285750" algn="l" rtl="0">
              <a:lnSpc>
                <a:spcPct val="100000"/>
              </a:lnSpc>
              <a:spcBef>
                <a:spcPts val="0"/>
              </a:spcBef>
              <a:spcAft>
                <a:spcPts val="0"/>
              </a:spcAft>
              <a:buClr>
                <a:schemeClr val="dk1"/>
              </a:buClr>
              <a:buSzPts val="1800"/>
              <a:buFont typeface="Arial"/>
              <a:buChar char="–"/>
            </a:pPr>
            <a:r>
              <a:rPr lang="en" sz="1400" b="0" i="0" u="none" strike="noStrike" cap="none">
                <a:solidFill>
                  <a:schemeClr val="dk1"/>
                </a:solidFill>
                <a:latin typeface="Arial"/>
                <a:ea typeface="Arial"/>
                <a:cs typeface="Arial"/>
                <a:sym typeface="Arial"/>
              </a:rPr>
              <a:t>Command-based state-changing methods</a:t>
            </a:r>
            <a:endParaRPr sz="1400" b="0" i="0" u="none" strike="noStrike" cap="none">
              <a:solidFill>
                <a:srgbClr val="000000"/>
              </a:solidFill>
              <a:latin typeface="Arial"/>
              <a:ea typeface="Arial"/>
              <a:cs typeface="Arial"/>
              <a:sym typeface="Arial"/>
            </a:endParaRPr>
          </a:p>
        </p:txBody>
      </p:sp>
      <p:sp>
        <p:nvSpPr>
          <p:cNvPr id="1151" name="Google Shape;1151;p92"/>
          <p:cNvSpPr txBox="1"/>
          <p:nvPr/>
        </p:nvSpPr>
        <p:spPr>
          <a:xfrm>
            <a:off x="459475" y="1722375"/>
            <a:ext cx="5406300" cy="1277700"/>
          </a:xfrm>
          <a:prstGeom prst="rect">
            <a:avLst/>
          </a:prstGeom>
          <a:noFill/>
          <a:ln>
            <a:noFill/>
          </a:ln>
        </p:spPr>
        <p:txBody>
          <a:bodyPr spcFirstLastPara="1" wrap="square" lIns="91425" tIns="91425" rIns="91425" bIns="91425" anchor="t" anchorCtr="0">
            <a:noAutofit/>
          </a:bodyPr>
          <a:lstStyle/>
          <a:p>
            <a:pPr marL="342900" marR="0" lvl="0" indent="-342900" algn="l" rtl="0">
              <a:lnSpc>
                <a:spcPct val="100000"/>
              </a:lnSpc>
              <a:spcBef>
                <a:spcPts val="0"/>
              </a:spcBef>
              <a:spcAft>
                <a:spcPts val="0"/>
              </a:spcAft>
              <a:buClr>
                <a:srgbClr val="181818"/>
              </a:buClr>
              <a:buSzPts val="1600"/>
              <a:buFont typeface="Arial"/>
              <a:buChar char="•"/>
            </a:pPr>
            <a:r>
              <a:rPr lang="en" sz="1600" b="0" i="0" u="none" strike="noStrike" cap="none">
                <a:solidFill>
                  <a:srgbClr val="181818"/>
                </a:solidFill>
                <a:latin typeface="Arial"/>
                <a:ea typeface="Arial"/>
                <a:cs typeface="Arial"/>
                <a:sym typeface="Arial"/>
              </a:rPr>
              <a:t>Has a </a:t>
            </a:r>
            <a:r>
              <a:rPr lang="en" sz="1600" b="1" i="0" u="none" strike="noStrike" cap="none">
                <a:solidFill>
                  <a:srgbClr val="181818"/>
                </a:solidFill>
                <a:latin typeface="Arial"/>
                <a:ea typeface="Arial"/>
                <a:cs typeface="Arial"/>
                <a:sym typeface="Arial"/>
              </a:rPr>
              <a:t>Unique</a:t>
            </a:r>
            <a:r>
              <a:rPr lang="en" sz="1600" b="0" i="0" u="none" strike="noStrike" cap="none">
                <a:solidFill>
                  <a:srgbClr val="181818"/>
                </a:solidFill>
                <a:latin typeface="Arial"/>
                <a:ea typeface="Arial"/>
                <a:cs typeface="Arial"/>
                <a:sym typeface="Arial"/>
              </a:rPr>
              <a:t> </a:t>
            </a:r>
            <a:r>
              <a:rPr lang="en" sz="1600" b="1" i="0" u="none" strike="noStrike" cap="none">
                <a:solidFill>
                  <a:srgbClr val="181818"/>
                </a:solidFill>
                <a:latin typeface="Arial"/>
                <a:ea typeface="Arial"/>
                <a:cs typeface="Arial"/>
                <a:sym typeface="Arial"/>
              </a:rPr>
              <a:t>Identity</a:t>
            </a:r>
            <a:endParaRPr sz="1600" b="1" i="0" u="none" strike="noStrike" cap="none">
              <a:solidFill>
                <a:srgbClr val="181818"/>
              </a:solidFill>
              <a:latin typeface="Arial"/>
              <a:ea typeface="Arial"/>
              <a:cs typeface="Arial"/>
              <a:sym typeface="Arial"/>
            </a:endParaRPr>
          </a:p>
          <a:p>
            <a:pPr marL="742950" marR="0" lvl="1" indent="-285750" algn="l" rtl="0">
              <a:lnSpc>
                <a:spcPct val="100000"/>
              </a:lnSpc>
              <a:spcBef>
                <a:spcPts val="0"/>
              </a:spcBef>
              <a:spcAft>
                <a:spcPts val="0"/>
              </a:spcAft>
              <a:buClr>
                <a:schemeClr val="dk1"/>
              </a:buClr>
              <a:buSzPts val="1800"/>
              <a:buFont typeface="Arial"/>
              <a:buChar char="–"/>
            </a:pPr>
            <a:r>
              <a:rPr lang="en" sz="1400" b="0" i="0" u="none" strike="noStrike" cap="none">
                <a:solidFill>
                  <a:schemeClr val="dk1"/>
                </a:solidFill>
                <a:latin typeface="Arial"/>
                <a:ea typeface="Arial"/>
                <a:cs typeface="Arial"/>
                <a:sym typeface="Arial"/>
              </a:rPr>
              <a:t>Established by the object’s constructor</a:t>
            </a:r>
            <a:endParaRPr sz="1400" b="0" i="0" u="none" strike="noStrike" cap="none">
              <a:solidFill>
                <a:schemeClr val="dk1"/>
              </a:solidFill>
              <a:latin typeface="Arial"/>
              <a:ea typeface="Arial"/>
              <a:cs typeface="Arial"/>
              <a:sym typeface="Arial"/>
            </a:endParaRPr>
          </a:p>
          <a:p>
            <a:pPr marL="742950" marR="0" lvl="1" indent="-285750" algn="l" rtl="0">
              <a:lnSpc>
                <a:spcPct val="100000"/>
              </a:lnSpc>
              <a:spcBef>
                <a:spcPts val="0"/>
              </a:spcBef>
              <a:spcAft>
                <a:spcPts val="0"/>
              </a:spcAft>
              <a:buClr>
                <a:schemeClr val="dk1"/>
              </a:buClr>
              <a:buSzPts val="1800"/>
              <a:buFont typeface="Arial"/>
              <a:buChar char="–"/>
            </a:pPr>
            <a:r>
              <a:rPr lang="en" sz="1400" b="0" i="0" u="none" strike="noStrike" cap="none">
                <a:solidFill>
                  <a:schemeClr val="dk1"/>
                </a:solidFill>
                <a:latin typeface="Arial"/>
                <a:ea typeface="Arial"/>
                <a:cs typeface="Arial"/>
                <a:sym typeface="Arial"/>
              </a:rPr>
              <a:t>System-provided UUID</a:t>
            </a:r>
            <a:endParaRPr sz="1400" b="0" i="0" u="none" strike="noStrike" cap="none">
              <a:solidFill>
                <a:schemeClr val="dk1"/>
              </a:solidFill>
              <a:latin typeface="Arial"/>
              <a:ea typeface="Arial"/>
              <a:cs typeface="Arial"/>
              <a:sym typeface="Arial"/>
            </a:endParaRPr>
          </a:p>
          <a:p>
            <a:pPr marL="742950" marR="0" lvl="1" indent="-285750" algn="l" rtl="0">
              <a:lnSpc>
                <a:spcPct val="100000"/>
              </a:lnSpc>
              <a:spcBef>
                <a:spcPts val="0"/>
              </a:spcBef>
              <a:spcAft>
                <a:spcPts val="0"/>
              </a:spcAft>
              <a:buClr>
                <a:schemeClr val="dk1"/>
              </a:buClr>
              <a:buSzPts val="1800"/>
              <a:buFont typeface="Arial"/>
              <a:buChar char="–"/>
            </a:pPr>
            <a:r>
              <a:rPr lang="en" sz="1400" b="0" i="0" u="none" strike="noStrike" cap="none">
                <a:solidFill>
                  <a:schemeClr val="dk1"/>
                </a:solidFill>
                <a:latin typeface="Arial"/>
                <a:ea typeface="Arial"/>
                <a:cs typeface="Arial"/>
                <a:sym typeface="Arial"/>
              </a:rPr>
              <a:t>One or more immutable properties</a:t>
            </a:r>
            <a:endParaRPr sz="1400" b="0" i="0" u="none" strike="noStrike" cap="none">
              <a:solidFill>
                <a:srgbClr val="000000"/>
              </a:solidFill>
              <a:latin typeface="Arial"/>
              <a:ea typeface="Arial"/>
              <a:cs typeface="Arial"/>
              <a:sym typeface="Arial"/>
            </a:endParaRPr>
          </a:p>
        </p:txBody>
      </p:sp>
      <p:sp>
        <p:nvSpPr>
          <p:cNvPr id="1152" name="Google Shape;1152;p92"/>
          <p:cNvSpPr txBox="1"/>
          <p:nvPr/>
        </p:nvSpPr>
        <p:spPr>
          <a:xfrm>
            <a:off x="459475" y="3134125"/>
            <a:ext cx="5406300" cy="1864800"/>
          </a:xfrm>
          <a:prstGeom prst="rect">
            <a:avLst/>
          </a:prstGeom>
          <a:noFill/>
          <a:ln>
            <a:noFill/>
          </a:ln>
        </p:spPr>
        <p:txBody>
          <a:bodyPr spcFirstLastPara="1" wrap="square" lIns="91425" tIns="91425" rIns="91425" bIns="91425" anchor="t" anchorCtr="0">
            <a:noAutofit/>
          </a:bodyPr>
          <a:lstStyle/>
          <a:p>
            <a:pPr marL="342900" marR="0" lvl="0" indent="-342900" algn="l" rtl="0">
              <a:lnSpc>
                <a:spcPct val="100000"/>
              </a:lnSpc>
              <a:spcBef>
                <a:spcPts val="0"/>
              </a:spcBef>
              <a:spcAft>
                <a:spcPts val="0"/>
              </a:spcAft>
              <a:buClr>
                <a:srgbClr val="181818"/>
              </a:buClr>
              <a:buSzPts val="1600"/>
              <a:buFont typeface="Arial"/>
              <a:buChar char="•"/>
            </a:pPr>
            <a:r>
              <a:rPr lang="en" sz="1600" b="0" i="0" u="none" strike="noStrike" cap="none">
                <a:solidFill>
                  <a:srgbClr val="181818"/>
                </a:solidFill>
                <a:latin typeface="Arial"/>
                <a:ea typeface="Arial"/>
                <a:cs typeface="Arial"/>
                <a:sym typeface="Arial"/>
              </a:rPr>
              <a:t>Has a </a:t>
            </a:r>
            <a:r>
              <a:rPr lang="en" sz="1600" b="1" i="0" u="none" strike="noStrike" cap="none">
                <a:solidFill>
                  <a:srgbClr val="181818"/>
                </a:solidFill>
                <a:latin typeface="Arial"/>
                <a:ea typeface="Arial"/>
                <a:cs typeface="Arial"/>
                <a:sym typeface="Arial"/>
              </a:rPr>
              <a:t>Life Cycle</a:t>
            </a:r>
            <a:endParaRPr sz="1600" b="1" i="0" u="none" strike="noStrike" cap="none">
              <a:solidFill>
                <a:srgbClr val="181818"/>
              </a:solidFill>
              <a:latin typeface="Arial"/>
              <a:ea typeface="Arial"/>
              <a:cs typeface="Arial"/>
              <a:sym typeface="Arial"/>
            </a:endParaRPr>
          </a:p>
          <a:p>
            <a:pPr marL="742950" marR="0" lvl="1" indent="-285750" algn="l" rtl="0">
              <a:lnSpc>
                <a:spcPct val="100000"/>
              </a:lnSpc>
              <a:spcBef>
                <a:spcPts val="0"/>
              </a:spcBef>
              <a:spcAft>
                <a:spcPts val="0"/>
              </a:spcAft>
              <a:buClr>
                <a:schemeClr val="dk1"/>
              </a:buClr>
              <a:buSzPts val="1800"/>
              <a:buFont typeface="Arial"/>
              <a:buChar char="–"/>
            </a:pPr>
            <a:r>
              <a:rPr lang="en" sz="1400" b="0" i="0" u="none" strike="noStrike" cap="none">
                <a:solidFill>
                  <a:schemeClr val="dk1"/>
                </a:solidFill>
                <a:latin typeface="Arial"/>
                <a:ea typeface="Arial"/>
                <a:cs typeface="Arial"/>
                <a:sym typeface="Arial"/>
              </a:rPr>
              <a:t>Created</a:t>
            </a:r>
            <a:endParaRPr sz="1400" b="0" i="0" u="none" strike="noStrike" cap="none">
              <a:solidFill>
                <a:schemeClr val="dk1"/>
              </a:solidFill>
              <a:latin typeface="Arial"/>
              <a:ea typeface="Arial"/>
              <a:cs typeface="Arial"/>
              <a:sym typeface="Arial"/>
            </a:endParaRPr>
          </a:p>
          <a:p>
            <a:pPr marL="742950" marR="0" lvl="1" indent="-285750" algn="l" rtl="0">
              <a:lnSpc>
                <a:spcPct val="100000"/>
              </a:lnSpc>
              <a:spcBef>
                <a:spcPts val="0"/>
              </a:spcBef>
              <a:spcAft>
                <a:spcPts val="0"/>
              </a:spcAft>
              <a:buClr>
                <a:schemeClr val="dk1"/>
              </a:buClr>
              <a:buSzPts val="1800"/>
              <a:buFont typeface="Arial"/>
              <a:buChar char="–"/>
            </a:pPr>
            <a:r>
              <a:rPr lang="en" sz="1400" b="0" i="0" u="none" strike="noStrike" cap="none">
                <a:solidFill>
                  <a:schemeClr val="dk1"/>
                </a:solidFill>
                <a:latin typeface="Arial"/>
                <a:ea typeface="Arial"/>
                <a:cs typeface="Arial"/>
                <a:sym typeface="Arial"/>
              </a:rPr>
              <a:t>Changes State</a:t>
            </a:r>
            <a:endParaRPr sz="1400" b="0" i="0" u="none" strike="noStrike" cap="none">
              <a:solidFill>
                <a:schemeClr val="dk1"/>
              </a:solidFill>
              <a:latin typeface="Arial"/>
              <a:ea typeface="Arial"/>
              <a:cs typeface="Arial"/>
              <a:sym typeface="Arial"/>
            </a:endParaRPr>
          </a:p>
          <a:p>
            <a:pPr marL="742950" marR="0" lvl="1" indent="-285750" algn="l" rtl="0">
              <a:lnSpc>
                <a:spcPct val="100000"/>
              </a:lnSpc>
              <a:spcBef>
                <a:spcPts val="0"/>
              </a:spcBef>
              <a:spcAft>
                <a:spcPts val="0"/>
              </a:spcAft>
              <a:buClr>
                <a:schemeClr val="dk1"/>
              </a:buClr>
              <a:buSzPts val="1800"/>
              <a:buFont typeface="Arial"/>
              <a:buChar char="–"/>
            </a:pPr>
            <a:r>
              <a:rPr lang="en" sz="1400" b="0" i="0" u="none" strike="noStrike" cap="none">
                <a:solidFill>
                  <a:schemeClr val="dk1"/>
                </a:solidFill>
                <a:latin typeface="Arial"/>
                <a:ea typeface="Arial"/>
                <a:cs typeface="Arial"/>
                <a:sym typeface="Arial"/>
              </a:rPr>
              <a:t>Deleted/Archived</a:t>
            </a:r>
            <a:endParaRPr sz="1400" b="0" i="0" u="none" strike="noStrike" cap="none">
              <a:solidFill>
                <a:schemeClr val="dk1"/>
              </a:solidFill>
              <a:latin typeface="Arial"/>
              <a:ea typeface="Arial"/>
              <a:cs typeface="Arial"/>
              <a:sym typeface="Arial"/>
            </a:endParaRPr>
          </a:p>
          <a:p>
            <a:pPr marL="742950" marR="0" lvl="1" indent="-285750" algn="l" rtl="0">
              <a:lnSpc>
                <a:spcPct val="100000"/>
              </a:lnSpc>
              <a:spcBef>
                <a:spcPts val="0"/>
              </a:spcBef>
              <a:spcAft>
                <a:spcPts val="0"/>
              </a:spcAft>
              <a:buClr>
                <a:schemeClr val="dk1"/>
              </a:buClr>
              <a:buSzPts val="1800"/>
              <a:buFont typeface="Arial"/>
              <a:buChar char="–"/>
            </a:pPr>
            <a:r>
              <a:rPr lang="en" sz="1400" b="0" i="0" u="none" strike="noStrike" cap="none">
                <a:solidFill>
                  <a:schemeClr val="dk1"/>
                </a:solidFill>
                <a:latin typeface="Arial"/>
                <a:ea typeface="Arial"/>
                <a:cs typeface="Arial"/>
                <a:sym typeface="Arial"/>
              </a:rPr>
              <a:t>Usually persisted (database, files, etc.) </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50"/>
                                        </p:tgtEl>
                                        <p:attrNameLst>
                                          <p:attrName>style.visibility</p:attrName>
                                        </p:attrNameLst>
                                      </p:cBhvr>
                                      <p:to>
                                        <p:strVal val="visible"/>
                                      </p:to>
                                    </p:set>
                                    <p:anim calcmode="lin" valueType="num">
                                      <p:cBhvr additive="base">
                                        <p:cTn id="7" dur="1000"/>
                                        <p:tgtEl>
                                          <p:spTgt spid="115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51"/>
                                        </p:tgtEl>
                                        <p:attrNameLst>
                                          <p:attrName>style.visibility</p:attrName>
                                        </p:attrNameLst>
                                      </p:cBhvr>
                                      <p:to>
                                        <p:strVal val="visible"/>
                                      </p:to>
                                    </p:set>
                                    <p:anim calcmode="lin" valueType="num">
                                      <p:cBhvr additive="base">
                                        <p:cTn id="12" dur="1000"/>
                                        <p:tgtEl>
                                          <p:spTgt spid="1151"/>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52"/>
                                        </p:tgtEl>
                                        <p:attrNameLst>
                                          <p:attrName>style.visibility</p:attrName>
                                        </p:attrNameLst>
                                      </p:cBhvr>
                                      <p:to>
                                        <p:strVal val="visible"/>
                                      </p:to>
                                    </p:set>
                                    <p:anim calcmode="lin" valueType="num">
                                      <p:cBhvr additive="base">
                                        <p:cTn id="17" dur="1000"/>
                                        <p:tgtEl>
                                          <p:spTgt spid="11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93"/>
          <p:cNvSpPr txBox="1"/>
          <p:nvPr/>
        </p:nvSpPr>
        <p:spPr>
          <a:xfrm>
            <a:off x="459475" y="2345100"/>
            <a:ext cx="5406300" cy="985800"/>
          </a:xfrm>
          <a:prstGeom prst="rect">
            <a:avLst/>
          </a:prstGeom>
          <a:noFill/>
          <a:ln>
            <a:noFill/>
          </a:ln>
        </p:spPr>
        <p:txBody>
          <a:bodyPr spcFirstLastPara="1" wrap="square" lIns="91425" tIns="91425" rIns="91425" bIns="91425" anchor="t" anchorCtr="0">
            <a:noAutofit/>
          </a:bodyPr>
          <a:lstStyle/>
          <a:p>
            <a:pPr marL="457200" marR="0" lvl="0" indent="-330200" algn="l" rtl="0">
              <a:lnSpc>
                <a:spcPct val="100000"/>
              </a:lnSpc>
              <a:spcBef>
                <a:spcPts val="0"/>
              </a:spcBef>
              <a:spcAft>
                <a:spcPts val="0"/>
              </a:spcAft>
              <a:buClr>
                <a:srgbClr val="181818"/>
              </a:buClr>
              <a:buSzPts val="1600"/>
              <a:buFont typeface="Arial"/>
              <a:buChar char="•"/>
            </a:pPr>
            <a:r>
              <a:rPr lang="en" sz="1600" b="0" i="0" u="none" strike="noStrike" cap="none">
                <a:solidFill>
                  <a:srgbClr val="181818"/>
                </a:solidFill>
                <a:latin typeface="Arial"/>
                <a:ea typeface="Arial"/>
                <a:cs typeface="Arial"/>
                <a:sym typeface="Arial"/>
              </a:rPr>
              <a:t>Auto-create constructors</a:t>
            </a:r>
            <a:endParaRPr sz="1600" b="0" i="0" u="none" strike="noStrike" cap="none">
              <a:solidFill>
                <a:srgbClr val="181818"/>
              </a:solidFill>
              <a:latin typeface="Arial"/>
              <a:ea typeface="Arial"/>
              <a:cs typeface="Arial"/>
              <a:sym typeface="Arial"/>
            </a:endParaRPr>
          </a:p>
          <a:p>
            <a:pPr marL="91440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181818"/>
                </a:solidFill>
                <a:latin typeface="Courier New"/>
                <a:ea typeface="Courier New"/>
                <a:cs typeface="Courier New"/>
                <a:sym typeface="Courier New"/>
              </a:rPr>
              <a:t>@AllArgsConstructor</a:t>
            </a:r>
            <a:endParaRPr sz="1600" b="0" i="0" u="none" strike="noStrike" cap="none">
              <a:solidFill>
                <a:srgbClr val="181818"/>
              </a:solidFill>
              <a:latin typeface="Courier New"/>
              <a:ea typeface="Courier New"/>
              <a:cs typeface="Courier New"/>
              <a:sym typeface="Courier New"/>
            </a:endParaRPr>
          </a:p>
          <a:p>
            <a:pPr marL="91440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181818"/>
                </a:solidFill>
                <a:latin typeface="Courier New"/>
                <a:ea typeface="Courier New"/>
                <a:cs typeface="Courier New"/>
                <a:sym typeface="Courier New"/>
              </a:rPr>
              <a:t>@RequiredArgsConstructor</a:t>
            </a:r>
            <a:endParaRPr sz="1400" b="0" i="0" u="none" strike="noStrike" cap="none">
              <a:solidFill>
                <a:srgbClr val="000000"/>
              </a:solidFill>
              <a:latin typeface="Arial"/>
              <a:ea typeface="Arial"/>
              <a:cs typeface="Arial"/>
              <a:sym typeface="Arial"/>
            </a:endParaRPr>
          </a:p>
        </p:txBody>
      </p:sp>
      <p:sp>
        <p:nvSpPr>
          <p:cNvPr id="1158" name="Google Shape;1158;p93"/>
          <p:cNvSpPr txBox="1"/>
          <p:nvPr/>
        </p:nvSpPr>
        <p:spPr>
          <a:xfrm>
            <a:off x="459475" y="1359300"/>
            <a:ext cx="5406300" cy="985800"/>
          </a:xfrm>
          <a:prstGeom prst="rect">
            <a:avLst/>
          </a:prstGeom>
          <a:noFill/>
          <a:ln>
            <a:noFill/>
          </a:ln>
        </p:spPr>
        <p:txBody>
          <a:bodyPr spcFirstLastPara="1" wrap="square" lIns="91425" tIns="91425" rIns="91425" bIns="91425" anchor="t" anchorCtr="0">
            <a:noAutofit/>
          </a:bodyPr>
          <a:lstStyle/>
          <a:p>
            <a:pPr marL="457200" marR="0" lvl="0" indent="-330200" algn="l" rtl="0">
              <a:lnSpc>
                <a:spcPct val="100000"/>
              </a:lnSpc>
              <a:spcBef>
                <a:spcPts val="0"/>
              </a:spcBef>
              <a:spcAft>
                <a:spcPts val="0"/>
              </a:spcAft>
              <a:buClr>
                <a:srgbClr val="181818"/>
              </a:buClr>
              <a:buSzPts val="1600"/>
              <a:buFont typeface="Arial"/>
              <a:buChar char="•"/>
            </a:pPr>
            <a:r>
              <a:rPr lang="en" sz="1600" b="0" i="0" u="none" strike="noStrike" cap="none">
                <a:solidFill>
                  <a:srgbClr val="181818"/>
                </a:solidFill>
                <a:latin typeface="Arial"/>
                <a:ea typeface="Arial"/>
                <a:cs typeface="Arial"/>
                <a:sym typeface="Arial"/>
              </a:rPr>
              <a:t>Auto-create property accessors</a:t>
            </a:r>
            <a:endParaRPr sz="1600" b="0" i="0" u="none" strike="noStrike" cap="none">
              <a:solidFill>
                <a:srgbClr val="181818"/>
              </a:solidFill>
              <a:latin typeface="Arial"/>
              <a:ea typeface="Arial"/>
              <a:cs typeface="Arial"/>
              <a:sym typeface="Arial"/>
            </a:endParaRPr>
          </a:p>
          <a:p>
            <a:pPr marL="91440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181818"/>
                </a:solidFill>
                <a:latin typeface="Courier New"/>
                <a:ea typeface="Courier New"/>
                <a:cs typeface="Courier New"/>
                <a:sym typeface="Courier New"/>
              </a:rPr>
              <a:t>@Getter	</a:t>
            </a:r>
            <a:endParaRPr sz="1600" b="0" i="0" u="none" strike="noStrike" cap="none">
              <a:solidFill>
                <a:srgbClr val="181818"/>
              </a:solidFill>
              <a:latin typeface="Courier New"/>
              <a:ea typeface="Courier New"/>
              <a:cs typeface="Courier New"/>
              <a:sym typeface="Courier New"/>
            </a:endParaRPr>
          </a:p>
          <a:p>
            <a:pPr marL="91440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181818"/>
                </a:solidFill>
                <a:latin typeface="Courier New"/>
                <a:ea typeface="Courier New"/>
                <a:cs typeface="Courier New"/>
                <a:sym typeface="Courier New"/>
              </a:rPr>
              <a:t>@Setter</a:t>
            </a:r>
            <a:endParaRPr sz="1400" b="0" i="0" u="none" strike="noStrike" cap="none">
              <a:solidFill>
                <a:srgbClr val="000000"/>
              </a:solidFill>
              <a:latin typeface="Arial"/>
              <a:ea typeface="Arial"/>
              <a:cs typeface="Arial"/>
              <a:sym typeface="Arial"/>
            </a:endParaRPr>
          </a:p>
        </p:txBody>
      </p:sp>
      <p:sp>
        <p:nvSpPr>
          <p:cNvPr id="1159" name="Google Shape;1159;p93"/>
          <p:cNvSpPr txBox="1"/>
          <p:nvPr/>
        </p:nvSpPr>
        <p:spPr>
          <a:xfrm>
            <a:off x="459475" y="597000"/>
            <a:ext cx="5406300" cy="762300"/>
          </a:xfrm>
          <a:prstGeom prst="rect">
            <a:avLst/>
          </a:prstGeom>
          <a:noFill/>
          <a:ln>
            <a:noFill/>
          </a:ln>
        </p:spPr>
        <p:txBody>
          <a:bodyPr spcFirstLastPara="1" wrap="square" lIns="91425" tIns="91425" rIns="91425" bIns="91425" anchor="t" anchorCtr="0">
            <a:noAutofit/>
          </a:bodyPr>
          <a:lstStyle/>
          <a:p>
            <a:pPr marL="457200" marR="0" lvl="0" indent="-330200" algn="l" rtl="0">
              <a:lnSpc>
                <a:spcPct val="100000"/>
              </a:lnSpc>
              <a:spcBef>
                <a:spcPts val="0"/>
              </a:spcBef>
              <a:spcAft>
                <a:spcPts val="0"/>
              </a:spcAft>
              <a:buClr>
                <a:srgbClr val="181818"/>
              </a:buClr>
              <a:buSzPts val="1600"/>
              <a:buFont typeface="Arial"/>
              <a:buChar char="•"/>
            </a:pPr>
            <a:r>
              <a:rPr lang="en" sz="1600" b="0" i="0" u="none" strike="noStrike" cap="none">
                <a:solidFill>
                  <a:srgbClr val="181818"/>
                </a:solidFill>
                <a:latin typeface="Arial"/>
                <a:ea typeface="Arial"/>
                <a:cs typeface="Arial"/>
                <a:sym typeface="Arial"/>
              </a:rPr>
              <a:t>Pre-compilation code generation using annotations for boilerplate code</a:t>
            </a:r>
            <a:endParaRPr sz="1400" b="0" i="0" u="none" strike="noStrike" cap="none">
              <a:solidFill>
                <a:srgbClr val="000000"/>
              </a:solidFill>
              <a:latin typeface="Arial"/>
              <a:ea typeface="Arial"/>
              <a:cs typeface="Arial"/>
              <a:sym typeface="Arial"/>
            </a:endParaRPr>
          </a:p>
        </p:txBody>
      </p:sp>
      <p:sp>
        <p:nvSpPr>
          <p:cNvPr id="1160" name="Google Shape;1160;p93"/>
          <p:cNvSpPr/>
          <p:nvPr/>
        </p:nvSpPr>
        <p:spPr>
          <a:xfrm>
            <a:off x="5865775" y="248475"/>
            <a:ext cx="3278100" cy="4379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1" name="Google Shape;1161;p93"/>
          <p:cNvSpPr txBox="1">
            <a:spLocks noGrp="1"/>
          </p:cNvSpPr>
          <p:nvPr>
            <p:ph type="sldNum" idx="12"/>
          </p:nvPr>
        </p:nvSpPr>
        <p:spPr>
          <a:xfrm>
            <a:off x="8158690" y="4828032"/>
            <a:ext cx="5250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93</a:t>
            </a:fld>
            <a:endParaRPr/>
          </a:p>
        </p:txBody>
      </p:sp>
      <p:pic>
        <p:nvPicPr>
          <p:cNvPr id="1162" name="Google Shape;1162;p93"/>
          <p:cNvPicPr preferRelativeResize="0"/>
          <p:nvPr/>
        </p:nvPicPr>
        <p:blipFill rotWithShape="1">
          <a:blip r:embed="rId3">
            <a:alphaModFix/>
          </a:blip>
          <a:srcRect/>
          <a:stretch/>
        </p:blipFill>
        <p:spPr>
          <a:xfrm>
            <a:off x="5865825" y="248475"/>
            <a:ext cx="2901700" cy="3694364"/>
          </a:xfrm>
          <a:prstGeom prst="rect">
            <a:avLst/>
          </a:prstGeom>
          <a:noFill/>
          <a:ln>
            <a:noFill/>
          </a:ln>
        </p:spPr>
      </p:pic>
      <p:sp>
        <p:nvSpPr>
          <p:cNvPr id="1163" name="Google Shape;1163;p93"/>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538C3F"/>
              </a:buClr>
              <a:buSzPts val="2000"/>
              <a:buFont typeface="Century Gothic"/>
              <a:buNone/>
            </a:pPr>
            <a:r>
              <a:rPr lang="en"/>
              <a:t>Lombok</a:t>
            </a:r>
            <a:endParaRPr/>
          </a:p>
        </p:txBody>
      </p:sp>
      <p:sp>
        <p:nvSpPr>
          <p:cNvPr id="1164" name="Google Shape;1164;p93"/>
          <p:cNvSpPr txBox="1"/>
          <p:nvPr/>
        </p:nvSpPr>
        <p:spPr>
          <a:xfrm>
            <a:off x="5865825" y="4142900"/>
            <a:ext cx="2831100" cy="48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sng" strike="noStrike" cap="none">
                <a:solidFill>
                  <a:schemeClr val="hlink"/>
                </a:solidFill>
                <a:latin typeface="Arial"/>
                <a:ea typeface="Arial"/>
                <a:cs typeface="Arial"/>
                <a:sym typeface="Arial"/>
                <a:hlinkClick r:id="rId4"/>
              </a:rPr>
              <a:t>https://projectlombok.org/</a:t>
            </a:r>
            <a:endParaRPr sz="1800" b="0" i="0" u="none" strike="noStrike" cap="none">
              <a:solidFill>
                <a:srgbClr val="000000"/>
              </a:solidFill>
              <a:latin typeface="Arial"/>
              <a:ea typeface="Arial"/>
              <a:cs typeface="Arial"/>
              <a:sym typeface="Arial"/>
            </a:endParaRPr>
          </a:p>
        </p:txBody>
      </p:sp>
      <p:sp>
        <p:nvSpPr>
          <p:cNvPr id="1165" name="Google Shape;1165;p93"/>
          <p:cNvSpPr txBox="1"/>
          <p:nvPr/>
        </p:nvSpPr>
        <p:spPr>
          <a:xfrm>
            <a:off x="459475" y="3403500"/>
            <a:ext cx="5406300" cy="1224600"/>
          </a:xfrm>
          <a:prstGeom prst="rect">
            <a:avLst/>
          </a:prstGeom>
          <a:noFill/>
          <a:ln>
            <a:noFill/>
          </a:ln>
        </p:spPr>
        <p:txBody>
          <a:bodyPr spcFirstLastPara="1" wrap="square" lIns="91425" tIns="91425" rIns="91425" bIns="91425" anchor="t" anchorCtr="0">
            <a:noAutofit/>
          </a:bodyPr>
          <a:lstStyle/>
          <a:p>
            <a:pPr marL="457200" marR="0" lvl="0" indent="-330200" algn="l" rtl="0">
              <a:lnSpc>
                <a:spcPct val="100000"/>
              </a:lnSpc>
              <a:spcBef>
                <a:spcPts val="0"/>
              </a:spcBef>
              <a:spcAft>
                <a:spcPts val="0"/>
              </a:spcAft>
              <a:buClr>
                <a:srgbClr val="181818"/>
              </a:buClr>
              <a:buSzPts val="1600"/>
              <a:buFont typeface="Arial"/>
              <a:buChar char="•"/>
            </a:pPr>
            <a:r>
              <a:rPr lang="en" sz="1600" b="0" i="0" u="none" strike="noStrike" cap="none">
                <a:solidFill>
                  <a:srgbClr val="181818"/>
                </a:solidFill>
                <a:latin typeface="Arial"/>
                <a:ea typeface="Arial"/>
                <a:cs typeface="Arial"/>
                <a:sym typeface="Arial"/>
              </a:rPr>
              <a:t>And many more!</a:t>
            </a:r>
            <a:endParaRPr sz="1400" b="0" i="0" u="none" strike="noStrike" cap="none">
              <a:solidFill>
                <a:srgbClr val="181818"/>
              </a:solidFill>
              <a:latin typeface="Arial"/>
              <a:ea typeface="Arial"/>
              <a:cs typeface="Arial"/>
              <a:sym typeface="Arial"/>
            </a:endParaRPr>
          </a:p>
          <a:p>
            <a:pPr marL="91440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181818"/>
                </a:solidFill>
                <a:latin typeface="Courier New"/>
                <a:ea typeface="Courier New"/>
                <a:cs typeface="Courier New"/>
                <a:sym typeface="Courier New"/>
              </a:rPr>
              <a:t>@EqualsAndHashCode</a:t>
            </a:r>
            <a:endParaRPr sz="1600" b="0" i="0" u="none" strike="noStrike" cap="none">
              <a:solidFill>
                <a:srgbClr val="181818"/>
              </a:solidFill>
              <a:latin typeface="Courier New"/>
              <a:ea typeface="Courier New"/>
              <a:cs typeface="Courier New"/>
              <a:sym typeface="Courier New"/>
            </a:endParaRPr>
          </a:p>
          <a:p>
            <a:pPr marL="91440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181818"/>
                </a:solidFill>
                <a:latin typeface="Courier New"/>
                <a:ea typeface="Courier New"/>
                <a:cs typeface="Courier New"/>
                <a:sym typeface="Courier New"/>
              </a:rPr>
              <a:t>@Builder</a:t>
            </a:r>
            <a:endParaRPr sz="1600" b="0" i="0" u="none" strike="noStrike" cap="none">
              <a:solidFill>
                <a:srgbClr val="181818"/>
              </a:solidFill>
              <a:latin typeface="Courier New"/>
              <a:ea typeface="Courier New"/>
              <a:cs typeface="Courier New"/>
              <a:sym typeface="Courier New"/>
            </a:endParaRPr>
          </a:p>
          <a:p>
            <a:pPr marL="91440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181818"/>
                </a:solidFill>
                <a:latin typeface="Arial"/>
                <a:ea typeface="Arial"/>
                <a:cs typeface="Arial"/>
                <a:sym typeface="Arial"/>
              </a:rPr>
              <a:t>… etc</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159"/>
                                        </p:tgtEl>
                                        <p:attrNameLst>
                                          <p:attrName>style.visibility</p:attrName>
                                        </p:attrNameLst>
                                      </p:cBhvr>
                                      <p:to>
                                        <p:strVal val="visible"/>
                                      </p:to>
                                    </p:set>
                                    <p:anim calcmode="lin" valueType="num">
                                      <p:cBhvr additive="base">
                                        <p:cTn id="7" dur="1000"/>
                                        <p:tgtEl>
                                          <p:spTgt spid="1159"/>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158"/>
                                        </p:tgtEl>
                                        <p:attrNameLst>
                                          <p:attrName>style.visibility</p:attrName>
                                        </p:attrNameLst>
                                      </p:cBhvr>
                                      <p:to>
                                        <p:strVal val="visible"/>
                                      </p:to>
                                    </p:set>
                                    <p:anim calcmode="lin" valueType="num">
                                      <p:cBhvr additive="base">
                                        <p:cTn id="12" dur="1000"/>
                                        <p:tgtEl>
                                          <p:spTgt spid="1158"/>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157"/>
                                        </p:tgtEl>
                                        <p:attrNameLst>
                                          <p:attrName>style.visibility</p:attrName>
                                        </p:attrNameLst>
                                      </p:cBhvr>
                                      <p:to>
                                        <p:strVal val="visible"/>
                                      </p:to>
                                    </p:set>
                                    <p:anim calcmode="lin" valueType="num">
                                      <p:cBhvr additive="base">
                                        <p:cTn id="17" dur="1000"/>
                                        <p:tgtEl>
                                          <p:spTgt spid="1157"/>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1165"/>
                                        </p:tgtEl>
                                        <p:attrNameLst>
                                          <p:attrName>style.visibility</p:attrName>
                                        </p:attrNameLst>
                                      </p:cBhvr>
                                      <p:to>
                                        <p:strVal val="visible"/>
                                      </p:to>
                                    </p:set>
                                    <p:anim calcmode="lin" valueType="num">
                                      <p:cBhvr additive="base">
                                        <p:cTn id="22" dur="1000"/>
                                        <p:tgtEl>
                                          <p:spTgt spid="116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94"/>
          <p:cNvSpPr txBox="1">
            <a:spLocks noGrp="1"/>
          </p:cNvSpPr>
          <p:nvPr>
            <p:ph type="body" idx="1"/>
          </p:nvPr>
        </p:nvSpPr>
        <p:spPr>
          <a:xfrm>
            <a:off x="772075" y="603500"/>
            <a:ext cx="7924800" cy="3398100"/>
          </a:xfrm>
          <a:prstGeom prst="rect">
            <a:avLst/>
          </a:prstGeom>
          <a:noFill/>
          <a:ln>
            <a:noFill/>
          </a:ln>
        </p:spPr>
        <p:txBody>
          <a:bodyPr spcFirstLastPara="1" wrap="square" lIns="0" tIns="45700" rIns="0" bIns="45700" anchor="t" anchorCtr="0">
            <a:noAutofit/>
          </a:bodyPr>
          <a:lstStyle/>
          <a:p>
            <a:pPr marL="0" lvl="0" indent="0" algn="l" rtl="0">
              <a:lnSpc>
                <a:spcPct val="100000"/>
              </a:lnSpc>
              <a:spcBef>
                <a:spcPts val="320"/>
              </a:spcBef>
              <a:spcAft>
                <a:spcPts val="0"/>
              </a:spcAft>
              <a:buSzPts val="1600"/>
              <a:buNone/>
            </a:pPr>
            <a:r>
              <a:rPr lang="en" sz="1800" b="1">
                <a:solidFill>
                  <a:srgbClr val="000080"/>
                </a:solidFill>
                <a:highlight>
                  <a:srgbClr val="FFFFFF"/>
                </a:highlight>
                <a:latin typeface="Courier New"/>
                <a:ea typeface="Courier New"/>
                <a:cs typeface="Courier New"/>
                <a:sym typeface="Courier New"/>
              </a:rPr>
              <a:t>import </a:t>
            </a:r>
            <a:r>
              <a:rPr lang="en" sz="1800">
                <a:solidFill>
                  <a:srgbClr val="000000"/>
                </a:solidFill>
                <a:highlight>
                  <a:srgbClr val="FFFFFF"/>
                </a:highlight>
                <a:latin typeface="Courier New"/>
                <a:ea typeface="Courier New"/>
                <a:cs typeface="Courier New"/>
                <a:sym typeface="Courier New"/>
              </a:rPr>
              <a:t>lombok.</a:t>
            </a:r>
            <a:r>
              <a:rPr lang="en" sz="1800">
                <a:solidFill>
                  <a:srgbClr val="808000"/>
                </a:solidFill>
                <a:highlight>
                  <a:srgbClr val="FFFFFF"/>
                </a:highlight>
                <a:latin typeface="Courier New"/>
                <a:ea typeface="Courier New"/>
                <a:cs typeface="Courier New"/>
                <a:sym typeface="Courier New"/>
              </a:rPr>
              <a:t>AllArgsConstructor</a:t>
            </a:r>
            <a:r>
              <a:rPr lang="en" sz="1800">
                <a:solidFill>
                  <a:srgbClr val="000000"/>
                </a:solidFill>
                <a:highlight>
                  <a:srgbClr val="FFFFFF"/>
                </a:highlight>
                <a:latin typeface="Courier New"/>
                <a:ea typeface="Courier New"/>
                <a:cs typeface="Courier New"/>
                <a:sym typeface="Courier New"/>
              </a:rPr>
              <a:t>;</a:t>
            </a:r>
            <a:endParaRPr sz="18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800" b="1">
                <a:solidFill>
                  <a:srgbClr val="000080"/>
                </a:solidFill>
                <a:highlight>
                  <a:srgbClr val="FFFFFF"/>
                </a:highlight>
                <a:latin typeface="Courier New"/>
                <a:ea typeface="Courier New"/>
                <a:cs typeface="Courier New"/>
                <a:sym typeface="Courier New"/>
              </a:rPr>
              <a:t>import </a:t>
            </a:r>
            <a:r>
              <a:rPr lang="en" sz="1800">
                <a:solidFill>
                  <a:srgbClr val="000000"/>
                </a:solidFill>
                <a:highlight>
                  <a:srgbClr val="FFFFFF"/>
                </a:highlight>
                <a:latin typeface="Courier New"/>
                <a:ea typeface="Courier New"/>
                <a:cs typeface="Courier New"/>
                <a:sym typeface="Courier New"/>
              </a:rPr>
              <a:t>lombok.</a:t>
            </a:r>
            <a:r>
              <a:rPr lang="en" sz="1800">
                <a:solidFill>
                  <a:srgbClr val="808000"/>
                </a:solidFill>
                <a:highlight>
                  <a:srgbClr val="FFFFFF"/>
                </a:highlight>
                <a:latin typeface="Courier New"/>
                <a:ea typeface="Courier New"/>
                <a:cs typeface="Courier New"/>
                <a:sym typeface="Courier New"/>
              </a:rPr>
              <a:t>EqualsAndHashCode</a:t>
            </a:r>
            <a:r>
              <a:rPr lang="en" sz="1800">
                <a:solidFill>
                  <a:srgbClr val="000000"/>
                </a:solidFill>
                <a:highlight>
                  <a:srgbClr val="FFFFFF"/>
                </a:highlight>
                <a:latin typeface="Courier New"/>
                <a:ea typeface="Courier New"/>
                <a:cs typeface="Courier New"/>
                <a:sym typeface="Courier New"/>
              </a:rPr>
              <a:t>;</a:t>
            </a:r>
            <a:endParaRPr sz="18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endParaRPr sz="1800">
              <a:solidFill>
                <a:srgbClr val="808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800">
                <a:solidFill>
                  <a:srgbClr val="808000"/>
                </a:solidFill>
                <a:highlight>
                  <a:srgbClr val="FFFFFF"/>
                </a:highlight>
                <a:latin typeface="Courier New"/>
                <a:ea typeface="Courier New"/>
                <a:cs typeface="Courier New"/>
                <a:sym typeface="Courier New"/>
              </a:rPr>
              <a:t>@EqualsAndHashCode</a:t>
            </a:r>
            <a:endParaRPr sz="1800">
              <a:solidFill>
                <a:srgbClr val="808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800">
                <a:solidFill>
                  <a:srgbClr val="808000"/>
                </a:solidFill>
                <a:highlight>
                  <a:srgbClr val="FFFFFF"/>
                </a:highlight>
                <a:latin typeface="Courier New"/>
                <a:ea typeface="Courier New"/>
                <a:cs typeface="Courier New"/>
                <a:sym typeface="Courier New"/>
              </a:rPr>
              <a:t>@RequiredArgsConstructor</a:t>
            </a:r>
            <a:endParaRPr sz="1800">
              <a:solidFill>
                <a:srgbClr val="808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800" b="1">
                <a:solidFill>
                  <a:srgbClr val="000080"/>
                </a:solidFill>
                <a:highlight>
                  <a:srgbClr val="FFFFFF"/>
                </a:highlight>
                <a:latin typeface="Courier New"/>
                <a:ea typeface="Courier New"/>
                <a:cs typeface="Courier New"/>
                <a:sym typeface="Courier New"/>
              </a:rPr>
              <a:t>public class </a:t>
            </a:r>
            <a:r>
              <a:rPr lang="en" sz="1800">
                <a:solidFill>
                  <a:srgbClr val="000000"/>
                </a:solidFill>
                <a:highlight>
                  <a:srgbClr val="FFFFFF"/>
                </a:highlight>
                <a:latin typeface="Courier New"/>
                <a:ea typeface="Courier New"/>
                <a:cs typeface="Courier New"/>
                <a:sym typeface="Courier New"/>
              </a:rPr>
              <a:t>RoomId {</a:t>
            </a:r>
            <a:endParaRPr sz="18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800">
                <a:solidFill>
                  <a:srgbClr val="000000"/>
                </a:solidFill>
                <a:highlight>
                  <a:srgbClr val="FFFFFF"/>
                </a:highlight>
                <a:latin typeface="Courier New"/>
                <a:ea typeface="Courier New"/>
                <a:cs typeface="Courier New"/>
                <a:sym typeface="Courier New"/>
              </a:rPr>
              <a:t>   </a:t>
            </a:r>
            <a:r>
              <a:rPr lang="en" sz="1800" b="1">
                <a:solidFill>
                  <a:srgbClr val="000080"/>
                </a:solidFill>
                <a:highlight>
                  <a:srgbClr val="FFFFFF"/>
                </a:highlight>
                <a:latin typeface="Courier New"/>
                <a:ea typeface="Courier New"/>
                <a:cs typeface="Courier New"/>
                <a:sym typeface="Courier New"/>
              </a:rPr>
              <a:t>private final int </a:t>
            </a:r>
            <a:r>
              <a:rPr lang="en" sz="1800" b="1">
                <a:solidFill>
                  <a:srgbClr val="660E7A"/>
                </a:solidFill>
                <a:highlight>
                  <a:srgbClr val="FFFFFF"/>
                </a:highlight>
                <a:latin typeface="Courier New"/>
                <a:ea typeface="Courier New"/>
                <a:cs typeface="Courier New"/>
                <a:sym typeface="Courier New"/>
              </a:rPr>
              <a:t>roomNumber</a:t>
            </a:r>
            <a:r>
              <a:rPr lang="en" sz="1800">
                <a:solidFill>
                  <a:srgbClr val="000000"/>
                </a:solidFill>
                <a:highlight>
                  <a:srgbClr val="FFFFFF"/>
                </a:highlight>
                <a:latin typeface="Courier New"/>
                <a:ea typeface="Courier New"/>
                <a:cs typeface="Courier New"/>
                <a:sym typeface="Courier New"/>
              </a:rPr>
              <a:t>;</a:t>
            </a:r>
            <a:endParaRPr sz="18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800">
                <a:solidFill>
                  <a:srgbClr val="000000"/>
                </a:solidFill>
                <a:highlight>
                  <a:srgbClr val="FFFFFF"/>
                </a:highlight>
                <a:latin typeface="Courier New"/>
                <a:ea typeface="Courier New"/>
                <a:cs typeface="Courier New"/>
                <a:sym typeface="Courier New"/>
              </a:rPr>
              <a:t>   </a:t>
            </a:r>
            <a:r>
              <a:rPr lang="en" sz="1800" b="1">
                <a:solidFill>
                  <a:srgbClr val="000080"/>
                </a:solidFill>
                <a:highlight>
                  <a:srgbClr val="FFFFFF"/>
                </a:highlight>
                <a:latin typeface="Courier New"/>
                <a:ea typeface="Courier New"/>
                <a:cs typeface="Courier New"/>
                <a:sym typeface="Courier New"/>
              </a:rPr>
              <a:t>private final int </a:t>
            </a:r>
            <a:r>
              <a:rPr lang="en" sz="1800" b="1">
                <a:solidFill>
                  <a:srgbClr val="660E7A"/>
                </a:solidFill>
                <a:highlight>
                  <a:srgbClr val="FFFFFF"/>
                </a:highlight>
                <a:latin typeface="Courier New"/>
                <a:ea typeface="Courier New"/>
                <a:cs typeface="Courier New"/>
                <a:sym typeface="Courier New"/>
              </a:rPr>
              <a:t>buildingNumber</a:t>
            </a:r>
            <a:r>
              <a:rPr lang="en" sz="1800">
                <a:solidFill>
                  <a:srgbClr val="000000"/>
                </a:solidFill>
                <a:highlight>
                  <a:srgbClr val="FFFFFF"/>
                </a:highlight>
                <a:latin typeface="Courier New"/>
                <a:ea typeface="Courier New"/>
                <a:cs typeface="Courier New"/>
                <a:sym typeface="Courier New"/>
              </a:rPr>
              <a:t>;</a:t>
            </a:r>
            <a:endParaRPr sz="18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800">
                <a:solidFill>
                  <a:srgbClr val="000000"/>
                </a:solidFill>
                <a:highlight>
                  <a:srgbClr val="FFFFFF"/>
                </a:highlight>
                <a:latin typeface="Courier New"/>
                <a:ea typeface="Courier New"/>
                <a:cs typeface="Courier New"/>
                <a:sym typeface="Courier New"/>
              </a:rPr>
              <a:t>}</a:t>
            </a:r>
            <a:endParaRPr sz="18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endParaRPr sz="1800"/>
          </a:p>
        </p:txBody>
      </p:sp>
      <p:sp>
        <p:nvSpPr>
          <p:cNvPr id="1171" name="Google Shape;1171;p94"/>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2000"/>
              <a:buNone/>
            </a:pPr>
            <a:r>
              <a:rPr lang="en"/>
              <a:t>Unique Identity -- By Property</a:t>
            </a:r>
            <a:endParaRPr/>
          </a:p>
        </p:txBody>
      </p:sp>
      <p:pic>
        <p:nvPicPr>
          <p:cNvPr id="1172" name="Google Shape;1172;p94"/>
          <p:cNvPicPr preferRelativeResize="0"/>
          <p:nvPr/>
        </p:nvPicPr>
        <p:blipFill rotWithShape="1">
          <a:blip r:embed="rId3">
            <a:alphaModFix/>
          </a:blip>
          <a:srcRect/>
          <a:stretch/>
        </p:blipFill>
        <p:spPr>
          <a:xfrm>
            <a:off x="5865825" y="365525"/>
            <a:ext cx="2909550" cy="2182163"/>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pic>
        <p:nvPicPr>
          <p:cNvPr id="1177" name="Google Shape;1177;p95"/>
          <p:cNvPicPr preferRelativeResize="0"/>
          <p:nvPr/>
        </p:nvPicPr>
        <p:blipFill rotWithShape="1">
          <a:blip r:embed="rId3">
            <a:alphaModFix/>
          </a:blip>
          <a:srcRect/>
          <a:stretch/>
        </p:blipFill>
        <p:spPr>
          <a:xfrm>
            <a:off x="5622225" y="192225"/>
            <a:ext cx="3166375" cy="2669676"/>
          </a:xfrm>
          <a:prstGeom prst="rect">
            <a:avLst/>
          </a:prstGeom>
          <a:noFill/>
          <a:ln>
            <a:noFill/>
          </a:ln>
        </p:spPr>
      </p:pic>
      <p:sp>
        <p:nvSpPr>
          <p:cNvPr id="1178" name="Google Shape;1178;p95"/>
          <p:cNvSpPr txBox="1">
            <a:spLocks noGrp="1"/>
          </p:cNvSpPr>
          <p:nvPr>
            <p:ph type="body" idx="1"/>
          </p:nvPr>
        </p:nvSpPr>
        <p:spPr>
          <a:xfrm>
            <a:off x="772075" y="603500"/>
            <a:ext cx="7924800" cy="3398100"/>
          </a:xfrm>
          <a:prstGeom prst="rect">
            <a:avLst/>
          </a:prstGeom>
          <a:noFill/>
          <a:ln>
            <a:noFill/>
          </a:ln>
        </p:spPr>
        <p:txBody>
          <a:bodyPr spcFirstLastPara="1" wrap="square" lIns="0" tIns="45700" rIns="0" bIns="45700" anchor="t" anchorCtr="0">
            <a:noAutofit/>
          </a:bodyPr>
          <a:lstStyle/>
          <a:p>
            <a:pPr marL="0" lvl="0" indent="0" algn="l" rtl="0">
              <a:lnSpc>
                <a:spcPct val="100000"/>
              </a:lnSpc>
              <a:spcBef>
                <a:spcPts val="320"/>
              </a:spcBef>
              <a:spcAft>
                <a:spcPts val="0"/>
              </a:spcAft>
              <a:buSzPts val="1600"/>
              <a:buNone/>
            </a:pPr>
            <a:r>
              <a:rPr lang="en" sz="1400">
                <a:solidFill>
                  <a:srgbClr val="808000"/>
                </a:solidFill>
                <a:highlight>
                  <a:srgbClr val="FFFFFF"/>
                </a:highlight>
                <a:latin typeface="Courier New"/>
                <a:ea typeface="Courier New"/>
                <a:cs typeface="Courier New"/>
                <a:sym typeface="Courier New"/>
              </a:rPr>
              <a:t>@Getter</a:t>
            </a:r>
            <a:endParaRPr sz="1400">
              <a:solidFill>
                <a:srgbClr val="808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400">
                <a:solidFill>
                  <a:srgbClr val="808000"/>
                </a:solidFill>
                <a:highlight>
                  <a:srgbClr val="FFFFFF"/>
                </a:highlight>
                <a:latin typeface="Courier New"/>
                <a:ea typeface="Courier New"/>
                <a:cs typeface="Courier New"/>
                <a:sym typeface="Courier New"/>
              </a:rPr>
              <a:t>@EqualsAndHashCode</a:t>
            </a:r>
            <a:endParaRPr sz="1400">
              <a:solidFill>
                <a:srgbClr val="808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400">
                <a:solidFill>
                  <a:srgbClr val="808000"/>
                </a:solidFill>
                <a:highlight>
                  <a:srgbClr val="FFFFFF"/>
                </a:highlight>
                <a:latin typeface="Courier New"/>
                <a:ea typeface="Courier New"/>
                <a:cs typeface="Courier New"/>
                <a:sym typeface="Courier New"/>
              </a:rPr>
              <a:t>@RequiredArgsConstructor</a:t>
            </a:r>
            <a:endParaRPr sz="1400">
              <a:solidFill>
                <a:srgbClr val="808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400" b="1">
                <a:solidFill>
                  <a:srgbClr val="000080"/>
                </a:solidFill>
                <a:highlight>
                  <a:srgbClr val="FFFFFF"/>
                </a:highlight>
                <a:latin typeface="Courier New"/>
                <a:ea typeface="Courier New"/>
                <a:cs typeface="Courier New"/>
                <a:sym typeface="Courier New"/>
              </a:rPr>
              <a:t>public class </a:t>
            </a:r>
            <a:r>
              <a:rPr lang="en" sz="1400">
                <a:solidFill>
                  <a:srgbClr val="000000"/>
                </a:solidFill>
                <a:highlight>
                  <a:srgbClr val="FFFFFF"/>
                </a:highlight>
                <a:latin typeface="Courier New"/>
                <a:ea typeface="Courier New"/>
                <a:cs typeface="Courier New"/>
                <a:sym typeface="Courier New"/>
              </a:rPr>
              <a:t>TeacherId {</a:t>
            </a:r>
            <a:endParaRPr sz="14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400">
                <a:solidFill>
                  <a:srgbClr val="000000"/>
                </a:solidFill>
                <a:highlight>
                  <a:srgbClr val="FFFFFF"/>
                </a:highlight>
                <a:latin typeface="Courier New"/>
                <a:ea typeface="Courier New"/>
                <a:cs typeface="Courier New"/>
                <a:sym typeface="Courier New"/>
              </a:rPr>
              <a:t>   </a:t>
            </a:r>
            <a:r>
              <a:rPr lang="en" sz="1400" b="1">
                <a:solidFill>
                  <a:srgbClr val="000080"/>
                </a:solidFill>
                <a:highlight>
                  <a:srgbClr val="FFFFFF"/>
                </a:highlight>
                <a:latin typeface="Courier New"/>
                <a:ea typeface="Courier New"/>
                <a:cs typeface="Courier New"/>
                <a:sym typeface="Courier New"/>
              </a:rPr>
              <a:t>private final </a:t>
            </a:r>
            <a:r>
              <a:rPr lang="en" sz="1400">
                <a:solidFill>
                  <a:srgbClr val="000000"/>
                </a:solidFill>
                <a:highlight>
                  <a:srgbClr val="FFFFFF"/>
                </a:highlight>
                <a:latin typeface="Courier New"/>
                <a:ea typeface="Courier New"/>
                <a:cs typeface="Courier New"/>
                <a:sym typeface="Courier New"/>
              </a:rPr>
              <a:t>String </a:t>
            </a:r>
            <a:r>
              <a:rPr lang="en" sz="1400" b="1">
                <a:solidFill>
                  <a:srgbClr val="660E7A"/>
                </a:solidFill>
                <a:highlight>
                  <a:srgbClr val="FFFFFF"/>
                </a:highlight>
                <a:latin typeface="Courier New"/>
                <a:ea typeface="Courier New"/>
                <a:cs typeface="Courier New"/>
                <a:sym typeface="Courier New"/>
              </a:rPr>
              <a:t>id</a:t>
            </a:r>
            <a:r>
              <a:rPr lang="en" sz="1400">
                <a:solidFill>
                  <a:srgbClr val="000000"/>
                </a:solidFill>
                <a:highlight>
                  <a:srgbClr val="FFFFFF"/>
                </a:highlight>
                <a:latin typeface="Courier New"/>
                <a:ea typeface="Courier New"/>
                <a:cs typeface="Courier New"/>
                <a:sym typeface="Courier New"/>
              </a:rPr>
              <a:t>;</a:t>
            </a:r>
            <a:endParaRPr sz="14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400">
                <a:solidFill>
                  <a:srgbClr val="000000"/>
                </a:solidFill>
                <a:highlight>
                  <a:srgbClr val="FFFFFF"/>
                </a:highlight>
                <a:latin typeface="Courier New"/>
                <a:ea typeface="Courier New"/>
                <a:cs typeface="Courier New"/>
                <a:sym typeface="Courier New"/>
              </a:rPr>
              <a:t>}</a:t>
            </a:r>
            <a:endParaRPr sz="14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endParaRPr sz="14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400" i="1">
                <a:solidFill>
                  <a:srgbClr val="38761D"/>
                </a:solidFill>
                <a:highlight>
                  <a:schemeClr val="lt1"/>
                </a:highlight>
                <a:latin typeface="Courier New"/>
                <a:ea typeface="Courier New"/>
                <a:cs typeface="Courier New"/>
                <a:sym typeface="Courier New"/>
              </a:rPr>
              <a:t>/**</a:t>
            </a:r>
            <a:endParaRPr sz="1400" i="1">
              <a:solidFill>
                <a:srgbClr val="38761D"/>
              </a:solidFill>
              <a:highlight>
                <a:schemeClr val="lt1"/>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400" i="1">
                <a:solidFill>
                  <a:srgbClr val="38761D"/>
                </a:solidFill>
                <a:highlight>
                  <a:schemeClr val="lt1"/>
                </a:highlight>
                <a:latin typeface="Courier New"/>
                <a:ea typeface="Courier New"/>
                <a:cs typeface="Courier New"/>
                <a:sym typeface="Courier New"/>
              </a:rPr>
              <a:t> * Spoiler alert!  Repository and Factory pattern!</a:t>
            </a:r>
            <a:endParaRPr sz="1400" i="1">
              <a:solidFill>
                <a:srgbClr val="38761D"/>
              </a:solidFill>
              <a:highlight>
                <a:schemeClr val="lt1"/>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400" i="1">
                <a:solidFill>
                  <a:srgbClr val="38761D"/>
                </a:solidFill>
                <a:highlight>
                  <a:schemeClr val="lt1"/>
                </a:highlight>
                <a:latin typeface="Courier New"/>
                <a:ea typeface="Courier New"/>
                <a:cs typeface="Courier New"/>
                <a:sym typeface="Courier New"/>
              </a:rPr>
              <a:t> */</a:t>
            </a:r>
            <a:endParaRPr sz="1400">
              <a:solidFill>
                <a:srgbClr val="38761D"/>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400" b="1">
                <a:solidFill>
                  <a:srgbClr val="000080"/>
                </a:solidFill>
                <a:highlight>
                  <a:srgbClr val="FFFFFF"/>
                </a:highlight>
                <a:latin typeface="Courier New"/>
                <a:ea typeface="Courier New"/>
                <a:cs typeface="Courier New"/>
                <a:sym typeface="Courier New"/>
              </a:rPr>
              <a:t>public class </a:t>
            </a:r>
            <a:r>
              <a:rPr lang="en" sz="1400">
                <a:solidFill>
                  <a:srgbClr val="000000"/>
                </a:solidFill>
                <a:highlight>
                  <a:srgbClr val="FFFFFF"/>
                </a:highlight>
                <a:latin typeface="Courier New"/>
                <a:ea typeface="Courier New"/>
                <a:cs typeface="Courier New"/>
                <a:sym typeface="Courier New"/>
              </a:rPr>
              <a:t>TeacherRepository {</a:t>
            </a:r>
            <a:endParaRPr sz="14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400">
                <a:solidFill>
                  <a:srgbClr val="000000"/>
                </a:solidFill>
                <a:highlight>
                  <a:srgbClr val="FFFFFF"/>
                </a:highlight>
                <a:latin typeface="Courier New"/>
                <a:ea typeface="Courier New"/>
                <a:cs typeface="Courier New"/>
                <a:sym typeface="Courier New"/>
              </a:rPr>
              <a:t>   </a:t>
            </a:r>
            <a:r>
              <a:rPr lang="en" sz="1400" b="1">
                <a:solidFill>
                  <a:srgbClr val="000080"/>
                </a:solidFill>
                <a:highlight>
                  <a:srgbClr val="FFFFFF"/>
                </a:highlight>
                <a:latin typeface="Courier New"/>
                <a:ea typeface="Courier New"/>
                <a:cs typeface="Courier New"/>
                <a:sym typeface="Courier New"/>
              </a:rPr>
              <a:t>public </a:t>
            </a:r>
            <a:r>
              <a:rPr lang="en" sz="1400">
                <a:solidFill>
                  <a:srgbClr val="000000"/>
                </a:solidFill>
                <a:highlight>
                  <a:srgbClr val="FFFFFF"/>
                </a:highlight>
                <a:latin typeface="Courier New"/>
                <a:ea typeface="Courier New"/>
                <a:cs typeface="Courier New"/>
                <a:sym typeface="Courier New"/>
              </a:rPr>
              <a:t>TeacherId nextIdentity() {</a:t>
            </a:r>
            <a:endParaRPr sz="14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400">
                <a:solidFill>
                  <a:srgbClr val="000000"/>
                </a:solidFill>
                <a:highlight>
                  <a:srgbClr val="FFFFFF"/>
                </a:highlight>
                <a:latin typeface="Courier New"/>
                <a:ea typeface="Courier New"/>
                <a:cs typeface="Courier New"/>
                <a:sym typeface="Courier New"/>
              </a:rPr>
              <a:t>       </a:t>
            </a:r>
            <a:r>
              <a:rPr lang="en" sz="1400" b="1">
                <a:solidFill>
                  <a:srgbClr val="000080"/>
                </a:solidFill>
                <a:highlight>
                  <a:srgbClr val="FFFFFF"/>
                </a:highlight>
                <a:latin typeface="Courier New"/>
                <a:ea typeface="Courier New"/>
                <a:cs typeface="Courier New"/>
                <a:sym typeface="Courier New"/>
              </a:rPr>
              <a:t>return new </a:t>
            </a:r>
            <a:r>
              <a:rPr lang="en" sz="1400">
                <a:solidFill>
                  <a:srgbClr val="000000"/>
                </a:solidFill>
                <a:highlight>
                  <a:srgbClr val="FFFFFF"/>
                </a:highlight>
                <a:latin typeface="Courier New"/>
                <a:ea typeface="Courier New"/>
                <a:cs typeface="Courier New"/>
                <a:sym typeface="Courier New"/>
              </a:rPr>
              <a:t>TeacherId(UUID.</a:t>
            </a:r>
            <a:r>
              <a:rPr lang="en" sz="1400" i="1">
                <a:solidFill>
                  <a:srgbClr val="000000"/>
                </a:solidFill>
                <a:highlight>
                  <a:srgbClr val="FFFFFF"/>
                </a:highlight>
                <a:latin typeface="Courier New"/>
                <a:ea typeface="Courier New"/>
                <a:cs typeface="Courier New"/>
                <a:sym typeface="Courier New"/>
              </a:rPr>
              <a:t>randomUUID</a:t>
            </a:r>
            <a:r>
              <a:rPr lang="en" sz="1400">
                <a:solidFill>
                  <a:srgbClr val="000000"/>
                </a:solidFill>
                <a:highlight>
                  <a:srgbClr val="FFFFFF"/>
                </a:highlight>
                <a:latin typeface="Courier New"/>
                <a:ea typeface="Courier New"/>
                <a:cs typeface="Courier New"/>
                <a:sym typeface="Courier New"/>
              </a:rPr>
              <a:t>().toString());</a:t>
            </a:r>
            <a:endParaRPr sz="14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400">
                <a:solidFill>
                  <a:srgbClr val="000000"/>
                </a:solidFill>
                <a:highlight>
                  <a:srgbClr val="FFFFFF"/>
                </a:highlight>
                <a:latin typeface="Courier New"/>
                <a:ea typeface="Courier New"/>
                <a:cs typeface="Courier New"/>
                <a:sym typeface="Courier New"/>
              </a:rPr>
              <a:t>   }</a:t>
            </a:r>
            <a:endParaRPr sz="14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400">
                <a:solidFill>
                  <a:srgbClr val="000000"/>
                </a:solidFill>
                <a:highlight>
                  <a:srgbClr val="FFFFFF"/>
                </a:highlight>
                <a:latin typeface="Courier New"/>
                <a:ea typeface="Courier New"/>
                <a:cs typeface="Courier New"/>
                <a:sym typeface="Courier New"/>
              </a:rPr>
              <a:t>}</a:t>
            </a:r>
            <a:endParaRPr sz="14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endParaRPr sz="900">
              <a:solidFill>
                <a:srgbClr val="000000"/>
              </a:solidFill>
              <a:highlight>
                <a:srgbClr val="FFFFFF"/>
              </a:highlight>
              <a:latin typeface="Arial"/>
              <a:ea typeface="Arial"/>
              <a:cs typeface="Arial"/>
              <a:sym typeface="Arial"/>
            </a:endParaRPr>
          </a:p>
          <a:p>
            <a:pPr marL="0" lvl="0" indent="0" algn="l" rtl="0">
              <a:lnSpc>
                <a:spcPct val="100000"/>
              </a:lnSpc>
              <a:spcBef>
                <a:spcPts val="320"/>
              </a:spcBef>
              <a:spcAft>
                <a:spcPts val="0"/>
              </a:spcAft>
              <a:buSzPts val="1600"/>
              <a:buNone/>
            </a:pPr>
            <a:endParaRPr sz="1800" b="1">
              <a:solidFill>
                <a:srgbClr val="00008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endParaRPr sz="1800"/>
          </a:p>
        </p:txBody>
      </p:sp>
      <p:sp>
        <p:nvSpPr>
          <p:cNvPr id="1179" name="Google Shape;1179;p95"/>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2000"/>
              <a:buNone/>
            </a:pPr>
            <a:r>
              <a:rPr lang="en"/>
              <a:t>Unique Identity -- By UUID</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pic>
        <p:nvPicPr>
          <p:cNvPr id="1184" name="Google Shape;1184;p96"/>
          <p:cNvPicPr preferRelativeResize="0"/>
          <p:nvPr/>
        </p:nvPicPr>
        <p:blipFill rotWithShape="1">
          <a:blip r:embed="rId3">
            <a:alphaModFix/>
          </a:blip>
          <a:srcRect/>
          <a:stretch/>
        </p:blipFill>
        <p:spPr>
          <a:xfrm>
            <a:off x="4181575" y="591800"/>
            <a:ext cx="4893226" cy="2208550"/>
          </a:xfrm>
          <a:prstGeom prst="rect">
            <a:avLst/>
          </a:prstGeom>
          <a:noFill/>
          <a:ln>
            <a:noFill/>
          </a:ln>
        </p:spPr>
      </p:pic>
      <p:sp>
        <p:nvSpPr>
          <p:cNvPr id="1185" name="Google Shape;1185;p96"/>
          <p:cNvSpPr txBox="1">
            <a:spLocks noGrp="1"/>
          </p:cNvSpPr>
          <p:nvPr>
            <p:ph type="body" idx="1"/>
          </p:nvPr>
        </p:nvSpPr>
        <p:spPr>
          <a:xfrm>
            <a:off x="793825" y="603500"/>
            <a:ext cx="7902900" cy="4126800"/>
          </a:xfrm>
          <a:prstGeom prst="rect">
            <a:avLst/>
          </a:prstGeom>
          <a:noFill/>
          <a:ln>
            <a:noFill/>
          </a:ln>
        </p:spPr>
        <p:txBody>
          <a:bodyPr spcFirstLastPara="1" wrap="square" lIns="0" tIns="45700" rIns="0" bIns="45700" anchor="t" anchorCtr="0">
            <a:noAutofit/>
          </a:bodyPr>
          <a:lstStyle/>
          <a:p>
            <a:pPr marL="0" lvl="0" indent="0" algn="l" rtl="0">
              <a:lnSpc>
                <a:spcPct val="100000"/>
              </a:lnSpc>
              <a:spcBef>
                <a:spcPts val="320"/>
              </a:spcBef>
              <a:spcAft>
                <a:spcPts val="0"/>
              </a:spcAft>
              <a:buSzPts val="1600"/>
              <a:buNone/>
            </a:pPr>
            <a:r>
              <a:rPr lang="en" sz="1200">
                <a:solidFill>
                  <a:srgbClr val="808000"/>
                </a:solidFill>
                <a:highlight>
                  <a:srgbClr val="FFFFFF"/>
                </a:highlight>
                <a:latin typeface="Courier New"/>
                <a:ea typeface="Courier New"/>
                <a:cs typeface="Courier New"/>
                <a:sym typeface="Courier New"/>
              </a:rPr>
              <a:t>@Getter</a:t>
            </a:r>
            <a:endParaRPr sz="1200">
              <a:solidFill>
                <a:srgbClr val="808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200">
                <a:solidFill>
                  <a:srgbClr val="808000"/>
                </a:solidFill>
                <a:highlight>
                  <a:srgbClr val="FFFFFF"/>
                </a:highlight>
                <a:latin typeface="Courier New"/>
                <a:ea typeface="Courier New"/>
                <a:cs typeface="Courier New"/>
                <a:sym typeface="Courier New"/>
              </a:rPr>
              <a:t>@Setter</a:t>
            </a:r>
            <a:r>
              <a:rPr lang="en" sz="1200">
                <a:solidFill>
                  <a:srgbClr val="000000"/>
                </a:solidFill>
                <a:highlight>
                  <a:srgbClr val="FFFFFF"/>
                </a:highlight>
                <a:latin typeface="Courier New"/>
                <a:ea typeface="Courier New"/>
                <a:cs typeface="Courier New"/>
                <a:sym typeface="Courier New"/>
              </a:rPr>
              <a:t>(AccessLevel.</a:t>
            </a:r>
            <a:r>
              <a:rPr lang="en" sz="1200" b="1" i="1">
                <a:solidFill>
                  <a:srgbClr val="660E7A"/>
                </a:solidFill>
                <a:highlight>
                  <a:srgbClr val="FFFFFF"/>
                </a:highlight>
                <a:latin typeface="Courier New"/>
                <a:ea typeface="Courier New"/>
                <a:cs typeface="Courier New"/>
                <a:sym typeface="Courier New"/>
              </a:rPr>
              <a:t>PRIVATE</a:t>
            </a:r>
            <a:r>
              <a:rPr lang="en" sz="1200">
                <a:solidFill>
                  <a:srgbClr val="000000"/>
                </a:solidFill>
                <a:highlight>
                  <a:srgbClr val="FFFFFF"/>
                </a:highlight>
                <a:latin typeface="Courier New"/>
                <a:ea typeface="Courier New"/>
                <a:cs typeface="Courier New"/>
                <a:sym typeface="Courier New"/>
              </a:rPr>
              <a:t>)</a:t>
            </a:r>
            <a:endParaRPr sz="12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200">
                <a:solidFill>
                  <a:srgbClr val="808000"/>
                </a:solidFill>
                <a:highlight>
                  <a:srgbClr val="FFFFFF"/>
                </a:highlight>
                <a:latin typeface="Courier New"/>
                <a:ea typeface="Courier New"/>
                <a:cs typeface="Courier New"/>
                <a:sym typeface="Courier New"/>
              </a:rPr>
              <a:t>@RequiredArgsConstructor</a:t>
            </a:r>
            <a:endParaRPr sz="1200">
              <a:solidFill>
                <a:srgbClr val="808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200" b="1">
                <a:solidFill>
                  <a:srgbClr val="000080"/>
                </a:solidFill>
                <a:highlight>
                  <a:srgbClr val="FFFFFF"/>
                </a:highlight>
                <a:latin typeface="Courier New"/>
                <a:ea typeface="Courier New"/>
                <a:cs typeface="Courier New"/>
                <a:sym typeface="Courier New"/>
              </a:rPr>
              <a:t>public class </a:t>
            </a:r>
            <a:r>
              <a:rPr lang="en" sz="1200">
                <a:solidFill>
                  <a:srgbClr val="000000"/>
                </a:solidFill>
                <a:highlight>
                  <a:srgbClr val="FFFFFF"/>
                </a:highlight>
                <a:latin typeface="Courier New"/>
                <a:ea typeface="Courier New"/>
                <a:cs typeface="Courier New"/>
                <a:sym typeface="Courier New"/>
              </a:rPr>
              <a:t>Room {</a:t>
            </a:r>
            <a:endParaRPr sz="12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200">
                <a:solidFill>
                  <a:srgbClr val="000000"/>
                </a:solidFill>
                <a:highlight>
                  <a:srgbClr val="FFFFFF"/>
                </a:highlight>
                <a:latin typeface="Courier New"/>
                <a:ea typeface="Courier New"/>
                <a:cs typeface="Courier New"/>
                <a:sym typeface="Courier New"/>
              </a:rPr>
              <a:t>   </a:t>
            </a:r>
            <a:r>
              <a:rPr lang="en" sz="1200" b="1">
                <a:solidFill>
                  <a:srgbClr val="000080"/>
                </a:solidFill>
                <a:highlight>
                  <a:srgbClr val="FFFFFF"/>
                </a:highlight>
                <a:latin typeface="Courier New"/>
                <a:ea typeface="Courier New"/>
                <a:cs typeface="Courier New"/>
                <a:sym typeface="Courier New"/>
              </a:rPr>
              <a:t>private final </a:t>
            </a:r>
            <a:r>
              <a:rPr lang="en" sz="1200">
                <a:solidFill>
                  <a:srgbClr val="000000"/>
                </a:solidFill>
                <a:highlight>
                  <a:srgbClr val="FFFFFF"/>
                </a:highlight>
                <a:latin typeface="Courier New"/>
                <a:ea typeface="Courier New"/>
                <a:cs typeface="Courier New"/>
                <a:sym typeface="Courier New"/>
              </a:rPr>
              <a:t>RoomId </a:t>
            </a:r>
            <a:r>
              <a:rPr lang="en" sz="1200" b="1">
                <a:solidFill>
                  <a:srgbClr val="660E7A"/>
                </a:solidFill>
                <a:highlight>
                  <a:srgbClr val="FFFFFF"/>
                </a:highlight>
                <a:latin typeface="Courier New"/>
                <a:ea typeface="Courier New"/>
                <a:cs typeface="Courier New"/>
                <a:sym typeface="Courier New"/>
              </a:rPr>
              <a:t>roomId</a:t>
            </a:r>
            <a:r>
              <a:rPr lang="en" sz="1200">
                <a:solidFill>
                  <a:srgbClr val="000000"/>
                </a:solidFill>
                <a:highlight>
                  <a:srgbClr val="FFFFFF"/>
                </a:highlight>
                <a:latin typeface="Courier New"/>
                <a:ea typeface="Courier New"/>
                <a:cs typeface="Courier New"/>
                <a:sym typeface="Courier New"/>
              </a:rPr>
              <a:t>;</a:t>
            </a:r>
            <a:endParaRPr sz="12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200">
                <a:solidFill>
                  <a:srgbClr val="000000"/>
                </a:solidFill>
                <a:highlight>
                  <a:srgbClr val="FFFFFF"/>
                </a:highlight>
                <a:latin typeface="Courier New"/>
                <a:ea typeface="Courier New"/>
                <a:cs typeface="Courier New"/>
                <a:sym typeface="Courier New"/>
              </a:rPr>
              <a:t>   </a:t>
            </a:r>
            <a:r>
              <a:rPr lang="en" sz="1200" b="1">
                <a:solidFill>
                  <a:srgbClr val="000080"/>
                </a:solidFill>
                <a:highlight>
                  <a:srgbClr val="FFFFFF"/>
                </a:highlight>
                <a:latin typeface="Courier New"/>
                <a:ea typeface="Courier New"/>
                <a:cs typeface="Courier New"/>
                <a:sym typeface="Courier New"/>
              </a:rPr>
              <a:t>private int </a:t>
            </a:r>
            <a:r>
              <a:rPr lang="en" sz="1200" b="1">
                <a:solidFill>
                  <a:srgbClr val="660E7A"/>
                </a:solidFill>
                <a:highlight>
                  <a:srgbClr val="FFFFFF"/>
                </a:highlight>
                <a:latin typeface="Courier New"/>
                <a:ea typeface="Courier New"/>
                <a:cs typeface="Courier New"/>
                <a:sym typeface="Courier New"/>
              </a:rPr>
              <a:t>chairCount</a:t>
            </a:r>
            <a:r>
              <a:rPr lang="en" sz="1200">
                <a:solidFill>
                  <a:srgbClr val="000000"/>
                </a:solidFill>
                <a:highlight>
                  <a:srgbClr val="FFFFFF"/>
                </a:highlight>
                <a:latin typeface="Courier New"/>
                <a:ea typeface="Courier New"/>
                <a:cs typeface="Courier New"/>
                <a:sym typeface="Courier New"/>
              </a:rPr>
              <a:t>;</a:t>
            </a:r>
            <a:endParaRPr sz="12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200">
                <a:solidFill>
                  <a:srgbClr val="000000"/>
                </a:solidFill>
                <a:highlight>
                  <a:srgbClr val="FFFFFF"/>
                </a:highlight>
                <a:latin typeface="Courier New"/>
                <a:ea typeface="Courier New"/>
                <a:cs typeface="Courier New"/>
                <a:sym typeface="Courier New"/>
              </a:rPr>
              <a:t>   </a:t>
            </a:r>
            <a:r>
              <a:rPr lang="en" sz="1200" b="1">
                <a:solidFill>
                  <a:srgbClr val="000080"/>
                </a:solidFill>
                <a:highlight>
                  <a:srgbClr val="FFFFFF"/>
                </a:highlight>
                <a:latin typeface="Courier New"/>
                <a:ea typeface="Courier New"/>
                <a:cs typeface="Courier New"/>
                <a:sym typeface="Courier New"/>
              </a:rPr>
              <a:t>private </a:t>
            </a:r>
            <a:r>
              <a:rPr lang="en" sz="1200">
                <a:solidFill>
                  <a:srgbClr val="000000"/>
                </a:solidFill>
                <a:highlight>
                  <a:srgbClr val="FFFFFF"/>
                </a:highlight>
                <a:latin typeface="Courier New"/>
                <a:ea typeface="Courier New"/>
                <a:cs typeface="Courier New"/>
                <a:sym typeface="Courier New"/>
              </a:rPr>
              <a:t>String </a:t>
            </a:r>
            <a:r>
              <a:rPr lang="en" sz="1200" b="1">
                <a:solidFill>
                  <a:srgbClr val="660E7A"/>
                </a:solidFill>
                <a:highlight>
                  <a:srgbClr val="FFFFFF"/>
                </a:highlight>
                <a:latin typeface="Courier New"/>
                <a:ea typeface="Courier New"/>
                <a:cs typeface="Courier New"/>
                <a:sym typeface="Courier New"/>
              </a:rPr>
              <a:t>color</a:t>
            </a:r>
            <a:r>
              <a:rPr lang="en" sz="1200">
                <a:solidFill>
                  <a:srgbClr val="000000"/>
                </a:solidFill>
                <a:highlight>
                  <a:srgbClr val="FFFFFF"/>
                </a:highlight>
                <a:latin typeface="Courier New"/>
                <a:ea typeface="Courier New"/>
                <a:cs typeface="Courier New"/>
                <a:sym typeface="Courier New"/>
              </a:rPr>
              <a:t>;</a:t>
            </a:r>
            <a:endParaRPr sz="12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200">
                <a:solidFill>
                  <a:srgbClr val="000000"/>
                </a:solidFill>
                <a:highlight>
                  <a:srgbClr val="FFFFFF"/>
                </a:highlight>
                <a:latin typeface="Courier New"/>
                <a:ea typeface="Courier New"/>
                <a:cs typeface="Courier New"/>
                <a:sym typeface="Courier New"/>
              </a:rPr>
              <a:t>   </a:t>
            </a:r>
            <a:r>
              <a:rPr lang="en" sz="1200" b="1">
                <a:solidFill>
                  <a:srgbClr val="000080"/>
                </a:solidFill>
                <a:highlight>
                  <a:srgbClr val="FFFFFF"/>
                </a:highlight>
                <a:latin typeface="Courier New"/>
                <a:ea typeface="Courier New"/>
                <a:cs typeface="Courier New"/>
                <a:sym typeface="Courier New"/>
              </a:rPr>
              <a:t>private </a:t>
            </a:r>
            <a:r>
              <a:rPr lang="en" sz="1200">
                <a:solidFill>
                  <a:srgbClr val="000000"/>
                </a:solidFill>
                <a:highlight>
                  <a:srgbClr val="FFFFFF"/>
                </a:highlight>
                <a:latin typeface="Courier New"/>
                <a:ea typeface="Courier New"/>
                <a:cs typeface="Courier New"/>
                <a:sym typeface="Courier New"/>
              </a:rPr>
              <a:t>TeacherId </a:t>
            </a:r>
            <a:r>
              <a:rPr lang="en" sz="1200" b="1">
                <a:solidFill>
                  <a:srgbClr val="660E7A"/>
                </a:solidFill>
                <a:highlight>
                  <a:srgbClr val="FFFFFF"/>
                </a:highlight>
                <a:latin typeface="Courier New"/>
                <a:ea typeface="Courier New"/>
                <a:cs typeface="Courier New"/>
                <a:sym typeface="Courier New"/>
              </a:rPr>
              <a:t>teacherId</a:t>
            </a:r>
            <a:r>
              <a:rPr lang="en" sz="1200">
                <a:solidFill>
                  <a:srgbClr val="000000"/>
                </a:solidFill>
                <a:highlight>
                  <a:srgbClr val="FFFFFF"/>
                </a:highlight>
                <a:latin typeface="Courier New"/>
                <a:ea typeface="Courier New"/>
                <a:cs typeface="Courier New"/>
                <a:sym typeface="Courier New"/>
              </a:rPr>
              <a:t>;</a:t>
            </a:r>
            <a:endParaRPr sz="12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endParaRPr sz="12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200">
                <a:solidFill>
                  <a:srgbClr val="000000"/>
                </a:solidFill>
                <a:highlight>
                  <a:srgbClr val="FFFFFF"/>
                </a:highlight>
                <a:latin typeface="Courier New"/>
                <a:ea typeface="Courier New"/>
                <a:cs typeface="Courier New"/>
                <a:sym typeface="Courier New"/>
              </a:rPr>
              <a:t>   </a:t>
            </a:r>
            <a:r>
              <a:rPr lang="en" sz="1200" b="1">
                <a:solidFill>
                  <a:srgbClr val="000080"/>
                </a:solidFill>
                <a:highlight>
                  <a:srgbClr val="FFFFFF"/>
                </a:highlight>
                <a:latin typeface="Courier New"/>
                <a:ea typeface="Courier New"/>
                <a:cs typeface="Courier New"/>
                <a:sym typeface="Courier New"/>
              </a:rPr>
              <a:t>public void </a:t>
            </a:r>
            <a:r>
              <a:rPr lang="en" sz="1200">
                <a:solidFill>
                  <a:srgbClr val="000000"/>
                </a:solidFill>
                <a:highlight>
                  <a:srgbClr val="FFFFFF"/>
                </a:highlight>
                <a:latin typeface="Courier New"/>
                <a:ea typeface="Courier New"/>
                <a:cs typeface="Courier New"/>
                <a:sym typeface="Courier New"/>
              </a:rPr>
              <a:t>configureRoom(</a:t>
            </a:r>
            <a:r>
              <a:rPr lang="en" sz="1200" b="1">
                <a:solidFill>
                  <a:srgbClr val="000080"/>
                </a:solidFill>
                <a:highlight>
                  <a:srgbClr val="FFFFFF"/>
                </a:highlight>
                <a:latin typeface="Courier New"/>
                <a:ea typeface="Courier New"/>
                <a:cs typeface="Courier New"/>
                <a:sym typeface="Courier New"/>
              </a:rPr>
              <a:t>int </a:t>
            </a:r>
            <a:r>
              <a:rPr lang="en" sz="1200">
                <a:solidFill>
                  <a:srgbClr val="000000"/>
                </a:solidFill>
                <a:highlight>
                  <a:srgbClr val="FFFFFF"/>
                </a:highlight>
                <a:latin typeface="Courier New"/>
                <a:ea typeface="Courier New"/>
                <a:cs typeface="Courier New"/>
                <a:sym typeface="Courier New"/>
              </a:rPr>
              <a:t>chairCount, String color) {</a:t>
            </a:r>
            <a:endParaRPr sz="12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200">
                <a:solidFill>
                  <a:srgbClr val="000000"/>
                </a:solidFill>
                <a:highlight>
                  <a:srgbClr val="FFFFFF"/>
                </a:highlight>
                <a:latin typeface="Courier New"/>
                <a:ea typeface="Courier New"/>
                <a:cs typeface="Courier New"/>
                <a:sym typeface="Courier New"/>
              </a:rPr>
              <a:t>       </a:t>
            </a:r>
            <a:r>
              <a:rPr lang="en" sz="1200" b="1">
                <a:solidFill>
                  <a:srgbClr val="000080"/>
                </a:solidFill>
                <a:highlight>
                  <a:srgbClr val="FFFFFF"/>
                </a:highlight>
                <a:latin typeface="Courier New"/>
                <a:ea typeface="Courier New"/>
                <a:cs typeface="Courier New"/>
                <a:sym typeface="Courier New"/>
              </a:rPr>
              <a:t>this</a:t>
            </a:r>
            <a:r>
              <a:rPr lang="en" sz="1200">
                <a:solidFill>
                  <a:srgbClr val="000000"/>
                </a:solidFill>
                <a:highlight>
                  <a:srgbClr val="FFFFFF"/>
                </a:highlight>
                <a:latin typeface="Courier New"/>
                <a:ea typeface="Courier New"/>
                <a:cs typeface="Courier New"/>
                <a:sym typeface="Courier New"/>
              </a:rPr>
              <a:t>.setChairCount(chairCount);</a:t>
            </a:r>
            <a:endParaRPr sz="12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200">
                <a:solidFill>
                  <a:srgbClr val="000000"/>
                </a:solidFill>
                <a:highlight>
                  <a:srgbClr val="FFFFFF"/>
                </a:highlight>
                <a:latin typeface="Courier New"/>
                <a:ea typeface="Courier New"/>
                <a:cs typeface="Courier New"/>
                <a:sym typeface="Courier New"/>
              </a:rPr>
              <a:t>       </a:t>
            </a:r>
            <a:r>
              <a:rPr lang="en" sz="1200" b="1">
                <a:solidFill>
                  <a:srgbClr val="000080"/>
                </a:solidFill>
                <a:highlight>
                  <a:srgbClr val="FFFFFF"/>
                </a:highlight>
                <a:latin typeface="Courier New"/>
                <a:ea typeface="Courier New"/>
                <a:cs typeface="Courier New"/>
                <a:sym typeface="Courier New"/>
              </a:rPr>
              <a:t>this</a:t>
            </a:r>
            <a:r>
              <a:rPr lang="en" sz="1200">
                <a:solidFill>
                  <a:srgbClr val="000000"/>
                </a:solidFill>
                <a:highlight>
                  <a:srgbClr val="FFFFFF"/>
                </a:highlight>
                <a:latin typeface="Courier New"/>
                <a:ea typeface="Courier New"/>
                <a:cs typeface="Courier New"/>
                <a:sym typeface="Courier New"/>
              </a:rPr>
              <a:t>.setColor(color);</a:t>
            </a:r>
            <a:endParaRPr sz="12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200">
                <a:solidFill>
                  <a:srgbClr val="000000"/>
                </a:solidFill>
                <a:highlight>
                  <a:srgbClr val="FFFFFF"/>
                </a:highlight>
                <a:latin typeface="Courier New"/>
                <a:ea typeface="Courier New"/>
                <a:cs typeface="Courier New"/>
                <a:sym typeface="Courier New"/>
              </a:rPr>
              <a:t>   }</a:t>
            </a:r>
            <a:endParaRPr sz="12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endParaRPr sz="12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200">
                <a:solidFill>
                  <a:srgbClr val="000000"/>
                </a:solidFill>
                <a:highlight>
                  <a:srgbClr val="FFFFFF"/>
                </a:highlight>
                <a:latin typeface="Courier New"/>
                <a:ea typeface="Courier New"/>
                <a:cs typeface="Courier New"/>
                <a:sym typeface="Courier New"/>
              </a:rPr>
              <a:t>   </a:t>
            </a:r>
            <a:r>
              <a:rPr lang="en" sz="1200" b="1">
                <a:solidFill>
                  <a:srgbClr val="000080"/>
                </a:solidFill>
                <a:highlight>
                  <a:srgbClr val="FFFFFF"/>
                </a:highlight>
                <a:latin typeface="Courier New"/>
                <a:ea typeface="Courier New"/>
                <a:cs typeface="Courier New"/>
                <a:sym typeface="Courier New"/>
              </a:rPr>
              <a:t>public void </a:t>
            </a:r>
            <a:r>
              <a:rPr lang="en" sz="1200">
                <a:solidFill>
                  <a:srgbClr val="000000"/>
                </a:solidFill>
                <a:highlight>
                  <a:srgbClr val="FFFFFF"/>
                </a:highlight>
                <a:latin typeface="Courier New"/>
                <a:ea typeface="Courier New"/>
                <a:cs typeface="Courier New"/>
                <a:sym typeface="Courier New"/>
              </a:rPr>
              <a:t>assignTeacher(TeacherId teacherId) {</a:t>
            </a:r>
            <a:endParaRPr sz="12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200">
                <a:solidFill>
                  <a:srgbClr val="000000"/>
                </a:solidFill>
                <a:highlight>
                  <a:srgbClr val="FFFFFF"/>
                </a:highlight>
                <a:latin typeface="Courier New"/>
                <a:ea typeface="Courier New"/>
                <a:cs typeface="Courier New"/>
                <a:sym typeface="Courier New"/>
              </a:rPr>
              <a:t>       </a:t>
            </a:r>
            <a:r>
              <a:rPr lang="en" sz="1200" b="1">
                <a:solidFill>
                  <a:srgbClr val="000080"/>
                </a:solidFill>
                <a:highlight>
                  <a:srgbClr val="FFFFFF"/>
                </a:highlight>
                <a:latin typeface="Courier New"/>
                <a:ea typeface="Courier New"/>
                <a:cs typeface="Courier New"/>
                <a:sym typeface="Courier New"/>
              </a:rPr>
              <a:t>this</a:t>
            </a:r>
            <a:r>
              <a:rPr lang="en" sz="1200">
                <a:solidFill>
                  <a:srgbClr val="000000"/>
                </a:solidFill>
                <a:highlight>
                  <a:srgbClr val="FFFFFF"/>
                </a:highlight>
                <a:latin typeface="Courier New"/>
                <a:ea typeface="Courier New"/>
                <a:cs typeface="Courier New"/>
                <a:sym typeface="Courier New"/>
              </a:rPr>
              <a:t>.setTeacherId(teacherId);</a:t>
            </a:r>
            <a:endParaRPr sz="12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200">
                <a:solidFill>
                  <a:srgbClr val="000000"/>
                </a:solidFill>
                <a:highlight>
                  <a:srgbClr val="FFFFFF"/>
                </a:highlight>
                <a:latin typeface="Courier New"/>
                <a:ea typeface="Courier New"/>
                <a:cs typeface="Courier New"/>
                <a:sym typeface="Courier New"/>
              </a:rPr>
              <a:t>   }</a:t>
            </a:r>
            <a:endParaRPr sz="12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200">
                <a:solidFill>
                  <a:srgbClr val="000000"/>
                </a:solidFill>
                <a:highlight>
                  <a:srgbClr val="FFFFFF"/>
                </a:highlight>
                <a:latin typeface="Courier New"/>
                <a:ea typeface="Courier New"/>
                <a:cs typeface="Courier New"/>
                <a:sym typeface="Courier New"/>
              </a:rPr>
              <a:t>}</a:t>
            </a:r>
            <a:endParaRPr sz="12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endParaRPr sz="1200"/>
          </a:p>
        </p:txBody>
      </p:sp>
      <p:sp>
        <p:nvSpPr>
          <p:cNvPr id="1186" name="Google Shape;1186;p96"/>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2000"/>
              <a:buNone/>
            </a:pPr>
            <a:r>
              <a:rPr lang="en"/>
              <a:t>Entities</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190"/>
        <p:cNvGrpSpPr/>
        <p:nvPr/>
      </p:nvGrpSpPr>
      <p:grpSpPr>
        <a:xfrm>
          <a:off x="0" y="0"/>
          <a:ext cx="0" cy="0"/>
          <a:chOff x="0" y="0"/>
          <a:chExt cx="0" cy="0"/>
        </a:xfrm>
      </p:grpSpPr>
      <p:sp>
        <p:nvSpPr>
          <p:cNvPr id="1191" name="Google Shape;1191;p97"/>
          <p:cNvSpPr txBox="1">
            <a:spLocks noGrp="1"/>
          </p:cNvSpPr>
          <p:nvPr>
            <p:ph type="sldNum" idx="12"/>
          </p:nvPr>
        </p:nvSpPr>
        <p:spPr>
          <a:xfrm>
            <a:off x="8158690" y="4828032"/>
            <a:ext cx="5250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97</a:t>
            </a:fld>
            <a:endParaRPr/>
          </a:p>
        </p:txBody>
      </p:sp>
      <p:sp>
        <p:nvSpPr>
          <p:cNvPr id="1192" name="Google Shape;1192;p97"/>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538C3F"/>
              </a:buClr>
              <a:buSzPts val="2000"/>
              <a:buFont typeface="Century Gothic"/>
              <a:buNone/>
            </a:pPr>
            <a:r>
              <a:rPr lang="en"/>
              <a:t>Value Objects</a:t>
            </a:r>
            <a:endParaRPr/>
          </a:p>
        </p:txBody>
      </p:sp>
      <p:sp>
        <p:nvSpPr>
          <p:cNvPr id="1193" name="Google Shape;1193;p97"/>
          <p:cNvSpPr/>
          <p:nvPr/>
        </p:nvSpPr>
        <p:spPr>
          <a:xfrm>
            <a:off x="6252425" y="722725"/>
            <a:ext cx="1852500" cy="1257900"/>
          </a:xfrm>
          <a:prstGeom prst="rect">
            <a:avLst/>
          </a:prstGeom>
          <a:gradFill>
            <a:gsLst>
              <a:gs pos="0">
                <a:srgbClr val="FDECDB"/>
              </a:gs>
              <a:gs pos="100000">
                <a:srgbClr val="F0A963"/>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Full Name</a:t>
            </a: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First Name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Middle Initial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Last Name</a:t>
            </a:r>
            <a:endParaRPr sz="1400" b="0" i="0" u="none" strike="noStrike" cap="none">
              <a:solidFill>
                <a:srgbClr val="000000"/>
              </a:solidFill>
              <a:latin typeface="Arial"/>
              <a:ea typeface="Arial"/>
              <a:cs typeface="Arial"/>
              <a:sym typeface="Arial"/>
            </a:endParaRPr>
          </a:p>
        </p:txBody>
      </p:sp>
      <p:cxnSp>
        <p:nvCxnSpPr>
          <p:cNvPr id="1194" name="Google Shape;1194;p97"/>
          <p:cNvCxnSpPr/>
          <p:nvPr/>
        </p:nvCxnSpPr>
        <p:spPr>
          <a:xfrm>
            <a:off x="6252425" y="1084575"/>
            <a:ext cx="1852500" cy="0"/>
          </a:xfrm>
          <a:prstGeom prst="straightConnector1">
            <a:avLst/>
          </a:prstGeom>
          <a:noFill/>
          <a:ln w="9525" cap="flat" cmpd="sng">
            <a:solidFill>
              <a:schemeClr val="dk2"/>
            </a:solidFill>
            <a:prstDash val="solid"/>
            <a:round/>
            <a:headEnd type="none" w="sm" len="sm"/>
            <a:tailEnd type="none" w="sm" len="sm"/>
          </a:ln>
        </p:spPr>
      </p:cxnSp>
      <p:sp>
        <p:nvSpPr>
          <p:cNvPr id="1195" name="Google Shape;1195;p97"/>
          <p:cNvSpPr/>
          <p:nvPr/>
        </p:nvSpPr>
        <p:spPr>
          <a:xfrm>
            <a:off x="6252425" y="2645475"/>
            <a:ext cx="1852500" cy="1439400"/>
          </a:xfrm>
          <a:prstGeom prst="rect">
            <a:avLst/>
          </a:prstGeom>
          <a:gradFill>
            <a:gsLst>
              <a:gs pos="0">
                <a:srgbClr val="FDECDB"/>
              </a:gs>
              <a:gs pos="100000">
                <a:srgbClr val="F0A963"/>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Address </a:t>
            </a: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Street Name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City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State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Postal Code</a:t>
            </a:r>
            <a:endParaRPr sz="1400" b="0" i="0" u="none" strike="noStrike" cap="none">
              <a:solidFill>
                <a:srgbClr val="000000"/>
              </a:solidFill>
              <a:latin typeface="Arial"/>
              <a:ea typeface="Arial"/>
              <a:cs typeface="Arial"/>
              <a:sym typeface="Arial"/>
            </a:endParaRPr>
          </a:p>
        </p:txBody>
      </p:sp>
      <p:cxnSp>
        <p:nvCxnSpPr>
          <p:cNvPr id="1196" name="Google Shape;1196;p97"/>
          <p:cNvCxnSpPr/>
          <p:nvPr/>
        </p:nvCxnSpPr>
        <p:spPr>
          <a:xfrm>
            <a:off x="6252425" y="3007325"/>
            <a:ext cx="1852500" cy="0"/>
          </a:xfrm>
          <a:prstGeom prst="straightConnector1">
            <a:avLst/>
          </a:prstGeom>
          <a:noFill/>
          <a:ln w="9525" cap="flat" cmpd="sng">
            <a:solidFill>
              <a:schemeClr val="dk2"/>
            </a:solidFill>
            <a:prstDash val="solid"/>
            <a:round/>
            <a:headEnd type="none" w="sm" len="sm"/>
            <a:tailEnd type="none" w="sm" len="sm"/>
          </a:ln>
        </p:spPr>
      </p:cxnSp>
      <p:sp>
        <p:nvSpPr>
          <p:cNvPr id="1197" name="Google Shape;1197;p97"/>
          <p:cNvSpPr txBox="1"/>
          <p:nvPr/>
        </p:nvSpPr>
        <p:spPr>
          <a:xfrm>
            <a:off x="459475" y="597000"/>
            <a:ext cx="5636400" cy="1061400"/>
          </a:xfrm>
          <a:prstGeom prst="rect">
            <a:avLst/>
          </a:prstGeom>
          <a:noFill/>
          <a:ln>
            <a:noFill/>
          </a:ln>
        </p:spPr>
        <p:txBody>
          <a:bodyPr spcFirstLastPara="1" wrap="square" lIns="91425" tIns="91425" rIns="91425" bIns="91425" anchor="t" anchorCtr="0">
            <a:noAutofit/>
          </a:bodyPr>
          <a:lstStyle/>
          <a:p>
            <a:pPr marL="342900" marR="0" lvl="0" indent="-342900" algn="l" rtl="0">
              <a:lnSpc>
                <a:spcPct val="100000"/>
              </a:lnSpc>
              <a:spcBef>
                <a:spcPts val="0"/>
              </a:spcBef>
              <a:spcAft>
                <a:spcPts val="0"/>
              </a:spcAft>
              <a:buClr>
                <a:srgbClr val="181818"/>
              </a:buClr>
              <a:buSzPts val="1600"/>
              <a:buFont typeface="Arial"/>
              <a:buChar char="•"/>
            </a:pPr>
            <a:r>
              <a:rPr lang="en" sz="1600" b="0" i="0" u="none" strike="noStrike" cap="none">
                <a:solidFill>
                  <a:srgbClr val="181818"/>
                </a:solidFill>
                <a:latin typeface="Arial"/>
                <a:ea typeface="Arial"/>
                <a:cs typeface="Arial"/>
                <a:sym typeface="Arial"/>
              </a:rPr>
              <a:t>Not really a </a:t>
            </a:r>
            <a:r>
              <a:rPr lang="en" sz="1600" b="1" i="1" u="none" strike="noStrike" cap="none">
                <a:solidFill>
                  <a:srgbClr val="181818"/>
                </a:solidFill>
                <a:latin typeface="Arial"/>
                <a:ea typeface="Arial"/>
                <a:cs typeface="Arial"/>
                <a:sym typeface="Arial"/>
              </a:rPr>
              <a:t>thing</a:t>
            </a:r>
            <a:r>
              <a:rPr lang="en" sz="1600" b="0" i="0" u="none" strike="noStrike" cap="none">
                <a:solidFill>
                  <a:srgbClr val="181818"/>
                </a:solidFill>
                <a:latin typeface="Arial"/>
                <a:ea typeface="Arial"/>
                <a:cs typeface="Arial"/>
                <a:sym typeface="Arial"/>
              </a:rPr>
              <a:t> in the ubiquitous language</a:t>
            </a:r>
            <a:endParaRPr sz="1600" b="0" i="0" u="none" strike="noStrike" cap="none">
              <a:solidFill>
                <a:srgbClr val="181818"/>
              </a:solidFill>
              <a:latin typeface="Arial"/>
              <a:ea typeface="Arial"/>
              <a:cs typeface="Arial"/>
              <a:sym typeface="Arial"/>
            </a:endParaRPr>
          </a:p>
          <a:p>
            <a:pPr marL="742950" marR="0" lvl="1" indent="-285750" algn="l" rtl="0">
              <a:lnSpc>
                <a:spcPct val="100000"/>
              </a:lnSpc>
              <a:spcBef>
                <a:spcPts val="0"/>
              </a:spcBef>
              <a:spcAft>
                <a:spcPts val="0"/>
              </a:spcAft>
              <a:buClr>
                <a:schemeClr val="dk1"/>
              </a:buClr>
              <a:buSzPts val="1800"/>
              <a:buFont typeface="Arial"/>
              <a:buChar char="–"/>
            </a:pPr>
            <a:r>
              <a:rPr lang="en" sz="1400" b="0" i="0" u="none" strike="noStrike" cap="none">
                <a:solidFill>
                  <a:schemeClr val="dk1"/>
                </a:solidFill>
                <a:latin typeface="Arial"/>
                <a:ea typeface="Arial"/>
                <a:cs typeface="Arial"/>
                <a:sym typeface="Arial"/>
              </a:rPr>
              <a:t>Describes, measures, or quantifies a thing</a:t>
            </a:r>
            <a:endParaRPr sz="1400" b="0" i="0" u="none" strike="noStrike" cap="none">
              <a:solidFill>
                <a:schemeClr val="dk1"/>
              </a:solidFill>
              <a:latin typeface="Arial"/>
              <a:ea typeface="Arial"/>
              <a:cs typeface="Arial"/>
              <a:sym typeface="Arial"/>
            </a:endParaRPr>
          </a:p>
          <a:p>
            <a:pPr marL="742950" marR="0" lvl="1" indent="-285750" algn="l" rtl="0">
              <a:lnSpc>
                <a:spcPct val="100000"/>
              </a:lnSpc>
              <a:spcBef>
                <a:spcPts val="0"/>
              </a:spcBef>
              <a:spcAft>
                <a:spcPts val="0"/>
              </a:spcAft>
              <a:buClr>
                <a:schemeClr val="dk1"/>
              </a:buClr>
              <a:buSzPts val="1800"/>
              <a:buFont typeface="Arial"/>
              <a:buChar char="–"/>
            </a:pPr>
            <a:r>
              <a:rPr lang="en" sz="1400" b="0" i="0" u="none" strike="noStrike" cap="none">
                <a:solidFill>
                  <a:schemeClr val="dk1"/>
                </a:solidFill>
                <a:latin typeface="Arial"/>
                <a:ea typeface="Arial"/>
                <a:cs typeface="Arial"/>
                <a:sym typeface="Arial"/>
              </a:rPr>
              <a:t>A “customer name” describes a person but it isn’t uniquely a person.</a:t>
            </a:r>
            <a:endParaRPr sz="1400" b="0" i="0" u="none" strike="noStrike" cap="none">
              <a:solidFill>
                <a:srgbClr val="000000"/>
              </a:solidFill>
              <a:latin typeface="Arial"/>
              <a:ea typeface="Arial"/>
              <a:cs typeface="Arial"/>
              <a:sym typeface="Arial"/>
            </a:endParaRPr>
          </a:p>
        </p:txBody>
      </p:sp>
      <p:sp>
        <p:nvSpPr>
          <p:cNvPr id="1198" name="Google Shape;1198;p97"/>
          <p:cNvSpPr txBox="1"/>
          <p:nvPr/>
        </p:nvSpPr>
        <p:spPr>
          <a:xfrm>
            <a:off x="459475" y="1895725"/>
            <a:ext cx="5636400" cy="1257900"/>
          </a:xfrm>
          <a:prstGeom prst="rect">
            <a:avLst/>
          </a:prstGeom>
          <a:noFill/>
          <a:ln>
            <a:noFill/>
          </a:ln>
        </p:spPr>
        <p:txBody>
          <a:bodyPr spcFirstLastPara="1" wrap="square" lIns="91425" tIns="91425" rIns="91425" bIns="91425" anchor="t" anchorCtr="0">
            <a:noAutofit/>
          </a:bodyPr>
          <a:lstStyle/>
          <a:p>
            <a:pPr marL="342900" marR="0" lvl="0" indent="-342900" algn="l" rtl="0">
              <a:lnSpc>
                <a:spcPct val="100000"/>
              </a:lnSpc>
              <a:spcBef>
                <a:spcPts val="0"/>
              </a:spcBef>
              <a:spcAft>
                <a:spcPts val="0"/>
              </a:spcAft>
              <a:buClr>
                <a:srgbClr val="181818"/>
              </a:buClr>
              <a:buSzPts val="1600"/>
              <a:buFont typeface="Arial"/>
              <a:buChar char="•"/>
            </a:pPr>
            <a:r>
              <a:rPr lang="en" sz="1600" b="0" i="0" u="none" strike="noStrike" cap="none">
                <a:solidFill>
                  <a:srgbClr val="181818"/>
                </a:solidFill>
                <a:latin typeface="Arial"/>
                <a:ea typeface="Arial"/>
                <a:cs typeface="Arial"/>
                <a:sym typeface="Arial"/>
              </a:rPr>
              <a:t>Are </a:t>
            </a:r>
            <a:r>
              <a:rPr lang="en" sz="1600" b="1" i="0" u="none" strike="noStrike" cap="none">
                <a:solidFill>
                  <a:srgbClr val="181818"/>
                </a:solidFill>
                <a:latin typeface="Arial"/>
                <a:ea typeface="Arial"/>
                <a:cs typeface="Arial"/>
                <a:sym typeface="Arial"/>
              </a:rPr>
              <a:t>Immutable</a:t>
            </a:r>
            <a:endParaRPr sz="1600" b="1" i="0" u="none" strike="noStrike" cap="none">
              <a:solidFill>
                <a:srgbClr val="181818"/>
              </a:solidFill>
              <a:latin typeface="Arial"/>
              <a:ea typeface="Arial"/>
              <a:cs typeface="Arial"/>
              <a:sym typeface="Arial"/>
            </a:endParaRPr>
          </a:p>
          <a:p>
            <a:pPr marL="742950" marR="0" lvl="1" indent="-285750" algn="l" rtl="0">
              <a:lnSpc>
                <a:spcPct val="100000"/>
              </a:lnSpc>
              <a:spcBef>
                <a:spcPts val="0"/>
              </a:spcBef>
              <a:spcAft>
                <a:spcPts val="0"/>
              </a:spcAft>
              <a:buClr>
                <a:schemeClr val="dk1"/>
              </a:buClr>
              <a:buSzPts val="1800"/>
              <a:buFont typeface="Arial"/>
              <a:buChar char="–"/>
            </a:pPr>
            <a:r>
              <a:rPr lang="en" sz="1400" b="0" i="0" u="none" strike="noStrike" cap="none">
                <a:solidFill>
                  <a:schemeClr val="dk1"/>
                </a:solidFill>
                <a:latin typeface="Arial"/>
                <a:ea typeface="Arial"/>
                <a:cs typeface="Arial"/>
                <a:sym typeface="Arial"/>
              </a:rPr>
              <a:t>Properties set by constructor</a:t>
            </a:r>
            <a:endParaRPr sz="1400" b="0" i="0" u="none" strike="noStrike" cap="none">
              <a:solidFill>
                <a:schemeClr val="dk1"/>
              </a:solidFill>
              <a:latin typeface="Arial"/>
              <a:ea typeface="Arial"/>
              <a:cs typeface="Arial"/>
              <a:sym typeface="Arial"/>
            </a:endParaRPr>
          </a:p>
          <a:p>
            <a:pPr marL="742950" marR="0" lvl="1" indent="-285750" algn="l" rtl="0">
              <a:lnSpc>
                <a:spcPct val="100000"/>
              </a:lnSpc>
              <a:spcBef>
                <a:spcPts val="0"/>
              </a:spcBef>
              <a:spcAft>
                <a:spcPts val="0"/>
              </a:spcAft>
              <a:buClr>
                <a:schemeClr val="dk1"/>
              </a:buClr>
              <a:buSzPts val="1800"/>
              <a:buFont typeface="Arial"/>
              <a:buChar char="–"/>
            </a:pPr>
            <a:r>
              <a:rPr lang="en" sz="1400" b="0" i="0" u="none" strike="noStrike" cap="none">
                <a:solidFill>
                  <a:schemeClr val="dk1"/>
                </a:solidFill>
                <a:latin typeface="Arial"/>
                <a:ea typeface="Arial"/>
                <a:cs typeface="Arial"/>
                <a:sym typeface="Arial"/>
              </a:rPr>
              <a:t>No public setters</a:t>
            </a:r>
            <a:endParaRPr sz="1400" b="0" i="0" u="none" strike="noStrike" cap="none">
              <a:solidFill>
                <a:schemeClr val="dk1"/>
              </a:solidFill>
              <a:latin typeface="Arial"/>
              <a:ea typeface="Arial"/>
              <a:cs typeface="Arial"/>
              <a:sym typeface="Arial"/>
            </a:endParaRPr>
          </a:p>
          <a:p>
            <a:pPr marL="742950" marR="0" lvl="1" indent="-285750" algn="l" rtl="0">
              <a:lnSpc>
                <a:spcPct val="100000"/>
              </a:lnSpc>
              <a:spcBef>
                <a:spcPts val="0"/>
              </a:spcBef>
              <a:spcAft>
                <a:spcPts val="0"/>
              </a:spcAft>
              <a:buClr>
                <a:schemeClr val="dk1"/>
              </a:buClr>
              <a:buSzPts val="1800"/>
              <a:buFont typeface="Arial"/>
              <a:buChar char="–"/>
            </a:pPr>
            <a:r>
              <a:rPr lang="en" sz="1400" b="0" i="0" u="none" strike="noStrike" cap="none">
                <a:solidFill>
                  <a:schemeClr val="dk1"/>
                </a:solidFill>
                <a:latin typeface="Arial"/>
                <a:ea typeface="Arial"/>
                <a:cs typeface="Arial"/>
                <a:sym typeface="Arial"/>
              </a:rPr>
              <a:t>Equality based on property values (conceptual whole)</a:t>
            </a:r>
            <a:endParaRPr sz="1400" b="0" i="0" u="none" strike="noStrike" cap="none">
              <a:solidFill>
                <a:srgbClr val="000000"/>
              </a:solidFill>
              <a:latin typeface="Arial"/>
              <a:ea typeface="Arial"/>
              <a:cs typeface="Arial"/>
              <a:sym typeface="Arial"/>
            </a:endParaRPr>
          </a:p>
        </p:txBody>
      </p:sp>
      <p:sp>
        <p:nvSpPr>
          <p:cNvPr id="1199" name="Google Shape;1199;p97"/>
          <p:cNvSpPr txBox="1"/>
          <p:nvPr/>
        </p:nvSpPr>
        <p:spPr>
          <a:xfrm>
            <a:off x="459475" y="3238525"/>
            <a:ext cx="5636400" cy="1172700"/>
          </a:xfrm>
          <a:prstGeom prst="rect">
            <a:avLst/>
          </a:prstGeom>
          <a:noFill/>
          <a:ln>
            <a:noFill/>
          </a:ln>
        </p:spPr>
        <p:txBody>
          <a:bodyPr spcFirstLastPara="1" wrap="square" lIns="91425" tIns="91425" rIns="91425" bIns="91425" anchor="t" anchorCtr="0">
            <a:noAutofit/>
          </a:bodyPr>
          <a:lstStyle/>
          <a:p>
            <a:pPr marL="342900" marR="0" lvl="0" indent="-342900" algn="l" rtl="0">
              <a:lnSpc>
                <a:spcPct val="100000"/>
              </a:lnSpc>
              <a:spcBef>
                <a:spcPts val="0"/>
              </a:spcBef>
              <a:spcAft>
                <a:spcPts val="0"/>
              </a:spcAft>
              <a:buClr>
                <a:srgbClr val="181818"/>
              </a:buClr>
              <a:buSzPts val="1600"/>
              <a:buFont typeface="Arial"/>
              <a:buChar char="•"/>
            </a:pPr>
            <a:r>
              <a:rPr lang="en" sz="1600" b="0" i="0" u="none" strike="noStrike" cap="none">
                <a:solidFill>
                  <a:srgbClr val="181818"/>
                </a:solidFill>
                <a:latin typeface="Arial"/>
                <a:ea typeface="Arial"/>
                <a:cs typeface="Arial"/>
                <a:sym typeface="Arial"/>
              </a:rPr>
              <a:t>Are </a:t>
            </a:r>
            <a:r>
              <a:rPr lang="en" sz="1600" b="1" i="0" u="none" strike="noStrike" cap="none">
                <a:solidFill>
                  <a:srgbClr val="181818"/>
                </a:solidFill>
                <a:latin typeface="Arial"/>
                <a:ea typeface="Arial"/>
                <a:cs typeface="Arial"/>
                <a:sym typeface="Arial"/>
              </a:rPr>
              <a:t>Transient</a:t>
            </a:r>
            <a:endParaRPr sz="1600" b="0" i="0" u="none" strike="noStrike" cap="none">
              <a:solidFill>
                <a:srgbClr val="181818"/>
              </a:solidFill>
              <a:latin typeface="Arial"/>
              <a:ea typeface="Arial"/>
              <a:cs typeface="Arial"/>
              <a:sym typeface="Arial"/>
            </a:endParaRPr>
          </a:p>
          <a:p>
            <a:pPr marL="742950" marR="0" lvl="1" indent="-285750" algn="l" rtl="0">
              <a:lnSpc>
                <a:spcPct val="100000"/>
              </a:lnSpc>
              <a:spcBef>
                <a:spcPts val="0"/>
              </a:spcBef>
              <a:spcAft>
                <a:spcPts val="0"/>
              </a:spcAft>
              <a:buClr>
                <a:schemeClr val="dk1"/>
              </a:buClr>
              <a:buSzPts val="1800"/>
              <a:buFont typeface="Arial"/>
              <a:buChar char="–"/>
            </a:pPr>
            <a:r>
              <a:rPr lang="en" sz="1400" b="0" i="0" u="none" strike="noStrike" cap="none">
                <a:solidFill>
                  <a:schemeClr val="dk1"/>
                </a:solidFill>
                <a:latin typeface="Arial"/>
                <a:ea typeface="Arial"/>
                <a:cs typeface="Arial"/>
                <a:sym typeface="Arial"/>
              </a:rPr>
              <a:t>Can serve to seed the creation of an Entity</a:t>
            </a:r>
            <a:endParaRPr sz="1400" b="0" i="0" u="none" strike="noStrike" cap="none">
              <a:solidFill>
                <a:schemeClr val="dk1"/>
              </a:solidFill>
              <a:latin typeface="Arial"/>
              <a:ea typeface="Arial"/>
              <a:cs typeface="Arial"/>
              <a:sym typeface="Arial"/>
            </a:endParaRPr>
          </a:p>
          <a:p>
            <a:pPr marL="742950" marR="0" lvl="1" indent="-285750" algn="l" rtl="0">
              <a:lnSpc>
                <a:spcPct val="100000"/>
              </a:lnSpc>
              <a:spcBef>
                <a:spcPts val="0"/>
              </a:spcBef>
              <a:spcAft>
                <a:spcPts val="0"/>
              </a:spcAft>
              <a:buClr>
                <a:schemeClr val="dk1"/>
              </a:buClr>
              <a:buSzPts val="1800"/>
              <a:buFont typeface="Arial"/>
              <a:buChar char="–"/>
            </a:pPr>
            <a:r>
              <a:rPr lang="en" sz="1400" b="0" i="0" u="none" strike="noStrike" cap="none">
                <a:solidFill>
                  <a:schemeClr val="dk1"/>
                </a:solidFill>
                <a:latin typeface="Arial"/>
                <a:ea typeface="Arial"/>
                <a:cs typeface="Arial"/>
                <a:sym typeface="Arial"/>
              </a:rPr>
              <a:t>Can be a copy of property values of an Entity</a:t>
            </a:r>
            <a:endParaRPr sz="1400" b="0" i="0" u="none" strike="noStrike" cap="none">
              <a:solidFill>
                <a:schemeClr val="dk1"/>
              </a:solidFill>
              <a:latin typeface="Arial"/>
              <a:ea typeface="Arial"/>
              <a:cs typeface="Arial"/>
              <a:sym typeface="Arial"/>
            </a:endParaRPr>
          </a:p>
          <a:p>
            <a:pPr marL="742950" marR="0" lvl="1" indent="-285750" algn="l" rtl="0">
              <a:lnSpc>
                <a:spcPct val="100000"/>
              </a:lnSpc>
              <a:spcBef>
                <a:spcPts val="0"/>
              </a:spcBef>
              <a:spcAft>
                <a:spcPts val="0"/>
              </a:spcAft>
              <a:buClr>
                <a:schemeClr val="dk1"/>
              </a:buClr>
              <a:buSzPts val="1800"/>
              <a:buFont typeface="Arial"/>
              <a:buChar char="–"/>
            </a:pPr>
            <a:r>
              <a:rPr lang="en" sz="1400" b="0" i="0" u="none" strike="noStrike" cap="none">
                <a:solidFill>
                  <a:schemeClr val="dk1"/>
                </a:solidFill>
                <a:latin typeface="Arial"/>
                <a:ea typeface="Arial"/>
                <a:cs typeface="Arial"/>
                <a:sym typeface="Arial"/>
              </a:rPr>
              <a:t>Web service contracts</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97"/>
                                        </p:tgtEl>
                                        <p:attrNameLst>
                                          <p:attrName>style.visibility</p:attrName>
                                        </p:attrNameLst>
                                      </p:cBhvr>
                                      <p:to>
                                        <p:strVal val="visible"/>
                                      </p:to>
                                    </p:set>
                                    <p:anim calcmode="lin" valueType="num">
                                      <p:cBhvr additive="base">
                                        <p:cTn id="7" dur="1000"/>
                                        <p:tgtEl>
                                          <p:spTgt spid="119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98"/>
                                        </p:tgtEl>
                                        <p:attrNameLst>
                                          <p:attrName>style.visibility</p:attrName>
                                        </p:attrNameLst>
                                      </p:cBhvr>
                                      <p:to>
                                        <p:strVal val="visible"/>
                                      </p:to>
                                    </p:set>
                                    <p:anim calcmode="lin" valueType="num">
                                      <p:cBhvr additive="base">
                                        <p:cTn id="12" dur="1000"/>
                                        <p:tgtEl>
                                          <p:spTgt spid="1198"/>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99"/>
                                        </p:tgtEl>
                                        <p:attrNameLst>
                                          <p:attrName>style.visibility</p:attrName>
                                        </p:attrNameLst>
                                      </p:cBhvr>
                                      <p:to>
                                        <p:strVal val="visible"/>
                                      </p:to>
                                    </p:set>
                                    <p:anim calcmode="lin" valueType="num">
                                      <p:cBhvr additive="base">
                                        <p:cTn id="17" dur="1000"/>
                                        <p:tgtEl>
                                          <p:spTgt spid="11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Google Shape;1204;p98"/>
          <p:cNvSpPr txBox="1">
            <a:spLocks noGrp="1"/>
          </p:cNvSpPr>
          <p:nvPr>
            <p:ph type="body" idx="1"/>
          </p:nvPr>
        </p:nvSpPr>
        <p:spPr>
          <a:xfrm>
            <a:off x="764275" y="527300"/>
            <a:ext cx="7717200" cy="4056900"/>
          </a:xfrm>
          <a:prstGeom prst="rect">
            <a:avLst/>
          </a:prstGeom>
          <a:noFill/>
          <a:ln>
            <a:noFill/>
          </a:ln>
        </p:spPr>
        <p:txBody>
          <a:bodyPr spcFirstLastPara="1" wrap="square" lIns="0" tIns="45700" rIns="0" bIns="45700" anchor="t" anchorCtr="0">
            <a:noAutofit/>
          </a:bodyPr>
          <a:lstStyle/>
          <a:p>
            <a:pPr marL="0" lvl="0" indent="0" algn="l" rtl="0">
              <a:lnSpc>
                <a:spcPct val="100000"/>
              </a:lnSpc>
              <a:spcBef>
                <a:spcPts val="320"/>
              </a:spcBef>
              <a:spcAft>
                <a:spcPts val="0"/>
              </a:spcAft>
              <a:buSzPts val="1600"/>
              <a:buNone/>
            </a:pPr>
            <a:r>
              <a:rPr lang="en" sz="1800">
                <a:solidFill>
                  <a:srgbClr val="808000"/>
                </a:solidFill>
                <a:highlight>
                  <a:srgbClr val="FFFFFF"/>
                </a:highlight>
                <a:latin typeface="Courier New"/>
                <a:ea typeface="Courier New"/>
                <a:cs typeface="Courier New"/>
                <a:sym typeface="Courier New"/>
              </a:rPr>
              <a:t>@With</a:t>
            </a:r>
            <a:endParaRPr sz="1800">
              <a:solidFill>
                <a:srgbClr val="808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800">
                <a:solidFill>
                  <a:srgbClr val="808000"/>
                </a:solidFill>
                <a:highlight>
                  <a:srgbClr val="FFFFFF"/>
                </a:highlight>
                <a:latin typeface="Courier New"/>
                <a:ea typeface="Courier New"/>
                <a:cs typeface="Courier New"/>
                <a:sym typeface="Courier New"/>
              </a:rPr>
              <a:t>@Getter</a:t>
            </a:r>
            <a:endParaRPr sz="1800">
              <a:solidFill>
                <a:srgbClr val="808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800">
                <a:solidFill>
                  <a:srgbClr val="808000"/>
                </a:solidFill>
                <a:highlight>
                  <a:srgbClr val="FFFFFF"/>
                </a:highlight>
                <a:latin typeface="Courier New"/>
                <a:ea typeface="Courier New"/>
                <a:cs typeface="Courier New"/>
                <a:sym typeface="Courier New"/>
              </a:rPr>
              <a:t>@Builder</a:t>
            </a:r>
            <a:endParaRPr sz="1800">
              <a:solidFill>
                <a:srgbClr val="808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800">
                <a:solidFill>
                  <a:srgbClr val="808000"/>
                </a:solidFill>
                <a:highlight>
                  <a:srgbClr val="FFFFFF"/>
                </a:highlight>
                <a:latin typeface="Courier New"/>
                <a:ea typeface="Courier New"/>
                <a:cs typeface="Courier New"/>
                <a:sym typeface="Courier New"/>
              </a:rPr>
              <a:t>@EqualsAndHashCode</a:t>
            </a:r>
            <a:endParaRPr sz="1800" i="1">
              <a:solidFill>
                <a:srgbClr val="80808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800">
                <a:solidFill>
                  <a:srgbClr val="808000"/>
                </a:solidFill>
                <a:highlight>
                  <a:srgbClr val="FFFFFF"/>
                </a:highlight>
                <a:latin typeface="Courier New"/>
                <a:ea typeface="Courier New"/>
                <a:cs typeface="Courier New"/>
                <a:sym typeface="Courier New"/>
              </a:rPr>
              <a:t>@AllArgsConstructor</a:t>
            </a:r>
            <a:r>
              <a:rPr lang="en" sz="1800">
                <a:solidFill>
                  <a:srgbClr val="000000"/>
                </a:solidFill>
                <a:highlight>
                  <a:srgbClr val="FFFFFF"/>
                </a:highlight>
                <a:latin typeface="Courier New"/>
                <a:ea typeface="Courier New"/>
                <a:cs typeface="Courier New"/>
                <a:sym typeface="Courier New"/>
              </a:rPr>
              <a:t>(access = AccessLevel.</a:t>
            </a:r>
            <a:r>
              <a:rPr lang="en" sz="1800" b="1" i="1">
                <a:solidFill>
                  <a:srgbClr val="660E7A"/>
                </a:solidFill>
                <a:highlight>
                  <a:srgbClr val="FFFFFF"/>
                </a:highlight>
                <a:latin typeface="Courier New"/>
                <a:ea typeface="Courier New"/>
                <a:cs typeface="Courier New"/>
                <a:sym typeface="Courier New"/>
              </a:rPr>
              <a:t>PRIVATE</a:t>
            </a:r>
            <a:r>
              <a:rPr lang="en" sz="1800">
                <a:solidFill>
                  <a:srgbClr val="000000"/>
                </a:solidFill>
                <a:highlight>
                  <a:srgbClr val="FFFFFF"/>
                </a:highlight>
                <a:latin typeface="Courier New"/>
                <a:ea typeface="Courier New"/>
                <a:cs typeface="Courier New"/>
                <a:sym typeface="Courier New"/>
              </a:rPr>
              <a:t>)</a:t>
            </a:r>
            <a:endParaRPr sz="18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800" b="1">
                <a:solidFill>
                  <a:srgbClr val="000080"/>
                </a:solidFill>
                <a:highlight>
                  <a:srgbClr val="FFFFFF"/>
                </a:highlight>
                <a:latin typeface="Courier New"/>
                <a:ea typeface="Courier New"/>
                <a:cs typeface="Courier New"/>
                <a:sym typeface="Courier New"/>
              </a:rPr>
              <a:t>public class </a:t>
            </a:r>
            <a:r>
              <a:rPr lang="en" sz="1800">
                <a:solidFill>
                  <a:srgbClr val="000000"/>
                </a:solidFill>
                <a:highlight>
                  <a:srgbClr val="FFFFFF"/>
                </a:highlight>
                <a:latin typeface="Courier New"/>
                <a:ea typeface="Courier New"/>
                <a:cs typeface="Courier New"/>
                <a:sym typeface="Courier New"/>
              </a:rPr>
              <a:t>Address {</a:t>
            </a:r>
            <a:endParaRPr sz="18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800">
                <a:solidFill>
                  <a:srgbClr val="000000"/>
                </a:solidFill>
                <a:highlight>
                  <a:srgbClr val="FFFFFF"/>
                </a:highlight>
                <a:latin typeface="Courier New"/>
                <a:ea typeface="Courier New"/>
                <a:cs typeface="Courier New"/>
                <a:sym typeface="Courier New"/>
              </a:rPr>
              <a:t>   </a:t>
            </a:r>
            <a:r>
              <a:rPr lang="en" sz="1800" b="1">
                <a:solidFill>
                  <a:srgbClr val="000080"/>
                </a:solidFill>
                <a:highlight>
                  <a:srgbClr val="FFFFFF"/>
                </a:highlight>
                <a:latin typeface="Courier New"/>
                <a:ea typeface="Courier New"/>
                <a:cs typeface="Courier New"/>
                <a:sym typeface="Courier New"/>
              </a:rPr>
              <a:t>private </a:t>
            </a:r>
            <a:r>
              <a:rPr lang="en" sz="1800">
                <a:solidFill>
                  <a:srgbClr val="000000"/>
                </a:solidFill>
                <a:highlight>
                  <a:srgbClr val="FFFFFF"/>
                </a:highlight>
                <a:latin typeface="Courier New"/>
                <a:ea typeface="Courier New"/>
                <a:cs typeface="Courier New"/>
                <a:sym typeface="Courier New"/>
              </a:rPr>
              <a:t>String </a:t>
            </a:r>
            <a:r>
              <a:rPr lang="en" sz="1800" b="1">
                <a:solidFill>
                  <a:srgbClr val="660E7A"/>
                </a:solidFill>
                <a:highlight>
                  <a:srgbClr val="FFFFFF"/>
                </a:highlight>
                <a:latin typeface="Courier New"/>
                <a:ea typeface="Courier New"/>
                <a:cs typeface="Courier New"/>
                <a:sym typeface="Courier New"/>
              </a:rPr>
              <a:t>streetName</a:t>
            </a:r>
            <a:r>
              <a:rPr lang="en" sz="1800">
                <a:solidFill>
                  <a:srgbClr val="000000"/>
                </a:solidFill>
                <a:highlight>
                  <a:srgbClr val="FFFFFF"/>
                </a:highlight>
                <a:latin typeface="Courier New"/>
                <a:ea typeface="Courier New"/>
                <a:cs typeface="Courier New"/>
                <a:sym typeface="Courier New"/>
              </a:rPr>
              <a:t>;</a:t>
            </a:r>
            <a:endParaRPr sz="18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800">
                <a:solidFill>
                  <a:srgbClr val="000000"/>
                </a:solidFill>
                <a:highlight>
                  <a:srgbClr val="FFFFFF"/>
                </a:highlight>
                <a:latin typeface="Courier New"/>
                <a:ea typeface="Courier New"/>
                <a:cs typeface="Courier New"/>
                <a:sym typeface="Courier New"/>
              </a:rPr>
              <a:t>   </a:t>
            </a:r>
            <a:r>
              <a:rPr lang="en" sz="1800" b="1">
                <a:solidFill>
                  <a:srgbClr val="000080"/>
                </a:solidFill>
                <a:highlight>
                  <a:srgbClr val="FFFFFF"/>
                </a:highlight>
                <a:latin typeface="Courier New"/>
                <a:ea typeface="Courier New"/>
                <a:cs typeface="Courier New"/>
                <a:sym typeface="Courier New"/>
              </a:rPr>
              <a:t>private </a:t>
            </a:r>
            <a:r>
              <a:rPr lang="en" sz="1800">
                <a:solidFill>
                  <a:srgbClr val="000000"/>
                </a:solidFill>
                <a:highlight>
                  <a:srgbClr val="FFFFFF"/>
                </a:highlight>
                <a:latin typeface="Courier New"/>
                <a:ea typeface="Courier New"/>
                <a:cs typeface="Courier New"/>
                <a:sym typeface="Courier New"/>
              </a:rPr>
              <a:t>String </a:t>
            </a:r>
            <a:r>
              <a:rPr lang="en" sz="1800" b="1">
                <a:solidFill>
                  <a:srgbClr val="660E7A"/>
                </a:solidFill>
                <a:highlight>
                  <a:srgbClr val="FFFFFF"/>
                </a:highlight>
                <a:latin typeface="Courier New"/>
                <a:ea typeface="Courier New"/>
                <a:cs typeface="Courier New"/>
                <a:sym typeface="Courier New"/>
              </a:rPr>
              <a:t>city</a:t>
            </a:r>
            <a:r>
              <a:rPr lang="en" sz="1800">
                <a:solidFill>
                  <a:srgbClr val="000000"/>
                </a:solidFill>
                <a:highlight>
                  <a:srgbClr val="FFFFFF"/>
                </a:highlight>
                <a:latin typeface="Courier New"/>
                <a:ea typeface="Courier New"/>
                <a:cs typeface="Courier New"/>
                <a:sym typeface="Courier New"/>
              </a:rPr>
              <a:t>;</a:t>
            </a:r>
            <a:endParaRPr sz="18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800">
                <a:solidFill>
                  <a:srgbClr val="000000"/>
                </a:solidFill>
                <a:highlight>
                  <a:srgbClr val="FFFFFF"/>
                </a:highlight>
                <a:latin typeface="Courier New"/>
                <a:ea typeface="Courier New"/>
                <a:cs typeface="Courier New"/>
                <a:sym typeface="Courier New"/>
              </a:rPr>
              <a:t>   </a:t>
            </a:r>
            <a:r>
              <a:rPr lang="en" sz="1800" b="1">
                <a:solidFill>
                  <a:srgbClr val="000080"/>
                </a:solidFill>
                <a:highlight>
                  <a:srgbClr val="FFFFFF"/>
                </a:highlight>
                <a:latin typeface="Courier New"/>
                <a:ea typeface="Courier New"/>
                <a:cs typeface="Courier New"/>
                <a:sym typeface="Courier New"/>
              </a:rPr>
              <a:t>private </a:t>
            </a:r>
            <a:r>
              <a:rPr lang="en" sz="1800">
                <a:solidFill>
                  <a:srgbClr val="000000"/>
                </a:solidFill>
                <a:highlight>
                  <a:srgbClr val="FFFFFF"/>
                </a:highlight>
                <a:latin typeface="Courier New"/>
                <a:ea typeface="Courier New"/>
                <a:cs typeface="Courier New"/>
                <a:sym typeface="Courier New"/>
              </a:rPr>
              <a:t>String </a:t>
            </a:r>
            <a:r>
              <a:rPr lang="en" sz="1800" b="1">
                <a:solidFill>
                  <a:srgbClr val="660E7A"/>
                </a:solidFill>
                <a:highlight>
                  <a:srgbClr val="FFFFFF"/>
                </a:highlight>
                <a:latin typeface="Courier New"/>
                <a:ea typeface="Courier New"/>
                <a:cs typeface="Courier New"/>
                <a:sym typeface="Courier New"/>
              </a:rPr>
              <a:t>state</a:t>
            </a:r>
            <a:r>
              <a:rPr lang="en" sz="1800">
                <a:solidFill>
                  <a:srgbClr val="000000"/>
                </a:solidFill>
                <a:highlight>
                  <a:srgbClr val="FFFFFF"/>
                </a:highlight>
                <a:latin typeface="Courier New"/>
                <a:ea typeface="Courier New"/>
                <a:cs typeface="Courier New"/>
                <a:sym typeface="Courier New"/>
              </a:rPr>
              <a:t>;</a:t>
            </a:r>
            <a:endParaRPr sz="18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800">
                <a:solidFill>
                  <a:srgbClr val="000000"/>
                </a:solidFill>
                <a:highlight>
                  <a:srgbClr val="FFFFFF"/>
                </a:highlight>
                <a:latin typeface="Courier New"/>
                <a:ea typeface="Courier New"/>
                <a:cs typeface="Courier New"/>
                <a:sym typeface="Courier New"/>
              </a:rPr>
              <a:t>   </a:t>
            </a:r>
            <a:r>
              <a:rPr lang="en" sz="1800" b="1">
                <a:solidFill>
                  <a:srgbClr val="000080"/>
                </a:solidFill>
                <a:highlight>
                  <a:srgbClr val="FFFFFF"/>
                </a:highlight>
                <a:latin typeface="Courier New"/>
                <a:ea typeface="Courier New"/>
                <a:cs typeface="Courier New"/>
                <a:sym typeface="Courier New"/>
              </a:rPr>
              <a:t>private </a:t>
            </a:r>
            <a:r>
              <a:rPr lang="en" sz="1800">
                <a:solidFill>
                  <a:srgbClr val="000000"/>
                </a:solidFill>
                <a:highlight>
                  <a:srgbClr val="FFFFFF"/>
                </a:highlight>
                <a:latin typeface="Courier New"/>
                <a:ea typeface="Courier New"/>
                <a:cs typeface="Courier New"/>
                <a:sym typeface="Courier New"/>
              </a:rPr>
              <a:t>String </a:t>
            </a:r>
            <a:r>
              <a:rPr lang="en" sz="1800" b="1">
                <a:solidFill>
                  <a:srgbClr val="660E7A"/>
                </a:solidFill>
                <a:highlight>
                  <a:srgbClr val="FFFFFF"/>
                </a:highlight>
                <a:latin typeface="Courier New"/>
                <a:ea typeface="Courier New"/>
                <a:cs typeface="Courier New"/>
                <a:sym typeface="Courier New"/>
              </a:rPr>
              <a:t>postalCode</a:t>
            </a:r>
            <a:r>
              <a:rPr lang="en" sz="1800">
                <a:solidFill>
                  <a:srgbClr val="000000"/>
                </a:solidFill>
                <a:highlight>
                  <a:srgbClr val="FFFFFF"/>
                </a:highlight>
                <a:latin typeface="Courier New"/>
                <a:ea typeface="Courier New"/>
                <a:cs typeface="Courier New"/>
                <a:sym typeface="Courier New"/>
              </a:rPr>
              <a:t>;</a:t>
            </a:r>
            <a:endParaRPr sz="180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800">
                <a:solidFill>
                  <a:srgbClr val="000000"/>
                </a:solidFill>
                <a:highlight>
                  <a:srgbClr val="FFFFFF"/>
                </a:highlight>
                <a:latin typeface="Courier New"/>
                <a:ea typeface="Courier New"/>
                <a:cs typeface="Courier New"/>
                <a:sym typeface="Courier New"/>
              </a:rPr>
              <a:t>}</a:t>
            </a:r>
            <a:endParaRPr sz="1800">
              <a:solidFill>
                <a:srgbClr val="808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endParaRPr sz="1400">
              <a:solidFill>
                <a:srgbClr val="808000"/>
              </a:solidFill>
              <a:highlight>
                <a:srgbClr val="FFFFFF"/>
              </a:highlight>
              <a:latin typeface="Courier New"/>
              <a:ea typeface="Courier New"/>
              <a:cs typeface="Courier New"/>
              <a:sym typeface="Courier New"/>
            </a:endParaRPr>
          </a:p>
          <a:p>
            <a:pPr marL="0" lvl="0" indent="0" algn="l" rtl="0">
              <a:lnSpc>
                <a:spcPct val="100000"/>
              </a:lnSpc>
              <a:spcBef>
                <a:spcPts val="320"/>
              </a:spcBef>
              <a:spcAft>
                <a:spcPts val="0"/>
              </a:spcAft>
              <a:buSzPts val="1600"/>
              <a:buNone/>
            </a:pPr>
            <a:endParaRPr/>
          </a:p>
        </p:txBody>
      </p:sp>
      <p:sp>
        <p:nvSpPr>
          <p:cNvPr id="1205" name="Google Shape;1205;p98"/>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2000"/>
              <a:buNone/>
            </a:pPr>
            <a:r>
              <a:rPr lang="en"/>
              <a:t>Value Object Example</a:t>
            </a:r>
            <a:endParaRPr/>
          </a:p>
        </p:txBody>
      </p:sp>
      <p:pic>
        <p:nvPicPr>
          <p:cNvPr id="1206" name="Google Shape;1206;p98"/>
          <p:cNvPicPr preferRelativeResize="0"/>
          <p:nvPr/>
        </p:nvPicPr>
        <p:blipFill rotWithShape="1">
          <a:blip r:embed="rId3">
            <a:alphaModFix/>
          </a:blip>
          <a:srcRect/>
          <a:stretch/>
        </p:blipFill>
        <p:spPr>
          <a:xfrm>
            <a:off x="6476500" y="2559700"/>
            <a:ext cx="2454350" cy="21769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Google Shape;1211;p99"/>
          <p:cNvSpPr txBox="1">
            <a:spLocks noGrp="1"/>
          </p:cNvSpPr>
          <p:nvPr>
            <p:ph type="title"/>
          </p:nvPr>
        </p:nvSpPr>
        <p:spPr>
          <a:xfrm>
            <a:off x="459486" y="1"/>
            <a:ext cx="8237400" cy="59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2000"/>
              <a:buNone/>
            </a:pPr>
            <a:r>
              <a:rPr lang="en"/>
              <a:t>Value Object or Entities</a:t>
            </a:r>
            <a:endParaRPr/>
          </a:p>
        </p:txBody>
      </p:sp>
      <p:pic>
        <p:nvPicPr>
          <p:cNvPr id="1212" name="Google Shape;1212;p99"/>
          <p:cNvPicPr preferRelativeResize="0"/>
          <p:nvPr/>
        </p:nvPicPr>
        <p:blipFill rotWithShape="1">
          <a:blip r:embed="rId3">
            <a:alphaModFix/>
          </a:blip>
          <a:srcRect/>
          <a:stretch/>
        </p:blipFill>
        <p:spPr>
          <a:xfrm>
            <a:off x="4355024" y="983026"/>
            <a:ext cx="4258750" cy="2944325"/>
          </a:xfrm>
          <a:prstGeom prst="rect">
            <a:avLst/>
          </a:prstGeom>
          <a:noFill/>
          <a:ln>
            <a:noFill/>
          </a:ln>
        </p:spPr>
      </p:pic>
      <p:pic>
        <p:nvPicPr>
          <p:cNvPr id="1213" name="Google Shape;1213;p99"/>
          <p:cNvPicPr preferRelativeResize="0"/>
          <p:nvPr/>
        </p:nvPicPr>
        <p:blipFill rotWithShape="1">
          <a:blip r:embed="rId4">
            <a:alphaModFix/>
          </a:blip>
          <a:srcRect/>
          <a:stretch/>
        </p:blipFill>
        <p:spPr>
          <a:xfrm>
            <a:off x="839788" y="955001"/>
            <a:ext cx="3000375" cy="3000375"/>
          </a:xfrm>
          <a:prstGeom prst="rect">
            <a:avLst/>
          </a:prstGeom>
          <a:noFill/>
          <a:ln>
            <a:noFill/>
          </a:ln>
        </p:spPr>
      </p:pic>
    </p:spTree>
  </p:cSld>
  <p:clrMapOvr>
    <a:masterClrMapping/>
  </p:clrMapOvr>
</p:sld>
</file>

<file path=ppt/theme/theme1.xml><?xml version="1.0" encoding="utf-8"?>
<a:theme xmlns:a="http://schemas.openxmlformats.org/drawingml/2006/main" name="Titles &amp; Objective/Agenda Slides">
  <a:themeElements>
    <a:clrScheme name="Daugherty Colorz">
      <a:dk1>
        <a:srgbClr val="404446"/>
      </a:dk1>
      <a:lt1>
        <a:srgbClr val="FFFFFF"/>
      </a:lt1>
      <a:dk2>
        <a:srgbClr val="919191"/>
      </a:dk2>
      <a:lt2>
        <a:srgbClr val="F0F0F0"/>
      </a:lt2>
      <a:accent1>
        <a:srgbClr val="538B3F"/>
      </a:accent1>
      <a:accent2>
        <a:srgbClr val="B5D083"/>
      </a:accent2>
      <a:accent3>
        <a:srgbClr val="A499CA"/>
      </a:accent3>
      <a:accent4>
        <a:srgbClr val="0A2D4A"/>
      </a:accent4>
      <a:accent5>
        <a:srgbClr val="6990CA"/>
      </a:accent5>
      <a:accent6>
        <a:srgbClr val="81888D"/>
      </a:accent6>
      <a:hlink>
        <a:srgbClr val="6990CA"/>
      </a:hlink>
      <a:folHlink>
        <a:srgbClr val="A084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itles &amp; Objective/Agenda Slides">
  <a:themeElements>
    <a:clrScheme name="Daugherty Colorz">
      <a:dk1>
        <a:srgbClr val="404446"/>
      </a:dk1>
      <a:lt1>
        <a:srgbClr val="FFFFFF"/>
      </a:lt1>
      <a:dk2>
        <a:srgbClr val="919191"/>
      </a:dk2>
      <a:lt2>
        <a:srgbClr val="F0F0F0"/>
      </a:lt2>
      <a:accent1>
        <a:srgbClr val="538B3F"/>
      </a:accent1>
      <a:accent2>
        <a:srgbClr val="B5D083"/>
      </a:accent2>
      <a:accent3>
        <a:srgbClr val="A499CA"/>
      </a:accent3>
      <a:accent4>
        <a:srgbClr val="0A2D4A"/>
      </a:accent4>
      <a:accent5>
        <a:srgbClr val="6990CA"/>
      </a:accent5>
      <a:accent6>
        <a:srgbClr val="81888D"/>
      </a:accent6>
      <a:hlink>
        <a:srgbClr val="6990CA"/>
      </a:hlink>
      <a:folHlink>
        <a:srgbClr val="A084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6803</TotalTime>
  <Words>8852</Words>
  <Application>Microsoft Macintosh PowerPoint</Application>
  <PresentationFormat>On-screen Show (16:9)</PresentationFormat>
  <Paragraphs>1325</Paragraphs>
  <Slides>136</Slides>
  <Notes>136</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136</vt:i4>
      </vt:variant>
    </vt:vector>
  </HeadingPairs>
  <TitlesOfParts>
    <vt:vector size="145" baseType="lpstr">
      <vt:lpstr>Century Gothic</vt:lpstr>
      <vt:lpstr>Georgia</vt:lpstr>
      <vt:lpstr>Arial</vt:lpstr>
      <vt:lpstr>Courier New</vt:lpstr>
      <vt:lpstr>Constantia</vt:lpstr>
      <vt:lpstr>Montserrat</vt:lpstr>
      <vt:lpstr>Titles &amp; Objective/Agenda Slides</vt:lpstr>
      <vt:lpstr>1_Titles &amp; Objective/Agenda Slides</vt:lpstr>
      <vt:lpstr>Simple Light</vt:lpstr>
      <vt:lpstr>PowerPoint Presentation</vt:lpstr>
      <vt:lpstr>PowerPoint Presentation</vt:lpstr>
      <vt:lpstr>Introductions</vt:lpstr>
      <vt:lpstr>Sharma Vedula</vt:lpstr>
      <vt:lpstr>Tony Stuchel</vt:lpstr>
      <vt:lpstr>Rob Curry</vt:lpstr>
      <vt:lpstr>Kelly Morrison, Ph.D. Computer Engineering</vt:lpstr>
      <vt:lpstr>Let’s begin at the end...</vt:lpstr>
      <vt:lpstr>After returning from this workshop...</vt:lpstr>
      <vt:lpstr>And, of course...</vt:lpstr>
      <vt:lpstr>You:</vt:lpstr>
      <vt:lpstr>Domain-Driven Design, explained for your boss</vt:lpstr>
      <vt:lpstr>Domain-Driven Design is an entire development philosophy</vt:lpstr>
      <vt:lpstr>Domain-Driven Design is… getting domain experts to talk with developers</vt:lpstr>
      <vt:lpstr>Domain-Driven Design is… creating a conceptual model of a business (domain)</vt:lpstr>
      <vt:lpstr>Domain-Driven Design is… identifying the work that needs to be done</vt:lpstr>
      <vt:lpstr>Domain-Driven Design is… allocating resources appropriately</vt:lpstr>
      <vt:lpstr>Domain-Driven Design is… making sure projects are scoped properly</vt:lpstr>
      <vt:lpstr>Domain-Driven Design is… using specific tactics to implement a design </vt:lpstr>
      <vt:lpstr>Domain-Driven Design is… implementing layered architecture</vt:lpstr>
      <vt:lpstr>Domain-Driven Design is… getting along with other teams and services</vt:lpstr>
      <vt:lpstr>That’s Domain-Driven Design in a nutshell!</vt:lpstr>
      <vt:lpstr>After your two minute explanation...</vt:lpstr>
      <vt:lpstr>Overview &amp; History</vt:lpstr>
      <vt:lpstr>Domain Driven Design is...</vt:lpstr>
      <vt:lpstr>You could almost think of Domain-Driven Design as “conversation-driven design”</vt:lpstr>
      <vt:lpstr>The purpose of Domain-Driven Design is to...</vt:lpstr>
      <vt:lpstr>The History of Domain-Driven Design</vt:lpstr>
      <vt:lpstr>Section 1 Ubiquitous Language</vt:lpstr>
      <vt:lpstr>Sometimes, we have trouble understanding others...</vt:lpstr>
      <vt:lpstr>PowerPoint Presentation</vt:lpstr>
      <vt:lpstr>PowerPoint Presentation</vt:lpstr>
      <vt:lpstr>Domain Experts vs Software Developers</vt:lpstr>
      <vt:lpstr>PowerPoint Presentation</vt:lpstr>
      <vt:lpstr>PowerPoint Presentation</vt:lpstr>
      <vt:lpstr>PowerPoint Presentation</vt:lpstr>
      <vt:lpstr>Inconsistent Language</vt:lpstr>
      <vt:lpstr>PowerPoint Presentation</vt:lpstr>
      <vt:lpstr>PowerPoint Presentation</vt:lpstr>
      <vt:lpstr>PowerPoint Presentation</vt:lpstr>
      <vt:lpstr>Inconsistent Language</vt:lpstr>
      <vt:lpstr>Common Terms</vt:lpstr>
      <vt:lpstr>Common terms aren’t enough</vt:lpstr>
      <vt:lpstr>Terms need consistent meaning</vt:lpstr>
      <vt:lpstr>Terms need refactoring, too!</vt:lpstr>
      <vt:lpstr>PowerPoint Presentation</vt:lpstr>
      <vt:lpstr>Avoid the “telephone game”</vt:lpstr>
      <vt:lpstr>That’s too many degrees of separation!</vt:lpstr>
      <vt:lpstr> Let’s get everyone talking!</vt:lpstr>
      <vt:lpstr>PowerPoint Presentation</vt:lpstr>
      <vt:lpstr>Technical vs Domain Description</vt:lpstr>
      <vt:lpstr>Technical vs Domain Description</vt:lpstr>
      <vt:lpstr>Technical vs Domain Description</vt:lpstr>
      <vt:lpstr>Ubiquitous Language Guidelines</vt:lpstr>
      <vt:lpstr>Listen for ambiguous or inconsistent terminology</vt:lpstr>
      <vt:lpstr>Use the same terms as the domain expert</vt:lpstr>
      <vt:lpstr>Explore concepts, even if you think you already understand them</vt:lpstr>
      <vt:lpstr>Be on the lookout for unnamed concepts</vt:lpstr>
      <vt:lpstr>Don’t use programming terms when talking to the domain expert</vt:lpstr>
      <vt:lpstr>Make the conversation fun! Don’t bore the domain experts!</vt:lpstr>
      <vt:lpstr>Useful tools: Word Clouds</vt:lpstr>
      <vt:lpstr>It’s time for you to try this!</vt:lpstr>
      <vt:lpstr>Some exploratory questions to get you started...</vt:lpstr>
      <vt:lpstr>PowerPoint Presentation</vt:lpstr>
      <vt:lpstr>PowerPoint Presentation</vt:lpstr>
      <vt:lpstr>    Section 2  Strategic Design    </vt:lpstr>
      <vt:lpstr>PowerPoint Presentation</vt:lpstr>
      <vt:lpstr>PowerPoint Presentation</vt:lpstr>
      <vt:lpstr>Domain...a sphere of knowledge, influence or activity</vt:lpstr>
      <vt:lpstr>Domain-Driven Design is… allocating resources appropriately</vt:lpstr>
      <vt:lpstr>Example: Electronic Medical Records</vt:lpstr>
      <vt:lpstr>PowerPoint Presentation</vt:lpstr>
      <vt:lpstr>Sub-Domain belongs to the problem space….</vt:lpstr>
      <vt:lpstr>PowerPoint Presentation</vt:lpstr>
      <vt:lpstr>A Bounded Context is a Logical Boundary </vt:lpstr>
      <vt:lpstr>What if we have more than one Bounded Context?</vt:lpstr>
      <vt:lpstr>PowerPoint Presentation</vt:lpstr>
      <vt:lpstr>Context Map - global view of the application as a whole</vt:lpstr>
      <vt:lpstr>Domain-Driven Design is… getting along with other teams and services</vt:lpstr>
      <vt:lpstr>PowerPoint Presentation</vt:lpstr>
      <vt:lpstr>Shared Kernel</vt:lpstr>
      <vt:lpstr>Customer / Supplier</vt:lpstr>
      <vt:lpstr>Conformist</vt:lpstr>
      <vt:lpstr>Anticorruption Layer (ACL)</vt:lpstr>
      <vt:lpstr>Separate Ways</vt:lpstr>
      <vt:lpstr>Open Host Service (OHS)</vt:lpstr>
      <vt:lpstr>PowerPoint Presentation</vt:lpstr>
      <vt:lpstr>PowerPoint Presentation</vt:lpstr>
      <vt:lpstr>Section 3 Tactical Patterns</vt:lpstr>
      <vt:lpstr>PowerPoint Presentation</vt:lpstr>
      <vt:lpstr>Tactical Patterns </vt:lpstr>
      <vt:lpstr>Entities</vt:lpstr>
      <vt:lpstr>Lombok</vt:lpstr>
      <vt:lpstr>Unique Identity -- By Property</vt:lpstr>
      <vt:lpstr>Unique Identity -- By UUID</vt:lpstr>
      <vt:lpstr>Entities</vt:lpstr>
      <vt:lpstr>Value Objects</vt:lpstr>
      <vt:lpstr>Value Object Example</vt:lpstr>
      <vt:lpstr>Value Object or Entities</vt:lpstr>
      <vt:lpstr>Aggregates</vt:lpstr>
      <vt:lpstr>Aggregates</vt:lpstr>
      <vt:lpstr>Services</vt:lpstr>
      <vt:lpstr>Service</vt:lpstr>
      <vt:lpstr>Modules</vt:lpstr>
      <vt:lpstr>Modules</vt:lpstr>
      <vt:lpstr>Factories</vt:lpstr>
      <vt:lpstr>Factories (Abstract Factory)</vt:lpstr>
      <vt:lpstr>Factories (Factory Method)</vt:lpstr>
      <vt:lpstr>Factories (Builder)</vt:lpstr>
      <vt:lpstr>Factories (Builder Part Deux)</vt:lpstr>
      <vt:lpstr>Repositories</vt:lpstr>
      <vt:lpstr>Repositories</vt:lpstr>
      <vt:lpstr>PowerPoint Presentation</vt:lpstr>
      <vt:lpstr>PowerPoint Presentation</vt:lpstr>
      <vt:lpstr>Section 4 Layered Architecture</vt:lpstr>
      <vt:lpstr>Layered Architecture</vt:lpstr>
      <vt:lpstr>Layered Architecture To The Rescue!</vt:lpstr>
      <vt:lpstr>Layered Architecture -- Are You Sure???</vt:lpstr>
      <vt:lpstr>Layered Architecture (‘Onion’ View)</vt:lpstr>
      <vt:lpstr>Layered Architecture</vt:lpstr>
      <vt:lpstr>Layered Architecture - Determining What Goes Where</vt:lpstr>
      <vt:lpstr>Avoid Service Confusion</vt:lpstr>
      <vt:lpstr>Business Rule or Business Process?  You Decide!</vt:lpstr>
      <vt:lpstr>Business Rule or Business Process?  You Decide!</vt:lpstr>
      <vt:lpstr>Presentation Layer</vt:lpstr>
      <vt:lpstr>Presentation Layer</vt:lpstr>
      <vt:lpstr>Application Layer</vt:lpstr>
      <vt:lpstr>Application Layer</vt:lpstr>
      <vt:lpstr>Domain Layer</vt:lpstr>
      <vt:lpstr>Domain Layer</vt:lpstr>
      <vt:lpstr>Infrastructure Layer</vt:lpstr>
      <vt:lpstr>Infrastructure Layer</vt:lpstr>
      <vt:lpstr>PowerPoint Presentation</vt:lpstr>
      <vt:lpstr>PowerPoint Presentation</vt:lpstr>
      <vt:lpstr>Further Information</vt:lpstr>
      <vt:lpstr>Eric Evans books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Vedula, Sharma</cp:lastModifiedBy>
  <cp:revision>7</cp:revision>
  <dcterms:modified xsi:type="dcterms:W3CDTF">2020-02-23T18:19:02Z</dcterms:modified>
</cp:coreProperties>
</file>